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0" r:id="rId6"/>
    <p:sldId id="264" r:id="rId7"/>
    <p:sldId id="261" r:id="rId8"/>
    <p:sldId id="265" r:id="rId9"/>
    <p:sldId id="266" r:id="rId10"/>
    <p:sldId id="259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824"/>
    <a:srgbClr val="235CA6"/>
    <a:srgbClr val="015B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08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21394" y="479833"/>
            <a:ext cx="6355533" cy="18650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Тарас Шевченко. Поема „Гайдамаки”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91" y="3014805"/>
            <a:ext cx="2453961" cy="3132452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376127" y="2562132"/>
            <a:ext cx="393825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Складність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історичної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долі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українського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народу.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Повсталий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народ як герой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поеми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" y="0"/>
            <a:ext cx="9081008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1089-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14" y="0"/>
            <a:ext cx="44304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46171" cy="6583362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Приклад </a:t>
            </a:r>
            <a:r>
              <a:rPr lang="ru-RU" sz="3200" i="1" dirty="0" err="1" smtClean="0"/>
              <a:t>ватажків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гайдамацького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руху</a:t>
            </a:r>
            <a:r>
              <a:rPr lang="ru-RU" sz="3200" i="1" dirty="0" smtClean="0"/>
              <a:t> повинен </a:t>
            </a:r>
            <a:r>
              <a:rPr lang="ru-RU" sz="3200" i="1" dirty="0" err="1" smtClean="0"/>
              <a:t>нагадувати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сучасником</a:t>
            </a:r>
            <a:r>
              <a:rPr lang="ru-RU" sz="3200" i="1" dirty="0" smtClean="0"/>
              <a:t> про </a:t>
            </a:r>
            <a:r>
              <a:rPr lang="ru-RU" sz="3200" i="1" dirty="0" err="1" smtClean="0"/>
              <a:t>славні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традиції</a:t>
            </a:r>
            <a:r>
              <a:rPr lang="ru-RU" sz="3200" i="1" dirty="0" smtClean="0"/>
              <a:t> народного опору </a:t>
            </a:r>
            <a:r>
              <a:rPr lang="ru-RU" sz="3200" i="1" dirty="0" err="1" smtClean="0"/>
              <a:t>панівним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класам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їх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імена</a:t>
            </a:r>
            <a:r>
              <a:rPr lang="ru-RU" sz="3200" i="1" dirty="0" smtClean="0"/>
              <a:t> не </a:t>
            </a:r>
            <a:r>
              <a:rPr lang="ru-RU" sz="3200" i="1" dirty="0" err="1" smtClean="0"/>
              <a:t>повинні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забуватись</a:t>
            </a:r>
            <a:r>
              <a:rPr lang="ru-RU" sz="3200" i="1" dirty="0" smtClean="0"/>
              <a:t>. І для нас вони </a:t>
            </a:r>
            <a:r>
              <a:rPr lang="ru-RU" sz="3200" i="1" dirty="0" err="1" smtClean="0"/>
              <a:t>завжди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будуть</a:t>
            </a:r>
            <a:r>
              <a:rPr lang="ru-RU" sz="3200" i="1" dirty="0" smtClean="0"/>
              <a:t> прикладом </a:t>
            </a:r>
            <a:r>
              <a:rPr lang="ru-RU" sz="3200" i="1" dirty="0" err="1" smtClean="0"/>
              <a:t>мужності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вірного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служіння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рідній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землі</a:t>
            </a:r>
            <a:r>
              <a:rPr lang="ru-RU" sz="3200" i="1" dirty="0" smtClean="0"/>
              <a:t>. </a:t>
            </a:r>
            <a:br>
              <a:rPr lang="ru-RU" sz="3200" i="1" dirty="0" smtClean="0"/>
            </a:br>
            <a:endParaRPr lang="ru-RU" sz="3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274638"/>
            <a:ext cx="9006840" cy="201136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«Гайдамаки» </a:t>
            </a:r>
            <a:r>
              <a:rPr lang="ru-RU" sz="2800" dirty="0" smtClean="0"/>
              <a:t>— </a:t>
            </a:r>
            <a:r>
              <a:rPr lang="ru-RU" sz="2800" i="1" dirty="0" err="1" smtClean="0"/>
              <a:t>найбільша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поем Т. </a:t>
            </a:r>
            <a:r>
              <a:rPr lang="ru-RU" sz="2800" i="1" dirty="0" err="1" smtClean="0"/>
              <a:t>Шевченка</a:t>
            </a:r>
            <a:r>
              <a:rPr lang="ru-RU" sz="2800" i="1" dirty="0" smtClean="0"/>
              <a:t>. У </a:t>
            </a:r>
            <a:r>
              <a:rPr lang="ru-RU" sz="2800" i="1" dirty="0" err="1" smtClean="0"/>
              <a:t>її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основі</a:t>
            </a:r>
            <a:r>
              <a:rPr lang="ru-RU" sz="2800" i="1" dirty="0" smtClean="0"/>
              <a:t> — </a:t>
            </a:r>
            <a:r>
              <a:rPr lang="ru-RU" sz="2800" i="1" dirty="0" err="1" smtClean="0"/>
              <a:t>історичні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події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1768 р</a:t>
            </a:r>
            <a:r>
              <a:rPr lang="ru-RU" sz="2800" i="1" dirty="0" smtClean="0"/>
              <a:t>. — </a:t>
            </a:r>
            <a:r>
              <a:rPr lang="ru-RU" sz="2800" i="1" dirty="0" err="1" smtClean="0"/>
              <a:t>повстання</a:t>
            </a:r>
            <a:r>
              <a:rPr lang="ru-RU" sz="2800" i="1" dirty="0" smtClean="0"/>
              <a:t> на </a:t>
            </a:r>
            <a:r>
              <a:rPr lang="ru-RU" sz="2800" i="1" dirty="0" err="1" smtClean="0"/>
              <a:t>Правобережній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Україні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відоме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під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назвою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Коліївщина</a:t>
            </a:r>
            <a:r>
              <a:rPr lang="ru-RU" sz="2800" i="1" dirty="0" smtClean="0"/>
              <a:t>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Рисунок 3" descr="map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2305"/>
            <a:ext cx="4398264" cy="3642698"/>
          </a:xfrm>
          <a:prstGeom prst="rect">
            <a:avLst/>
          </a:prstGeom>
        </p:spPr>
      </p:pic>
      <p:pic>
        <p:nvPicPr>
          <p:cNvPr id="5" name="Рисунок 4" descr="Koliivshchina_17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84" y="1944370"/>
            <a:ext cx="4700016" cy="345973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9184"/>
            <a:ext cx="4453128" cy="65288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Причини </a:t>
            </a:r>
            <a:r>
              <a:rPr lang="ru-RU" sz="3200" dirty="0" err="1" smtClean="0">
                <a:solidFill>
                  <a:srgbClr val="C00000"/>
                </a:solidFill>
              </a:rPr>
              <a:t>повстання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>
                <a:solidFill>
                  <a:srgbClr val="FF0000"/>
                </a:solidFill>
              </a:rPr>
              <a:t>нечувані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розбої</a:t>
            </a:r>
            <a:r>
              <a:rPr lang="ru-RU" sz="3200" dirty="0" smtClean="0">
                <a:solidFill>
                  <a:srgbClr val="FF0000"/>
                </a:solidFill>
              </a:rPr>
              <a:t> та </a:t>
            </a:r>
            <a:r>
              <a:rPr lang="ru-RU" sz="3200" dirty="0" err="1" smtClean="0">
                <a:solidFill>
                  <a:srgbClr val="FF0000"/>
                </a:solidFill>
              </a:rPr>
              <a:t>знущання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конфедератів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</a:rPr>
              <a:t>що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під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гаслом</a:t>
            </a:r>
            <a:r>
              <a:rPr lang="ru-RU" sz="3200" dirty="0" smtClean="0">
                <a:solidFill>
                  <a:srgbClr val="FF0000"/>
                </a:solidFill>
              </a:rPr>
              <a:t> оборони </a:t>
            </a:r>
            <a:r>
              <a:rPr lang="ru-RU" sz="3200" dirty="0" err="1" smtClean="0">
                <a:solidFill>
                  <a:srgbClr val="FF0000"/>
                </a:solidFill>
              </a:rPr>
              <a:t>батьківщини</a:t>
            </a:r>
            <a:r>
              <a:rPr lang="ru-RU" sz="3200" dirty="0" smtClean="0">
                <a:solidFill>
                  <a:srgbClr val="FF0000"/>
                </a:solidFill>
              </a:rPr>
              <a:t> та </a:t>
            </a:r>
            <a:r>
              <a:rPr lang="ru-RU" sz="3200" dirty="0" err="1" smtClean="0">
                <a:solidFill>
                  <a:srgbClr val="FF0000"/>
                </a:solidFill>
              </a:rPr>
              <a:t>віри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від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зазіхань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Російської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імперії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утискували</a:t>
            </a:r>
            <a:r>
              <a:rPr lang="ru-RU" sz="3200" dirty="0" smtClean="0">
                <a:solidFill>
                  <a:srgbClr val="FF0000"/>
                </a:solidFill>
              </a:rPr>
              <a:t> українців, </a:t>
            </a:r>
            <a:r>
              <a:rPr lang="ru-RU" sz="3200" dirty="0" err="1" smtClean="0">
                <a:solidFill>
                  <a:srgbClr val="FF0000"/>
                </a:solidFill>
              </a:rPr>
              <a:t>які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були</a:t>
            </a:r>
            <a:r>
              <a:rPr lang="ru-RU" sz="3200" dirty="0" smtClean="0">
                <a:solidFill>
                  <a:srgbClr val="FF0000"/>
                </a:solidFill>
              </a:rPr>
              <a:t>, на </a:t>
            </a:r>
            <a:r>
              <a:rPr lang="ru-RU" sz="3200" dirty="0" err="1" smtClean="0">
                <a:solidFill>
                  <a:srgbClr val="FF0000"/>
                </a:solidFill>
              </a:rPr>
              <a:t>відміну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від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поляків-католиків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</a:rPr>
              <a:t>православними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53547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396" y="116840"/>
            <a:ext cx="4292600" cy="6350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4370673_kolyivschi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09899" y="723902"/>
            <a:ext cx="6858001" cy="5410201"/>
          </a:xfrm>
          <a:prstGeom prst="rect">
            <a:avLst/>
          </a:prstGeom>
        </p:spPr>
      </p:pic>
      <p:pic>
        <p:nvPicPr>
          <p:cNvPr id="5" name="Рисунок 4" descr="415-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599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Реальні історичні постаті поеми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 Максим Залізняк </a:t>
            </a:r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            Іван Гонта</a:t>
            </a:r>
            <a:endParaRPr lang="ru-RU" dirty="0"/>
          </a:p>
        </p:txBody>
      </p:sp>
      <p:pic>
        <p:nvPicPr>
          <p:cNvPr id="7" name="Місце для вмісту 3" descr="http://www.history.vn.ua/mark/zaliznyak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6996" y="2362200"/>
            <a:ext cx="2940596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ісце для вмісту 7" descr="http://www.history.vn.ua/mark/gonta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7129" y="2362200"/>
            <a:ext cx="3077567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230368"/>
            <a:ext cx="9262872" cy="1408176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9" name="Прямокутник 8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Ярема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Галайда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-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збiрний</a:t>
            </a:r>
            <a:r>
              <a:rPr lang="ru-RU" sz="3200" b="1" i="1" dirty="0" smtClean="0">
                <a:solidFill>
                  <a:schemeClr val="bg1"/>
                </a:solidFill>
              </a:rPr>
              <a:t> образ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повсталого</a:t>
            </a:r>
            <a:r>
              <a:rPr lang="ru-RU" sz="3200" b="1" i="1" dirty="0" smtClean="0">
                <a:solidFill>
                  <a:schemeClr val="bg1"/>
                </a:solidFill>
              </a:rPr>
              <a:t> народу.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Такої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iсторичної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постатi</a:t>
            </a:r>
            <a:r>
              <a:rPr lang="ru-RU" sz="3200" b="1" i="1" dirty="0" smtClean="0">
                <a:solidFill>
                  <a:schemeClr val="bg1"/>
                </a:solidFill>
              </a:rPr>
              <a:t> не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було</a:t>
            </a:r>
            <a:r>
              <a:rPr lang="ru-RU" sz="3200" b="1" i="1" dirty="0" smtClean="0">
                <a:solidFill>
                  <a:schemeClr val="bg1"/>
                </a:solidFill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витвiр</a:t>
            </a:r>
            <a:r>
              <a:rPr lang="ru-RU" sz="3200" b="1" i="1" dirty="0" smtClean="0">
                <a:solidFill>
                  <a:schemeClr val="bg1"/>
                </a:solidFill>
              </a:rPr>
              <a:t> Т.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Шевченка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1368797910_1357141766_9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4"/>
            <a:ext cx="4996543" cy="4905375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5159828" y="2926806"/>
            <a:ext cx="4125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Сирота Ярема — сирота </a:t>
            </a:r>
            <a:r>
              <a:rPr lang="ru-RU" i="1" dirty="0" err="1" smtClean="0"/>
              <a:t>багатий</a:t>
            </a:r>
            <a:r>
              <a:rPr lang="ru-RU" i="1" dirty="0" smtClean="0"/>
              <a:t>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Бо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ким</a:t>
            </a:r>
            <a:r>
              <a:rPr lang="ru-RU" i="1" dirty="0" smtClean="0"/>
              <a:t> </a:t>
            </a:r>
            <a:r>
              <a:rPr lang="ru-RU" i="1" dirty="0" err="1" smtClean="0"/>
              <a:t>заплакати</a:t>
            </a:r>
            <a:r>
              <a:rPr lang="ru-RU" i="1" dirty="0" smtClean="0"/>
              <a:t>,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ким</a:t>
            </a:r>
            <a:r>
              <a:rPr lang="ru-RU" i="1" dirty="0" smtClean="0"/>
              <a:t> </a:t>
            </a:r>
            <a:r>
              <a:rPr lang="ru-RU" i="1" dirty="0" err="1" smtClean="0"/>
              <a:t>заспівать</a:t>
            </a:r>
            <a:r>
              <a:rPr lang="ru-RU" i="1" dirty="0" smtClean="0"/>
              <a:t>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Єсть</a:t>
            </a:r>
            <a:r>
              <a:rPr lang="ru-RU" i="1" dirty="0" smtClean="0"/>
              <a:t> </a:t>
            </a:r>
            <a:r>
              <a:rPr lang="ru-RU" i="1" dirty="0" err="1" smtClean="0"/>
              <a:t>карії</a:t>
            </a:r>
            <a:r>
              <a:rPr lang="ru-RU" i="1" dirty="0" smtClean="0"/>
              <a:t> </a:t>
            </a:r>
            <a:r>
              <a:rPr lang="ru-RU" i="1" dirty="0" err="1" smtClean="0"/>
              <a:t>очі</a:t>
            </a:r>
            <a:r>
              <a:rPr lang="ru-RU" i="1" dirty="0" smtClean="0"/>
              <a:t>, як </a:t>
            </a:r>
            <a:r>
              <a:rPr lang="ru-RU" i="1" dirty="0" err="1" smtClean="0"/>
              <a:t>зіроньки</a:t>
            </a:r>
            <a:r>
              <a:rPr lang="ru-RU" i="1" dirty="0" smtClean="0"/>
              <a:t> </a:t>
            </a:r>
            <a:r>
              <a:rPr lang="ru-RU" i="1" dirty="0" err="1" smtClean="0"/>
              <a:t>сяють</a:t>
            </a:r>
            <a:r>
              <a:rPr lang="ru-RU" i="1" dirty="0" smtClean="0"/>
              <a:t>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Білі</a:t>
            </a:r>
            <a:r>
              <a:rPr lang="ru-RU" i="1" dirty="0" smtClean="0"/>
              <a:t> </a:t>
            </a:r>
            <a:r>
              <a:rPr lang="ru-RU" i="1" dirty="0" err="1" smtClean="0"/>
              <a:t>рученята</a:t>
            </a:r>
            <a:r>
              <a:rPr lang="ru-RU" i="1" dirty="0" smtClean="0"/>
              <a:t> — </a:t>
            </a:r>
            <a:r>
              <a:rPr lang="ru-RU" i="1" dirty="0" err="1" smtClean="0"/>
              <a:t>мліють-обнімають</a:t>
            </a:r>
            <a:r>
              <a:rPr lang="ru-RU" i="1" dirty="0" smtClean="0"/>
              <a:t>...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3167744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Ярема </a:t>
            </a:r>
            <a:r>
              <a:rPr lang="ru-RU" sz="2800" i="1" dirty="0" err="1" smtClean="0">
                <a:solidFill>
                  <a:srgbClr val="FF0000"/>
                </a:solidFill>
              </a:rPr>
              <a:t>є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втіленням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такої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дорогої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Шевченкові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козацької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слави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минулого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його</a:t>
            </a:r>
            <a:r>
              <a:rPr lang="ru-RU" sz="2800" i="1" dirty="0" smtClean="0">
                <a:solidFill>
                  <a:srgbClr val="FF0000"/>
                </a:solidFill>
              </a:rPr>
              <a:t> народу, </a:t>
            </a:r>
            <a:r>
              <a:rPr lang="ru-RU" sz="2800" i="1" dirty="0" err="1" smtClean="0">
                <a:solidFill>
                  <a:srgbClr val="FF0000"/>
                </a:solidFill>
              </a:rPr>
              <a:t>його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сили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й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незни-щенності</a:t>
            </a:r>
            <a:r>
              <a:rPr lang="ru-RU" sz="2800" i="1" dirty="0" smtClean="0">
                <a:solidFill>
                  <a:srgbClr val="FF0000"/>
                </a:solidFill>
              </a:rPr>
              <a:t>. Тому </a:t>
            </a:r>
            <a:r>
              <a:rPr lang="ru-RU" sz="2800" i="1" dirty="0" err="1" smtClean="0">
                <a:solidFill>
                  <a:srgbClr val="FF0000"/>
                </a:solidFill>
              </a:rPr>
              <a:t>цей</a:t>
            </a:r>
            <a:r>
              <a:rPr lang="ru-RU" sz="2800" i="1" dirty="0" smtClean="0">
                <a:solidFill>
                  <a:srgbClr val="FF0000"/>
                </a:solidFill>
              </a:rPr>
              <a:t> образ </a:t>
            </a:r>
            <a:r>
              <a:rPr lang="ru-RU" sz="2800" i="1" dirty="0" err="1" smtClean="0">
                <a:solidFill>
                  <a:srgbClr val="FF0000"/>
                </a:solidFill>
              </a:rPr>
              <a:t>виписаний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з</a:t>
            </a:r>
            <a:r>
              <a:rPr lang="ru-RU" sz="2800" i="1" dirty="0" smtClean="0">
                <a:solidFill>
                  <a:srgbClr val="FF0000"/>
                </a:solidFill>
              </a:rPr>
              <a:t> особливою </a:t>
            </a:r>
            <a:r>
              <a:rPr lang="ru-RU" sz="2800" i="1" dirty="0" err="1" smtClean="0">
                <a:solidFill>
                  <a:srgbClr val="FF0000"/>
                </a:solidFill>
              </a:rPr>
              <a:t>майстерністю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й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органічною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цілісністю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71" y="233362"/>
            <a:ext cx="3799114" cy="4186238"/>
          </a:xfrm>
          <a:prstGeom prst="rect">
            <a:avLst/>
          </a:prstGeom>
        </p:spPr>
      </p:pic>
      <p:pic>
        <p:nvPicPr>
          <p:cNvPr id="6" name="Рисунок 5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2" y="3167743"/>
            <a:ext cx="2950028" cy="369025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_06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2" y="0"/>
            <a:ext cx="5595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3548743" cy="6150428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Ярема та Оксана -</a:t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>ніжні закохані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ія_Винярська Я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Презентація_Винярська Яна</Template>
  <TotalTime>0</TotalTime>
  <Words>159</Words>
  <Application>Microsoft Office PowerPoint</Application>
  <PresentationFormat>Екран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Презентація_Винярська Яна</vt:lpstr>
      <vt:lpstr>Тарас Шевченко. Поема „Гайдамаки”</vt:lpstr>
      <vt:lpstr>«Гайдамаки» — найбільша з поем Т. Шевченка. У її основі — історичні події 1768 р. — повстання на Правобережній Україні, відоме під назвою Коліївщина. </vt:lpstr>
      <vt:lpstr>Причини повстання : нечувані розбої та знущання конфедератів, що під гаслом оборони батьківщини та віри від зазіхань Російської імперії утискували українців, які були, на відміну від поляків-католиків, православними. </vt:lpstr>
      <vt:lpstr>Слайд 4</vt:lpstr>
      <vt:lpstr>Слайд 5</vt:lpstr>
      <vt:lpstr>Реальні історичні постаті поеми</vt:lpstr>
      <vt:lpstr> </vt:lpstr>
      <vt:lpstr>Ярема є втіленням такої дорогої Шевченкові козацької слави, минулого його народу, його сили й незни-щенності. Тому цей образ виписаний з особливою майстерністю й органічною цілісністю.</vt:lpstr>
      <vt:lpstr>Ярема та Оксана - ніжні закохані</vt:lpstr>
      <vt:lpstr>Слайд 10</vt:lpstr>
      <vt:lpstr>Слайд 11</vt:lpstr>
      <vt:lpstr>Слайд 12</vt:lpstr>
      <vt:lpstr>Приклад ватажків гайдамацького руху повинен нагадувати сучасником про славні традиції народного опору панівним класам, їх імена не повинні забуватись. І для нас вони завжди будуть прикладом мужності і вірного служіння рідній землі. 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Шевченко. Поема „Гайдамаки”</dc:title>
  <dc:creator>Admin</dc:creator>
  <cp:lastModifiedBy>Admin</cp:lastModifiedBy>
  <cp:revision>1</cp:revision>
  <dcterms:created xsi:type="dcterms:W3CDTF">2014-03-03T11:07:34Z</dcterms:created>
  <dcterms:modified xsi:type="dcterms:W3CDTF">2014-03-03T11:08:02Z</dcterms:modified>
</cp:coreProperties>
</file>