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6" r:id="rId5"/>
    <p:sldId id="261" r:id="rId6"/>
    <p:sldId id="262" r:id="rId7"/>
    <p:sldId id="263" r:id="rId8"/>
    <p:sldId id="264" r:id="rId9"/>
    <p:sldId id="265" r:id="rId10"/>
    <p:sldId id="260" r:id="rId11"/>
    <p:sldId id="259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4365104"/>
            <a:ext cx="4392488" cy="1800200"/>
          </a:xfrm>
        </p:spPr>
        <p:txBody>
          <a:bodyPr/>
          <a:lstStyle/>
          <a:p>
            <a:pPr algn="r"/>
            <a:r>
              <a:rPr lang="uk-UA" dirty="0" smtClean="0"/>
              <a:t>Виконала учениця 10-Б класу</a:t>
            </a:r>
            <a:endParaRPr lang="ru-RU" dirty="0" smtClean="0"/>
          </a:p>
          <a:p>
            <a:pPr algn="r"/>
            <a:r>
              <a:rPr lang="uk-UA" dirty="0" smtClean="0"/>
              <a:t>Пологівської  ЗОШ  </a:t>
            </a:r>
            <a:r>
              <a:rPr lang="en-US" dirty="0" smtClean="0"/>
              <a:t>I</a:t>
            </a:r>
            <a:r>
              <a:rPr lang="uk-UA" dirty="0" smtClean="0"/>
              <a:t>-</a:t>
            </a:r>
            <a:r>
              <a:rPr lang="en-US" dirty="0" smtClean="0"/>
              <a:t>III</a:t>
            </a:r>
            <a:r>
              <a:rPr lang="uk-UA" dirty="0" smtClean="0"/>
              <a:t> с</a:t>
            </a:r>
            <a:r>
              <a:rPr lang="ru-RU" dirty="0" smtClean="0"/>
              <a:t>т. №4</a:t>
            </a:r>
          </a:p>
          <a:p>
            <a:pPr algn="r"/>
            <a:r>
              <a:rPr lang="ru-RU" dirty="0" smtClean="0"/>
              <a:t>Ротко Ганна</a:t>
            </a:r>
          </a:p>
          <a:p>
            <a:pPr algn="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Як живеш, зелений мій світ?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49685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latin typeface="Calibri" pitchFamily="34" charset="0"/>
              </a:rPr>
              <a:t>     Таким чином, особливості середовища  Запорізької області зобов'язують використовувати всі існуючі методи її поліпшення . Одним з найбільш доступних засобів є вдосконалення системи озеленення. Саме декоративність посадок робить свій  вплив на вигляд окремих ландшафтно- архітектурних композицій. З позиції озеленювачів деревні породи повинні </a:t>
            </a:r>
            <a:r>
              <a:rPr lang="ru-RU" sz="1600" dirty="0" smtClean="0">
                <a:latin typeface="Calibri" pitchFamily="34" charset="0"/>
              </a:rPr>
              <a:t>мати</a:t>
            </a:r>
            <a:r>
              <a:rPr lang="ru-RU" sz="1600" dirty="0" smtClean="0">
                <a:latin typeface="Calibri" pitchFamily="34" charset="0"/>
              </a:rPr>
              <a:t> </a:t>
            </a:r>
            <a:r>
              <a:rPr lang="ru-RU" sz="1600" dirty="0" smtClean="0">
                <a:latin typeface="Calibri" pitchFamily="34" charset="0"/>
              </a:rPr>
              <a:t>максимальну</a:t>
            </a:r>
            <a:r>
              <a:rPr lang="ru-RU" sz="1600" dirty="0" smtClean="0">
                <a:latin typeface="Calibri" pitchFamily="34" charset="0"/>
              </a:rPr>
              <a:t> </a:t>
            </a:r>
            <a:r>
              <a:rPr lang="ru-RU" sz="1600" dirty="0" smtClean="0">
                <a:latin typeface="Calibri" pitchFamily="34" charset="0"/>
              </a:rPr>
              <a:t>декоративність</a:t>
            </a:r>
            <a:r>
              <a:rPr lang="ru-RU" sz="1600" dirty="0" smtClean="0">
                <a:latin typeface="Calibri" pitchFamily="34" charset="0"/>
              </a:rPr>
              <a:t>, яка , певною мірою є показником їх успішного зростання . Для озеленення магістралей , вулиць і територій автозаправок рекомендується додатково використовувати деревні породи , що проявили високу і середню стійкість ( рябинник рябінолістний , пузиреплодник калінолістний , дерен білий , черемха Маака , жимолость татарська , спірея середня) . Для озеленення скверів і бульварів рекомендуються деревні породи , що проявляють високу і середню стійкість в скверах і примагістральної посадках ( дівочий виноград , глід перістонадрезанние , рябинник рябінолістний , пузиреплодник калінолістний , дерен білий , черемха Маака , аронія чорноплідна , калина звичайна , жимолость татарська , спірея середня , ялина колюча ф. блакитна) . Менш стійкі деревні породи рекомендуються для внутрішньо-квартального озеленення , великих парків (глід криваво -червоний , смородина золотиста , спірея березолістная , троянда зморшкувата , черемха звичайна).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i="1" dirty="0" smtClean="0"/>
              <a:t>Висновки</a:t>
            </a:r>
            <a:endParaRPr lang="ru-RU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k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2636912"/>
            <a:ext cx="3895725" cy="38957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08912" cy="222312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Рослини нас оберігають від різних брудних отруйних газів. Тому ми повинні озеленювати </a:t>
            </a:r>
            <a:r>
              <a:rPr lang="ru-RU" sz="2400" dirty="0" smtClean="0">
                <a:solidFill>
                  <a:schemeClr val="tx1"/>
                </a:solidFill>
              </a:rPr>
              <a:t>навколишню </a:t>
            </a:r>
            <a:r>
              <a:rPr lang="ru-RU" sz="2400" dirty="0" smtClean="0">
                <a:solidFill>
                  <a:schemeClr val="tx1"/>
                </a:solidFill>
              </a:rPr>
              <a:t>територію. Неможливо досягти охорони природи силами одного або декількох людей. Тому потрібно намагатися, щоб кожна людина брала у цьому активну участь. Всі разом ми повинні уберегти нашу планету від екологічної катастрофи.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507288" cy="750912"/>
          </a:xfrm>
        </p:spPr>
        <p:txBody>
          <a:bodyPr/>
          <a:lstStyle/>
          <a:p>
            <a:pPr algn="ctr"/>
            <a:r>
              <a:rPr lang="uk-UA" i="1" dirty="0" smtClean="0"/>
              <a:t>Використані джерела:</a:t>
            </a:r>
            <a:endParaRPr lang="ru-RU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484784"/>
            <a:ext cx="741682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1. Бадіон О. П. Звіт про весняну флору Чернігівського і Куйбишевського районів Запорізької області 2002-2004 рр. (Рукопис, архів ЗОЦТКУМ).</a:t>
            </a:r>
          </a:p>
          <a:p>
            <a:r>
              <a:rPr lang="ru-RU" sz="2000" dirty="0" smtClean="0"/>
              <a:t>2. Бескаравайна Є. В. Звіт про весняну флору околиць с. Велика Знам’янка Кам’янсько-Дніпровського району Запорізької області 2002 р. (Рукопис, архів ЗОЦТКУМ).</a:t>
            </a:r>
          </a:p>
          <a:p>
            <a:r>
              <a:rPr lang="ru-RU" sz="2000" dirty="0" smtClean="0"/>
              <a:t>3. Боярчук В. В. Звіт про весняну флору околиць с. Приютне Гуляйпільського району Запорізької області 2002-2004 рр. (Рукопис, архів ЗОЦТКУМ).</a:t>
            </a:r>
          </a:p>
          <a:p>
            <a:r>
              <a:rPr lang="ru-RU" sz="2000" dirty="0" smtClean="0"/>
              <a:t>4. Екофлора України. Т. 1, 3. / Дідух Я. П., Плюта П. Г., Протопопова В. В., та інші. – К.: Фітосоціоцентр, 2000.– 284 с.</a:t>
            </a:r>
          </a:p>
          <a:p>
            <a:r>
              <a:rPr lang="ru-RU" sz="2000" dirty="0" smtClean="0"/>
              <a:t>5. Матеріал з Вікіпедії — вільної енциклопедії. </a:t>
            </a:r>
            <a:r>
              <a:rPr lang="uk-UA" sz="2000" dirty="0" smtClean="0"/>
              <a:t>Амброзія полинолиста.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Рослиннний світ</a:t>
            </a:r>
            <a:endParaRPr lang="ru-RU" sz="4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1628800"/>
            <a:ext cx="4032448" cy="4751408"/>
          </a:xfrm>
        </p:spPr>
        <p:txBody>
          <a:bodyPr>
            <a:normAutofit fontScale="55000" lnSpcReduction="20000"/>
          </a:bodyPr>
          <a:lstStyle/>
          <a:p>
            <a:r>
              <a:rPr lang="ru-RU" sz="3300" dirty="0" smtClean="0">
                <a:cs typeface="Times New Roman" pitchFamily="18" charset="0"/>
              </a:rPr>
              <a:t>Рослиннний </a:t>
            </a:r>
            <a:r>
              <a:rPr lang="ru-RU" sz="3300" dirty="0" smtClean="0">
                <a:cs typeface="Times New Roman" pitchFamily="18" charset="0"/>
              </a:rPr>
              <a:t>світ</a:t>
            </a:r>
            <a:r>
              <a:rPr lang="ru-RU" sz="3300" dirty="0" smtClean="0">
                <a:cs typeface="Times New Roman" pitchFamily="18" charset="0"/>
              </a:rPr>
              <a:t> </a:t>
            </a:r>
            <a:r>
              <a:rPr lang="ru-RU" sz="3300" dirty="0" smtClean="0">
                <a:cs typeface="Times New Roman" pitchFamily="18" charset="0"/>
              </a:rPr>
              <a:t>Запоріжжя</a:t>
            </a:r>
            <a:r>
              <a:rPr lang="ru-RU" sz="3300" dirty="0" smtClean="0">
                <a:cs typeface="Times New Roman" pitchFamily="18" charset="0"/>
              </a:rPr>
              <a:t> </a:t>
            </a:r>
            <a:r>
              <a:rPr lang="ru-RU" sz="3300" dirty="0" smtClean="0">
                <a:cs typeface="Times New Roman" pitchFamily="18" charset="0"/>
              </a:rPr>
              <a:t>відрізняється надзвичайно різноманітним  видовим складом і включає за попередніми підрахунками ботаніків біля 2 тисяч видів рослин, серед яких багато унікальних, рідкісних, реліктових або ендемічних . Саме ці види сьогодні знаходяться в найбільшій небезпеці. Склад їх скорочується, а деякі види зовсім зникають. Однією з причин цього </a:t>
            </a:r>
            <a:r>
              <a:rPr lang="ru-RU" sz="3300" dirty="0" smtClean="0">
                <a:cs typeface="Times New Roman" pitchFamily="18" charset="0"/>
              </a:rPr>
              <a:t>є</a:t>
            </a:r>
            <a:r>
              <a:rPr lang="ru-RU" sz="3300" dirty="0" smtClean="0">
                <a:cs typeface="Times New Roman" pitchFamily="18" charset="0"/>
              </a:rPr>
              <a:t> </a:t>
            </a:r>
            <a:r>
              <a:rPr lang="ru-RU" sz="3300" dirty="0" smtClean="0">
                <a:cs typeface="Times New Roman" pitchFamily="18" charset="0"/>
              </a:rPr>
              <a:t>не </a:t>
            </a:r>
            <a:r>
              <a:rPr lang="ru-RU" sz="3300" dirty="0" smtClean="0">
                <a:cs typeface="Times New Roman" pitchFamily="18" charset="0"/>
              </a:rPr>
              <a:t>помірний</a:t>
            </a:r>
            <a:r>
              <a:rPr lang="ru-RU" sz="3300" dirty="0" smtClean="0">
                <a:cs typeface="Times New Roman" pitchFamily="18" charset="0"/>
              </a:rPr>
              <a:t> </a:t>
            </a:r>
            <a:r>
              <a:rPr lang="ru-RU" sz="3300" dirty="0" smtClean="0">
                <a:cs typeface="Times New Roman" pitchFamily="18" charset="0"/>
              </a:rPr>
              <a:t>вплив людини на природні екосистеми в процесі господарської діяль ності, який набув таких масштабів, які не можуть </a:t>
            </a:r>
            <a:r>
              <a:rPr lang="ru-RU" sz="3300" dirty="0" smtClean="0">
                <a:cs typeface="Times New Roman" pitchFamily="18" charset="0"/>
              </a:rPr>
              <a:t>не</a:t>
            </a:r>
            <a:r>
              <a:rPr lang="ru-RU" sz="3300" dirty="0" smtClean="0">
                <a:cs typeface="Times New Roman" pitchFamily="18" charset="0"/>
              </a:rPr>
              <a:t> </a:t>
            </a:r>
            <a:r>
              <a:rPr lang="ru-RU" sz="3300" dirty="0" smtClean="0">
                <a:cs typeface="Times New Roman" pitchFamily="18" charset="0"/>
              </a:rPr>
              <a:t>викликати</a:t>
            </a:r>
            <a:r>
              <a:rPr lang="ru-RU" sz="3300" dirty="0" smtClean="0">
                <a:cs typeface="Times New Roman" pitchFamily="18" charset="0"/>
              </a:rPr>
              <a:t> </a:t>
            </a:r>
            <a:r>
              <a:rPr lang="ru-RU" sz="3300" dirty="0" smtClean="0">
                <a:cs typeface="Times New Roman" pitchFamily="18" charset="0"/>
              </a:rPr>
              <a:t>занепокоєння в суспільстві, бо негативні антропогенні </a:t>
            </a:r>
            <a:r>
              <a:rPr lang="ru-RU" sz="3300" dirty="0" smtClean="0">
                <a:cs typeface="Times New Roman" pitchFamily="18" charset="0"/>
              </a:rPr>
              <a:t>дії</a:t>
            </a:r>
            <a:r>
              <a:rPr lang="ru-RU" sz="3300" dirty="0" smtClean="0">
                <a:cs typeface="Times New Roman" pitchFamily="18" charset="0"/>
              </a:rPr>
              <a:t> </a:t>
            </a:r>
            <a:r>
              <a:rPr lang="ru-RU" sz="3300" dirty="0" smtClean="0">
                <a:cs typeface="Times New Roman" pitchFamily="18" charset="0"/>
              </a:rPr>
              <a:t>стали </a:t>
            </a:r>
            <a:r>
              <a:rPr lang="ru-RU" sz="3300" dirty="0" smtClean="0">
                <a:cs typeface="Times New Roman" pitchFamily="18" charset="0"/>
              </a:rPr>
              <a:t>сильнішими за всі разом узяті негативні природні процеси.</a:t>
            </a:r>
          </a:p>
          <a:p>
            <a:endParaRPr lang="ru-RU" dirty="0"/>
          </a:p>
        </p:txBody>
      </p:sp>
      <p:pic>
        <p:nvPicPr>
          <p:cNvPr id="5" name="Содержимое 4" descr="3666_or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844824"/>
            <a:ext cx="4059238" cy="41764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Рослиннний світ</a:t>
            </a:r>
            <a:endParaRPr lang="ru-RU" dirty="0"/>
          </a:p>
        </p:txBody>
      </p:sp>
      <p:pic>
        <p:nvPicPr>
          <p:cNvPr id="5" name="Содержимое 4" descr="d0b4d0b5d0bdd18c-d0bdd0b0d183d0bad0b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556792"/>
            <a:ext cx="3240360" cy="4808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7984" y="1772816"/>
            <a:ext cx="4059936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     Проблема збереження окремих видів і природного рослинного комплексу в цілому набула надзвичайної актуальності. Необхідність збереження будь-якої рослини, незалежно від її практичного чи наукового використання, не викликає сумніву, бо втрата її є невідновлювальною.</a:t>
            </a:r>
            <a:endParaRPr lang="ru-RU" sz="20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96944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i="1" dirty="0" smtClean="0"/>
              <a:t>«Там, де АМБРОЗІЯ, не місце байдужості»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005064"/>
            <a:ext cx="8363272" cy="20909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i="1" dirty="0" smtClean="0"/>
              <a:t>Амброзія</a:t>
            </a:r>
            <a:r>
              <a:rPr lang="ru-RU" dirty="0" smtClean="0"/>
              <a:t> полинолиста належить до карантинних бур'янів ,</a:t>
            </a:r>
            <a:r>
              <a:rPr lang="ru-RU" baseline="30000" dirty="0" smtClean="0"/>
              <a:t> </a:t>
            </a:r>
            <a:r>
              <a:rPr lang="ru-RU" dirty="0" smtClean="0"/>
              <a:t>які наносять великої шкоди не лише сільськомугосподарству, але й здоров'ю людини. За життєвою стратегією — це рудерал, заселяє сади, городи, узбіччя доріг, залізничні насипи, луки, пасовища, пустирі тощо.</a:t>
            </a:r>
            <a:endParaRPr lang="ru-RU" dirty="0"/>
          </a:p>
        </p:txBody>
      </p:sp>
      <p:pic>
        <p:nvPicPr>
          <p:cNvPr id="5" name="Содержимое 4" descr="200px-Starr_010222-9001_Ambrosia_artemisiifoli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11560" y="1196752"/>
            <a:ext cx="8191630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 «Амбросієва чума»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    В Запоріжжі було розроблено та затверджено спеціальну програму боротьби з карантинними рослинами і профілактики алергійних захворювань. Вона передбачає запровадження комплексу заходів з виявлення і ліквідації вогнищ амброзії полинолистої, розширення можливостей лікувальних установ у забезпеченні ранньої діагностики алергійних захворювань за рахунок введення сучасних лабораторних і інструментальних технологій.</a:t>
            </a:r>
            <a:br>
              <a:rPr lang="ru-RU" dirty="0" smtClean="0"/>
            </a:br>
            <a:r>
              <a:rPr lang="ru-RU" dirty="0" smtClean="0"/>
              <a:t>         Щоб зрозуміти, чому цю проблему названо “Амбросієвою чумою” необхідно зробити невеликий екскурс в минуле. </a:t>
            </a:r>
            <a:endParaRPr lang="ru-RU" dirty="0"/>
          </a:p>
        </p:txBody>
      </p:sp>
      <p:pic>
        <p:nvPicPr>
          <p:cNvPr id="5" name="Содержимое 4" descr="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844824"/>
            <a:ext cx="4059238" cy="39604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«Амбросієва чума»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330824" cy="4824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latin typeface="Calibri" pitchFamily="34" charset="0"/>
              </a:rPr>
              <a:t>      Протягом двох сторіч амброзія полинолиста під впливом господарської діяльності людини перетворилась з рідкозустрічаємої рослини на надзвичайно небезпечний вид, що розселився в Центральній і Південній Америці, Євразії, Африці та Австралії.</a:t>
            </a:r>
          </a:p>
          <a:p>
            <a:pPr>
              <a:buNone/>
            </a:pPr>
            <a:r>
              <a:rPr lang="ru-RU" sz="1600" dirty="0" smtClean="0">
                <a:latin typeface="Calibri" pitchFamily="34" charset="0"/>
              </a:rPr>
              <a:t>      На території України окремі вогнища амброзії були зафіксовані в 20-30 </a:t>
            </a:r>
            <a:br>
              <a:rPr lang="ru-RU" sz="1600" dirty="0" smtClean="0">
                <a:latin typeface="Calibri" pitchFamily="34" charset="0"/>
              </a:rPr>
            </a:br>
            <a:r>
              <a:rPr lang="ru-RU" sz="1600" dirty="0" smtClean="0">
                <a:latin typeface="Calibri" pitchFamily="34" charset="0"/>
              </a:rPr>
              <a:t>роки, а саме  в 1937 році – в басейні річки Берда Запорізької області. Поширення амброзії в післявоєнний час носить характер екологічного вибуху.</a:t>
            </a:r>
          </a:p>
          <a:p>
            <a:pPr>
              <a:buNone/>
            </a:pPr>
            <a:r>
              <a:rPr lang="ru-RU" sz="1600" dirty="0" smtClean="0">
                <a:latin typeface="Calibri" pitchFamily="34" charset="0"/>
              </a:rPr>
              <a:t>      Крім величезної шкоди для сільгоспвиробників амброзія в містах та інших населених пунктах створює непроглядний естетичний вигляд, а в період цвітіння (липень-серпень) пилок викликає алергійні захворювання.</a:t>
            </a:r>
            <a:endParaRPr lang="ru-RU" sz="1600" dirty="0">
              <a:latin typeface="Calibri" pitchFamily="34" charset="0"/>
            </a:endParaRPr>
          </a:p>
        </p:txBody>
      </p:sp>
      <p:pic>
        <p:nvPicPr>
          <p:cNvPr id="5" name="Содержимое 4" descr="0002392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38256" y="1700808"/>
            <a:ext cx="3725538" cy="33843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«Амбросієва чума»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Основними завданнями Концепції та Програми в місті Запоріжжі є привернення уваги населення та громадськості до проблеми, пов’язаної із засміченням земель карантинним бур’яном та шляхи її вирішення.</a:t>
            </a:r>
            <a:br>
              <a:rPr lang="ru-RU" dirty="0" smtClean="0"/>
            </a:br>
            <a:r>
              <a:rPr lang="ru-RU" dirty="0" smtClean="0"/>
              <a:t>Відповідальність за виконання та проведення заходів по знищенню амброзії покладається на підприємства, установи, організації незалежно від форм власності, посадових осіб та громадян, діяльність яких пов’язана з землекористуванням.</a:t>
            </a:r>
            <a:endParaRPr lang="ru-RU" dirty="0"/>
          </a:p>
        </p:txBody>
      </p:sp>
      <p:pic>
        <p:nvPicPr>
          <p:cNvPr id="5" name="Содержимое 4" descr="trimmjer-na-strazhje-porjadka-na-gazonj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988840"/>
            <a:ext cx="4059238" cy="29681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«Амбросієва чума»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     Але в Запорізькій області проблема амброзії до сих пір залишається відкритою.</a:t>
            </a:r>
          </a:p>
          <a:p>
            <a:pPr>
              <a:buNone/>
            </a:pPr>
            <a:r>
              <a:rPr lang="ru-RU" dirty="0" smtClean="0"/>
              <a:t>     Ще трохи, і з цих рослин полетить отруйний пилок, від якого задихаються дорослі і діти. Алергія на амброзію настільки стійка, що людина, вже постраждав від цього пилку, навіть виїхавши за межі виростання шкідливого рослини, в період цвітіння амброзії буде схильна до нападів сінної лихоманки. Ця рослина виділяє ефірні масла, що викликають сильний головний біль. Тому в жаркий день фахівці категорично не рекомендують перебувати в місцях зростання цього підступного бур'яну.</a:t>
            </a:r>
            <a:endParaRPr lang="ru-RU" dirty="0"/>
          </a:p>
        </p:txBody>
      </p:sp>
      <p:pic>
        <p:nvPicPr>
          <p:cNvPr id="6" name="Содержимое 4" descr="1375275440_fu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1628800"/>
            <a:ext cx="3810000" cy="43243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«Амбросієва чума»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>
                <a:latin typeface="+mj-lt"/>
              </a:rPr>
              <a:t>      </a:t>
            </a:r>
            <a:r>
              <a:rPr lang="ru-RU" sz="1400" dirty="0" smtClean="0">
                <a:latin typeface="+mj-lt"/>
              </a:rPr>
              <a:t>Запорізький</a:t>
            </a:r>
            <a:r>
              <a:rPr lang="ru-RU" sz="1400" dirty="0" smtClean="0">
                <a:latin typeface="+mj-lt"/>
              </a:rPr>
              <a:t> </a:t>
            </a:r>
            <a:r>
              <a:rPr lang="ru-RU" sz="1400" dirty="0" smtClean="0">
                <a:latin typeface="+mj-lt"/>
              </a:rPr>
              <a:t>пил буквально </a:t>
            </a:r>
            <a:r>
              <a:rPr lang="ru-RU" sz="1400" dirty="0" smtClean="0">
                <a:latin typeface="+mj-lt"/>
              </a:rPr>
              <a:t>перенасичений</a:t>
            </a:r>
            <a:r>
              <a:rPr lang="ru-RU" sz="1400" dirty="0" smtClean="0">
                <a:latin typeface="+mj-lt"/>
              </a:rPr>
              <a:t> </a:t>
            </a:r>
            <a:r>
              <a:rPr lang="ru-RU" sz="1400" dirty="0" smtClean="0">
                <a:latin typeface="+mj-lt"/>
              </a:rPr>
              <a:t>забруднювачами та мікроорганізмами . Шкідлива мікрофлора , кліщі і яйця глистів потрапляють у зовнішнє середовище. Це може привести до виникнення алергічних , шкірних , паразитарних та багатьох інших захворювань. Лептоспіроз , чума , туберкульоз , гепатити , дизентерія , черевний тиф - всі ці хвороби можуть передатися людині буквально «з повітря ».</a:t>
            </a:r>
          </a:p>
          <a:p>
            <a:pPr>
              <a:buNone/>
            </a:pPr>
            <a:r>
              <a:rPr lang="ru-RU" sz="1400" dirty="0" smtClean="0">
                <a:latin typeface="+mj-lt"/>
              </a:rPr>
              <a:t>      Поки комунальники не квапляться оголосити війну амброзії , багатьом  доводиться знищувати її своїми силами. Щоб звести до мінімуму вплив небезпечного пилку на організм , епідеміологи радять боротися з амброзією таким чином. Для « ближнього бою » потрібно надягати штани і кофти з довгими рукавами , руки слід захищати рукавицями, а дихальні шляхи - респіратором.</a:t>
            </a:r>
            <a:endParaRPr lang="ru-RU" sz="1400" dirty="0">
              <a:latin typeface="+mj-lt"/>
            </a:endParaRPr>
          </a:p>
        </p:txBody>
      </p:sp>
      <p:pic>
        <p:nvPicPr>
          <p:cNvPr id="7" name="Содержимое 4" descr="ambroziya_kramatorsk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60032" y="1988840"/>
            <a:ext cx="3810000" cy="34563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83</TotalTime>
  <Words>899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Як живеш, зелений мій світ?</vt:lpstr>
      <vt:lpstr>Рослиннний світ</vt:lpstr>
      <vt:lpstr>Рослиннний світ</vt:lpstr>
      <vt:lpstr>     «Там, де АМБРОЗІЯ, не місце байдужості» </vt:lpstr>
      <vt:lpstr> «Амбросієва чума»</vt:lpstr>
      <vt:lpstr>«Амбросієва чума»</vt:lpstr>
      <vt:lpstr>«Амбросієва чума»</vt:lpstr>
      <vt:lpstr>«Амбросієва чума»</vt:lpstr>
      <vt:lpstr>«Амбросієва чума»</vt:lpstr>
      <vt:lpstr>Висновки</vt:lpstr>
      <vt:lpstr>Рослини нас оберігають від різних брудних отруйних газів. Тому ми повинні озеленювати навколишню територію. Неможливо досягти охорони природи силами одного або декількох людей. Тому потрібно намагатися, щоб кожна людина брала у цьому активну участь. Всі разом ми повинні уберегти нашу планету від екологічної катастрофи.</vt:lpstr>
      <vt:lpstr>Використані джерела: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10</cp:revision>
  <dcterms:modified xsi:type="dcterms:W3CDTF">2014-03-21T09:44:22Z</dcterms:modified>
</cp:coreProperties>
</file>