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9" r:id="rId2"/>
    <p:sldId id="260" r:id="rId3"/>
    <p:sldId id="261" r:id="rId4"/>
    <p:sldId id="264" r:id="rId5"/>
    <p:sldId id="266" r:id="rId6"/>
    <p:sldId id="267" r:id="rId7"/>
    <p:sldId id="268" r:id="rId8"/>
    <p:sldId id="271" r:id="rId9"/>
    <p:sldId id="272" r:id="rId10"/>
    <p:sldId id="273" r:id="rId11"/>
    <p:sldId id="274" r:id="rId12"/>
    <p:sldId id="275" r:id="rId13"/>
    <p:sldId id="276" r:id="rId14"/>
    <p:sldId id="277" r:id="rId15"/>
    <p:sldId id="278" r:id="rId16"/>
    <p:sldId id="279"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D36B"/>
    <a:srgbClr val="FAF254"/>
    <a:srgbClr val="1C1D30"/>
    <a:srgbClr val="303252"/>
    <a:srgbClr val="E4D05A"/>
    <a:srgbClr val="5B5BA9"/>
    <a:srgbClr val="4E537E"/>
    <a:srgbClr val="2F324B"/>
    <a:srgbClr val="41417B"/>
    <a:srgbClr val="0106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95" autoAdjust="0"/>
    <p:restoredTop sz="94702" autoAdjust="0"/>
  </p:normalViewPr>
  <p:slideViewPr>
    <p:cSldViewPr>
      <p:cViewPr>
        <p:scale>
          <a:sx n="100" d="100"/>
          <a:sy n="100" d="100"/>
        </p:scale>
        <p:origin x="34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B4C71EC6-210F-42DE-9C53-41977AD35B3D}" type="datetimeFigureOut">
              <a:rPr lang="ru-RU" smtClean="0"/>
              <a:t>20.03.2014</a:t>
            </a:fld>
            <a:endParaRPr lang="ru-RU" dirty="0"/>
          </a:p>
        </p:txBody>
      </p:sp>
      <p:sp>
        <p:nvSpPr>
          <p:cNvPr id="5" name="Footer Placeholder 4"/>
          <p:cNvSpPr>
            <a:spLocks noGrp="1"/>
          </p:cNvSpPr>
          <p:nvPr>
            <p:ph type="ftr" sz="quarter" idx="11"/>
          </p:nvPr>
        </p:nvSpPr>
        <p:spPr bwMode="white"/>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20.03.2014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20.03.2014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20.03.2014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20.03.2014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20.03.2014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20.03.2014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20.03.2014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20.03.2014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20.03.2014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20.03.2014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4C71EC6-210F-42DE-9C53-41977AD35B3D}" type="datetimeFigureOut">
              <a:rPr lang="ru-RU" smtClean="0"/>
              <a:t>20.03.2014</a:t>
            </a:fld>
            <a:endParaRPr lang="ru-RU"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5.jpeg"/><Relationship Id="rId1" Type="http://schemas.openxmlformats.org/officeDocument/2006/relationships/slideLayout" Target="../slideLayouts/slideLayout7.xml"/><Relationship Id="rId5" Type="http://schemas.microsoft.com/office/2007/relationships/hdphoto" Target="../media/hdphoto12.wdp"/><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7.png"/><Relationship Id="rId1" Type="http://schemas.openxmlformats.org/officeDocument/2006/relationships/slideLayout" Target="../slideLayouts/slideLayout6.xml"/><Relationship Id="rId5" Type="http://schemas.microsoft.com/office/2007/relationships/hdphoto" Target="../media/hdphoto14.wdp"/><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6.wmf"/><Relationship Id="rId3" Type="http://schemas.microsoft.com/office/2007/relationships/hdphoto" Target="../media/hdphoto15.wdp"/><Relationship Id="rId7" Type="http://schemas.microsoft.com/office/2007/relationships/hdphoto" Target="../media/hdphoto17.wdp"/><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1.jpeg"/><Relationship Id="rId5" Type="http://schemas.microsoft.com/office/2007/relationships/hdphoto" Target="../media/hdphoto16.wdp"/><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1.jpeg"/><Relationship Id="rId5" Type="http://schemas.microsoft.com/office/2007/relationships/hdphoto" Target="../media/hdphoto6.wdp"/><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3548" y="764704"/>
            <a:ext cx="8280919" cy="237626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uk-UA" sz="1800" b="1" i="1" cap="none" spc="0" dirty="0" smtClean="0">
                <a:ln w="10541" cmpd="sng">
                  <a:solidFill>
                    <a:schemeClr val="accent1">
                      <a:shade val="88000"/>
                      <a:satMod val="110000"/>
                    </a:schemeClr>
                  </a:solidFill>
                  <a:prstDash val="solid"/>
                </a:ln>
                <a:gradFill flip="none" rotWithShape="1">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scaled="1"/>
                  <a:tileRect/>
                </a:gradFill>
              </a:rPr>
              <a:t>Проект – дослідження :</a:t>
            </a:r>
            <a:br>
              <a:rPr lang="uk-UA" sz="1800" b="1" i="1" cap="none" spc="0" dirty="0" smtClean="0">
                <a:ln w="10541" cmpd="sng">
                  <a:solidFill>
                    <a:schemeClr val="accent1">
                      <a:shade val="88000"/>
                      <a:satMod val="110000"/>
                    </a:schemeClr>
                  </a:solidFill>
                  <a:prstDash val="solid"/>
                </a:ln>
                <a:gradFill flip="none" rotWithShape="1">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scaled="1"/>
                  <a:tileRect/>
                </a:gradFill>
              </a:rPr>
            </a:br>
            <a:r>
              <a:rPr lang="uk-UA" sz="2400" b="1" i="1" cap="none" spc="0" dirty="0" smtClean="0">
                <a:ln w="10541" cmpd="sng">
                  <a:solidFill>
                    <a:schemeClr val="accent1">
                      <a:shade val="88000"/>
                      <a:satMod val="110000"/>
                    </a:schemeClr>
                  </a:solidFill>
                  <a:prstDash val="solid"/>
                </a:ln>
                <a:gradFill flip="none" rotWithShape="1">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scaled="1"/>
                  <a:tileRect/>
                </a:gradFill>
              </a:rPr>
              <a:t/>
            </a:r>
            <a:br>
              <a:rPr lang="uk-UA" sz="2400" b="1" i="1" cap="none" spc="0" dirty="0" smtClean="0">
                <a:ln w="10541" cmpd="sng">
                  <a:solidFill>
                    <a:schemeClr val="accent1">
                      <a:shade val="88000"/>
                      <a:satMod val="110000"/>
                    </a:schemeClr>
                  </a:solidFill>
                  <a:prstDash val="solid"/>
                </a:ln>
                <a:gradFill flip="none" rotWithShape="1">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scaled="1"/>
                  <a:tileRect/>
                </a:gradFill>
              </a:rPr>
            </a:br>
            <a:r>
              <a:rPr lang="uk-UA" sz="2400" b="1" i="1" cap="none" spc="0" dirty="0" smtClean="0">
                <a:ln w="10541" cmpd="sng">
                  <a:solidFill>
                    <a:schemeClr val="accent1">
                      <a:shade val="88000"/>
                      <a:satMod val="110000"/>
                    </a:schemeClr>
                  </a:solidFill>
                  <a:prstDash val="solid"/>
                </a:ln>
                <a:gradFill flip="none" rotWithShape="1">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scaled="1"/>
                  <a:tileRect/>
                </a:gradFill>
              </a:rPr>
              <a:t>«</a:t>
            </a:r>
            <a:r>
              <a:rPr lang="uk-UA" sz="2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Історичне підґрунтя поеми «Кавказ» Тараса Григоровича Шевченка»</a:t>
            </a:r>
            <a:r>
              <a:rPr lang="ru-RU" sz="2400" b="1" i="1" cap="none" spc="0" dirty="0">
                <a:ln w="10541" cmpd="sng">
                  <a:solidFill>
                    <a:schemeClr val="accent1">
                      <a:shade val="88000"/>
                      <a:satMod val="110000"/>
                    </a:schemeClr>
                  </a:solidFill>
                  <a:prstDash val="solid"/>
                </a:ln>
                <a:solidFill>
                  <a:srgbClr val="C00000"/>
                </a:solidFill>
              </a:rPr>
              <a:t/>
            </a:r>
            <a:br>
              <a:rPr lang="ru-RU" sz="2400" b="1" i="1" cap="none" spc="0" dirty="0">
                <a:ln w="10541" cmpd="sng">
                  <a:solidFill>
                    <a:schemeClr val="accent1">
                      <a:shade val="88000"/>
                      <a:satMod val="110000"/>
                    </a:schemeClr>
                  </a:solidFill>
                  <a:prstDash val="solid"/>
                </a:ln>
                <a:solidFill>
                  <a:srgbClr val="C00000"/>
                </a:solidFill>
              </a:rPr>
            </a:br>
            <a:endParaRPr lang="ru-RU" sz="2400" b="1" i="1" cap="none" spc="0" dirty="0">
              <a:ln w="10541" cmpd="sng">
                <a:solidFill>
                  <a:schemeClr val="accent1">
                    <a:shade val="88000"/>
                    <a:satMod val="110000"/>
                  </a:schemeClr>
                </a:solidFill>
                <a:prstDash val="solid"/>
              </a:ln>
              <a:solidFill>
                <a:srgbClr val="C00000"/>
              </a:solidFill>
            </a:endParaRPr>
          </a:p>
        </p:txBody>
      </p:sp>
      <p:sp>
        <p:nvSpPr>
          <p:cNvPr id="3" name="Подзаголовок 2"/>
          <p:cNvSpPr>
            <a:spLocks noGrp="1"/>
          </p:cNvSpPr>
          <p:nvPr>
            <p:ph type="subTitle" idx="1"/>
          </p:nvPr>
        </p:nvSpPr>
        <p:spPr>
          <a:xfrm>
            <a:off x="1371600" y="3429000"/>
            <a:ext cx="3632448" cy="1512168"/>
          </a:xfrm>
        </p:spPr>
        <p:txBody>
          <a:bodyPr>
            <a:normAutofit fontScale="62500" lnSpcReduction="20000"/>
          </a:bodyPr>
          <a:lstStyle/>
          <a:p>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Виконала</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учениця</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10-Б </a:t>
            </a:r>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класу</a:t>
            </a:r>
          </a:p>
          <a:p>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Амвросіївської </a:t>
            </a: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загальноосвітньої школи І-ІІІ ступенів №6 </a:t>
            </a:r>
            <a:endPar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a:t>
            </a:r>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Амвросіївки </a:t>
            </a:r>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Донецької області</a:t>
            </a:r>
          </a:p>
          <a:p>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Горобець Марія Вікторівна</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TextBox 3"/>
          <p:cNvSpPr txBox="1"/>
          <p:nvPr/>
        </p:nvSpPr>
        <p:spPr>
          <a:xfrm>
            <a:off x="1941612" y="6381328"/>
            <a:ext cx="5184576" cy="672492"/>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lnSpc>
                <a:spcPct val="80000"/>
              </a:lnSpc>
              <a:spcBef>
                <a:spcPts val="3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uk-UA" sz="1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Всеукраїнський комплексний інтерактивний конкурс   </a:t>
            </a:r>
          </a:p>
          <a:p>
            <a:pPr algn="ctr">
              <a:lnSpc>
                <a:spcPct val="80000"/>
              </a:lnSpc>
              <a:spcBef>
                <a:spcPts val="3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uk-UA" sz="1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“Історик – </a:t>
            </a:r>
            <a:r>
              <a:rPr lang="uk-UA" sz="1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Юніор-2014”</a:t>
            </a:r>
            <a:endParaRPr lang="uk-UA" sz="1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endParaRPr lang="ru-RU" sz="1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TextBox 4"/>
          <p:cNvSpPr txBox="1"/>
          <p:nvPr/>
        </p:nvSpPr>
        <p:spPr>
          <a:xfrm>
            <a:off x="3995936" y="5159370"/>
            <a:ext cx="4381136" cy="292388"/>
          </a:xfrm>
          <a:prstGeom prst="rect">
            <a:avLst/>
          </a:prstGeom>
          <a:noFill/>
        </p:spPr>
        <p:txBody>
          <a:bodyPr wrap="none" rtlCol="0">
            <a:spAutoFit/>
          </a:bodyPr>
          <a:lstStyle/>
          <a:p>
            <a:r>
              <a:rPr lang="uk-UA" sz="13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Науковий керівник: Ткаченко Наталія Михайлівна</a:t>
            </a:r>
            <a:endParaRPr lang="ru-RU" sz="13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 name="Рисунок 6"/>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366345" y="3429000"/>
            <a:ext cx="2029550" cy="1584176"/>
          </a:xfrm>
          <a:prstGeom prst="rect">
            <a:avLst/>
          </a:prstGeom>
          <a:ln>
            <a:noFill/>
          </a:ln>
          <a:effectLst>
            <a:glow rad="228600">
              <a:schemeClr val="accent2">
                <a:satMod val="175000"/>
                <a:alpha val="40000"/>
              </a:schemeClr>
            </a:glow>
            <a:outerShdw blurRad="292100" dist="139700" dir="2700000" algn="tl" rotWithShape="0">
              <a:srgbClr val="333333">
                <a:alpha val="65000"/>
              </a:srgbClr>
            </a:outerShdw>
          </a:effectLst>
        </p:spPr>
      </p:pic>
    </p:spTree>
    <p:extLst>
      <p:ext uri="{BB962C8B-B14F-4D97-AF65-F5344CB8AC3E}">
        <p14:creationId xmlns:p14="http://schemas.microsoft.com/office/powerpoint/2010/main" val="457381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980728"/>
            <a:ext cx="7416824" cy="5370701"/>
          </a:xfrm>
          <a:prstGeom prst="rect">
            <a:avLst/>
          </a:prstGeom>
        </p:spPr>
        <p:txBody>
          <a:bodyPr wrap="square">
            <a:spAutoFit/>
          </a:bodyPr>
          <a:lstStyle/>
          <a:p>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Шевченко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виказує</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увесь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загарбницько-колонiальний</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характер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вiйни</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r>
              <a:rPr lang="ru-RU" sz="15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Нам </a:t>
            </a:r>
            <a:r>
              <a:rPr lang="ru-RU" sz="1500"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тільки</a:t>
            </a:r>
            <a:r>
              <a:rPr lang="ru-RU" sz="15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сакля </a:t>
            </a:r>
            <a:r>
              <a:rPr lang="ru-RU" sz="1500"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очі</a:t>
            </a:r>
            <a:r>
              <a:rPr lang="ru-RU" sz="15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коле: </a:t>
            </a:r>
          </a:p>
          <a:p>
            <a:r>
              <a:rPr lang="ru-RU" sz="1500"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Чого</a:t>
            </a:r>
            <a:r>
              <a:rPr lang="ru-RU" sz="15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вона </a:t>
            </a:r>
            <a:r>
              <a:rPr lang="ru-RU" sz="1500"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стоїть</a:t>
            </a:r>
            <a:r>
              <a:rPr lang="ru-RU" sz="15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у </a:t>
            </a:r>
            <a:r>
              <a:rPr lang="ru-RU" sz="15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вас,</a:t>
            </a:r>
          </a:p>
          <a:p>
            <a:r>
              <a:rPr lang="ru-RU" sz="15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Не </a:t>
            </a:r>
            <a:r>
              <a:rPr lang="ru-RU" sz="15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нами </a:t>
            </a:r>
            <a:r>
              <a:rPr lang="ru-RU" sz="15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дана; </a:t>
            </a:r>
            <a:r>
              <a:rPr lang="ru-RU" sz="1500"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чом</a:t>
            </a:r>
            <a:r>
              <a:rPr lang="ru-RU" sz="15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ми </a:t>
            </a:r>
            <a:r>
              <a:rPr lang="ru-RU" sz="15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вам </a:t>
            </a:r>
          </a:p>
          <a:p>
            <a:r>
              <a:rPr lang="ru-RU" sz="15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Чурек </a:t>
            </a:r>
            <a:r>
              <a:rPr lang="ru-RU" sz="15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же ваш та вам не </a:t>
            </a:r>
            <a:r>
              <a:rPr lang="ru-RU" sz="15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кинем,</a:t>
            </a:r>
          </a:p>
          <a:p>
            <a:r>
              <a:rPr lang="ru-RU" sz="15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Як </a:t>
            </a:r>
            <a:r>
              <a:rPr lang="ru-RU" sz="1500"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тій</a:t>
            </a:r>
            <a:r>
              <a:rPr lang="ru-RU" sz="15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собаці</a:t>
            </a:r>
            <a:r>
              <a:rPr lang="ru-RU" sz="15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Чом</a:t>
            </a:r>
            <a:r>
              <a:rPr lang="ru-RU" sz="15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a:t>
            </a:r>
            <a:r>
              <a:rPr lang="ru-RU" sz="15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нам </a:t>
            </a:r>
          </a:p>
          <a:p>
            <a:r>
              <a:rPr lang="ru-RU" sz="15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Платить </a:t>
            </a:r>
            <a:r>
              <a:rPr lang="ru-RU" sz="15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 </a:t>
            </a:r>
            <a:r>
              <a:rPr lang="ru-RU" sz="1500"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сонце</a:t>
            </a:r>
            <a:r>
              <a:rPr lang="ru-RU" sz="15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не </a:t>
            </a:r>
            <a:r>
              <a:rPr lang="ru-RU" sz="1500"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повинні</a:t>
            </a:r>
            <a:r>
              <a:rPr lang="ru-RU" sz="15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Завдяки цій частині поеми нам стає чітко зрозуміло те, що було на думці у царя. Під гаслом добра, свободи, справедливості, освіти, чесності,що нібито були піднесені до Кавказу, російський уряд приховував усі нещастя, каторгу, тюрми, злидні і біди, що невдовзі царюватимуть на території Кавказу. Шевченко дає зрозуміти і те, як церква, забувши </a:t>
            </a:r>
            <a:r>
              <a:rPr lang="uk-UA"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про своє істинне </a:t>
            </a:r>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призначення, своїм авторитетом покривала всі ті криваві справи і злодіяння самодержавства. Ніхто вже не цінив того, що зробив для людства Христос:</a:t>
            </a:r>
          </a:p>
          <a:p>
            <a:r>
              <a:rPr lang="uk-UA" sz="15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 кого ж </a:t>
            </a:r>
            <a:r>
              <a:rPr lang="ru-RU" sz="1500"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ти</a:t>
            </a:r>
            <a:r>
              <a:rPr lang="ru-RU" sz="15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розіп'явся</a:t>
            </a:r>
            <a:r>
              <a:rPr lang="ru-RU" sz="15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r>
              <a:rPr lang="ru-RU" sz="15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Христе, сине божий?</a:t>
            </a:r>
          </a:p>
          <a:p>
            <a:r>
              <a:rPr lang="ru-RU" sz="15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 нас </a:t>
            </a:r>
            <a:r>
              <a:rPr lang="ru-RU" sz="1500"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добрих</a:t>
            </a:r>
            <a:r>
              <a:rPr lang="ru-RU" sz="15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чи</a:t>
            </a:r>
            <a:r>
              <a:rPr lang="ru-RU" sz="15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за слово</a:t>
            </a:r>
          </a:p>
          <a:p>
            <a:r>
              <a:rPr lang="ru-RU" sz="1500"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Істини</a:t>
            </a:r>
            <a:r>
              <a:rPr lang="ru-RU" sz="15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Чи</a:t>
            </a:r>
            <a:r>
              <a:rPr lang="ru-RU" sz="15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може</a:t>
            </a:r>
            <a:r>
              <a:rPr lang="ru-RU" sz="15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r>
              <a:rPr lang="ru-RU" sz="1500"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Щоб</a:t>
            </a:r>
            <a:r>
              <a:rPr lang="ru-RU" sz="15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ми з тебе </a:t>
            </a:r>
            <a:r>
              <a:rPr lang="ru-RU" sz="1500"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насміялись</a:t>
            </a:r>
            <a:r>
              <a:rPr lang="ru-RU" sz="15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r>
              <a:rPr lang="ru-RU" sz="1500"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Воно</a:t>
            </a:r>
            <a:r>
              <a:rPr lang="ru-RU" sz="15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ж так і сталось.</a:t>
            </a:r>
          </a:p>
          <a:p>
            <a:endPar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 name="Рисунок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5900"/>
                    </a14:imgEffect>
                    <a14:imgEffect>
                      <a14:saturation sat="66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940152" y="4521384"/>
            <a:ext cx="3085767" cy="2232359"/>
          </a:xfrm>
          <a:prstGeom prst="rect">
            <a:avLst/>
          </a:prstGeom>
          <a:ln>
            <a:noFill/>
          </a:ln>
          <a:effectLst>
            <a:glow rad="1397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 name="Рисунок 3"/>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colorTemperature colorTemp="11200"/>
                    </a14:imgEffect>
                    <a14:imgEffect>
                      <a14:saturation sat="66000"/>
                    </a14:imgEffect>
                    <a14:imgEffect>
                      <a14:brightnessContrast bright="8000" contrast="29000"/>
                    </a14:imgEffect>
                  </a14:imgLayer>
                </a14:imgProps>
              </a:ext>
              <a:ext uri="{28A0092B-C50C-407E-A947-70E740481C1C}">
                <a14:useLocalDpi xmlns:a14="http://schemas.microsoft.com/office/drawing/2010/main" val="0"/>
              </a:ext>
            </a:extLst>
          </a:blip>
          <a:stretch>
            <a:fillRect/>
          </a:stretch>
        </p:blipFill>
        <p:spPr>
          <a:xfrm>
            <a:off x="3822809" y="4521384"/>
            <a:ext cx="1716934" cy="2238808"/>
          </a:xfrm>
          <a:prstGeom prst="rect">
            <a:avLst/>
          </a:prstGeom>
          <a:ln>
            <a:noFill/>
          </a:ln>
          <a:effectLst>
            <a:glow rad="1397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592661854"/>
      </p:ext>
    </p:extLst>
  </p:cSld>
  <p:clrMapOvr>
    <a:masterClrMapping/>
  </p:clrMapOvr>
  <mc:AlternateContent xmlns:mc="http://schemas.openxmlformats.org/markup-compatibility/2006" xmlns:p14="http://schemas.microsoft.com/office/powerpoint/2010/main">
    <mc:Choice Requires="p14">
      <p:transition spd="slow" p14:dur="3900">
        <p14:glitter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400" decel="100000"/>
                                        <p:tgtEl>
                                          <p:spTgt spid="3"/>
                                        </p:tgtEl>
                                      </p:cBhvr>
                                    </p:animEffect>
                                    <p:anim calcmode="lin" valueType="num">
                                      <p:cBhvr>
                                        <p:cTn id="8" dur="2400" decel="100000" fill="hold"/>
                                        <p:tgtEl>
                                          <p:spTgt spid="3"/>
                                        </p:tgtEl>
                                        <p:attrNameLst>
                                          <p:attrName>style.rotation</p:attrName>
                                        </p:attrNameLst>
                                      </p:cBhvr>
                                      <p:tavLst>
                                        <p:tav tm="0">
                                          <p:val>
                                            <p:fltVal val="-90"/>
                                          </p:val>
                                        </p:tav>
                                        <p:tav tm="100000">
                                          <p:val>
                                            <p:fltVal val="0"/>
                                          </p:val>
                                        </p:tav>
                                      </p:tavLst>
                                    </p:anim>
                                    <p:anim calcmode="lin" valueType="num">
                                      <p:cBhvr>
                                        <p:cTn id="9" dur="2400" decel="100000" fill="hold"/>
                                        <p:tgtEl>
                                          <p:spTgt spid="3"/>
                                        </p:tgtEl>
                                        <p:attrNameLst>
                                          <p:attrName>ppt_x</p:attrName>
                                        </p:attrNameLst>
                                      </p:cBhvr>
                                      <p:tavLst>
                                        <p:tav tm="0">
                                          <p:val>
                                            <p:strVal val="#ppt_x+0.4"/>
                                          </p:val>
                                        </p:tav>
                                        <p:tav tm="100000">
                                          <p:val>
                                            <p:strVal val="#ppt_x-0.05"/>
                                          </p:val>
                                        </p:tav>
                                      </p:tavLst>
                                    </p:anim>
                                    <p:anim calcmode="lin" valueType="num">
                                      <p:cBhvr>
                                        <p:cTn id="10" dur="2400" decel="100000" fill="hold"/>
                                        <p:tgtEl>
                                          <p:spTgt spid="3"/>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3"/>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3"/>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400" decel="100000"/>
                                        <p:tgtEl>
                                          <p:spTgt spid="4"/>
                                        </p:tgtEl>
                                      </p:cBhvr>
                                    </p:animEffect>
                                    <p:anim calcmode="lin" valueType="num">
                                      <p:cBhvr>
                                        <p:cTn id="16" dur="2400" decel="100000" fill="hold"/>
                                        <p:tgtEl>
                                          <p:spTgt spid="4"/>
                                        </p:tgtEl>
                                        <p:attrNameLst>
                                          <p:attrName>style.rotation</p:attrName>
                                        </p:attrNameLst>
                                      </p:cBhvr>
                                      <p:tavLst>
                                        <p:tav tm="0">
                                          <p:val>
                                            <p:fltVal val="-90"/>
                                          </p:val>
                                        </p:tav>
                                        <p:tav tm="100000">
                                          <p:val>
                                            <p:fltVal val="0"/>
                                          </p:val>
                                        </p:tav>
                                      </p:tavLst>
                                    </p:anim>
                                    <p:anim calcmode="lin" valueType="num">
                                      <p:cBhvr>
                                        <p:cTn id="17" dur="2400" decel="100000" fill="hold"/>
                                        <p:tgtEl>
                                          <p:spTgt spid="4"/>
                                        </p:tgtEl>
                                        <p:attrNameLst>
                                          <p:attrName>ppt_x</p:attrName>
                                        </p:attrNameLst>
                                      </p:cBhvr>
                                      <p:tavLst>
                                        <p:tav tm="0">
                                          <p:val>
                                            <p:strVal val="#ppt_x+0.4"/>
                                          </p:val>
                                        </p:tav>
                                        <p:tav tm="100000">
                                          <p:val>
                                            <p:strVal val="#ppt_x-0.05"/>
                                          </p:val>
                                        </p:tav>
                                      </p:tavLst>
                                    </p:anim>
                                    <p:anim calcmode="lin" valueType="num">
                                      <p:cBhvr>
                                        <p:cTn id="18" dur="2400" decel="100000" fill="hold"/>
                                        <p:tgtEl>
                                          <p:spTgt spid="4"/>
                                        </p:tgtEl>
                                        <p:attrNameLst>
                                          <p:attrName>ppt_y</p:attrName>
                                        </p:attrNameLst>
                                      </p:cBhvr>
                                      <p:tavLst>
                                        <p:tav tm="0">
                                          <p:val>
                                            <p:strVal val="#ppt_y-0.4"/>
                                          </p:val>
                                        </p:tav>
                                        <p:tav tm="100000">
                                          <p:val>
                                            <p:strVal val="#ppt_y+0.1"/>
                                          </p:val>
                                        </p:tav>
                                      </p:tavLst>
                                    </p:anim>
                                    <p:anim calcmode="lin" valueType="num">
                                      <p:cBhvr>
                                        <p:cTn id="19" dur="600" accel="100000" fill="hold">
                                          <p:stCondLst>
                                            <p:cond delay="2400"/>
                                          </p:stCondLst>
                                        </p:cTn>
                                        <p:tgtEl>
                                          <p:spTgt spid="4"/>
                                        </p:tgtEl>
                                        <p:attrNameLst>
                                          <p:attrName>ppt_x</p:attrName>
                                        </p:attrNameLst>
                                      </p:cBhvr>
                                      <p:tavLst>
                                        <p:tav tm="0">
                                          <p:val>
                                            <p:strVal val="#ppt_x-0.05"/>
                                          </p:val>
                                        </p:tav>
                                        <p:tav tm="100000">
                                          <p:val>
                                            <p:strVal val="#ppt_x"/>
                                          </p:val>
                                        </p:tav>
                                      </p:tavLst>
                                    </p:anim>
                                    <p:anim calcmode="lin" valueType="num">
                                      <p:cBhvr>
                                        <p:cTn id="20" dur="600" accel="100000" fill="hold">
                                          <p:stCondLst>
                                            <p:cond delay="2400"/>
                                          </p:stCondLst>
                                        </p:cTn>
                                        <p:tgtEl>
                                          <p:spTgt spid="4"/>
                                        </p:tgtEl>
                                        <p:attrNameLst>
                                          <p:attrName>ppt_y</p:attrName>
                                        </p:attrNameLst>
                                      </p:cBhvr>
                                      <p:tavLst>
                                        <p:tav tm="0">
                                          <p:val>
                                            <p:strVal val="#ppt_y+0.1"/>
                                          </p:val>
                                        </p:tav>
                                        <p:tav tm="100000">
                                          <p:val>
                                            <p:strVal val="#ppt_y"/>
                                          </p:val>
                                        </p:tav>
                                      </p:tavLst>
                                    </p:anim>
                                  </p:childTnLst>
                                </p:cTn>
                              </p:par>
                            </p:childTnLst>
                          </p:cTn>
                        </p:par>
                        <p:par>
                          <p:cTn id="21" fill="hold">
                            <p:stCondLst>
                              <p:cond delay="3000"/>
                            </p:stCondLst>
                            <p:childTnLst>
                              <p:par>
                                <p:cTn id="22" presetID="26" presetClass="emph" presetSubtype="0" fill="hold" nodeType="afterEffect">
                                  <p:stCondLst>
                                    <p:cond delay="200"/>
                                  </p:stCondLst>
                                  <p:childTnLst>
                                    <p:animEffect transition="out" filter="fade">
                                      <p:cBhvr>
                                        <p:cTn id="23" dur="700" tmFilter="0, 0; .2, .5; .8, .5; 1, 0"/>
                                        <p:tgtEl>
                                          <p:spTgt spid="4"/>
                                        </p:tgtEl>
                                      </p:cBhvr>
                                    </p:animEffect>
                                    <p:animScale>
                                      <p:cBhvr>
                                        <p:cTn id="24" dur="350" autoRev="1" fill="hold"/>
                                        <p:tgtEl>
                                          <p:spTgt spid="4"/>
                                        </p:tgtEl>
                                      </p:cBhvr>
                                      <p:by x="105000" y="105000"/>
                                    </p:animScale>
                                  </p:childTnLst>
                                </p:cTn>
                              </p:par>
                              <p:par>
                                <p:cTn id="25" presetID="26" presetClass="emph" presetSubtype="0" fill="hold" nodeType="withEffect">
                                  <p:stCondLst>
                                    <p:cond delay="200"/>
                                  </p:stCondLst>
                                  <p:childTnLst>
                                    <p:animEffect transition="out" filter="fade">
                                      <p:cBhvr>
                                        <p:cTn id="26" dur="700" tmFilter="0, 0; .2, .5; .8, .5; 1, 0"/>
                                        <p:tgtEl>
                                          <p:spTgt spid="3"/>
                                        </p:tgtEl>
                                      </p:cBhvr>
                                    </p:animEffect>
                                    <p:animScale>
                                      <p:cBhvr>
                                        <p:cTn id="27" dur="3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1760" y="1124744"/>
            <a:ext cx="6400800" cy="1144488"/>
          </a:xfrm>
        </p:spPr>
        <p:txBody>
          <a:bodyPr>
            <a:noAutofit/>
          </a:bodyPr>
          <a:lstStyle/>
          <a:p>
            <a:r>
              <a:rPr lang="uk-UA" sz="15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Чи дійсно відбувалися утиски на Україну з боку царської Росії чи Тарас Григорович Шевченко все це вигадав</a:t>
            </a:r>
            <a:r>
              <a:rPr lang="uk-UA" sz="15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Ось що мені вдалося знайти. Це тільки дуже мала частина переліку дат, коли Російська імперія намагалася позбутися української мови!</a:t>
            </a:r>
            <a:r>
              <a:rPr lang="ru-RU" sz="15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15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ru-RU" sz="15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Прямоугольник 2"/>
          <p:cNvSpPr/>
          <p:nvPr/>
        </p:nvSpPr>
        <p:spPr>
          <a:xfrm>
            <a:off x="827584" y="2276872"/>
            <a:ext cx="7560839" cy="3970318"/>
          </a:xfrm>
          <a:prstGeom prst="rect">
            <a:avLst/>
          </a:prstGeom>
        </p:spPr>
        <p:txBody>
          <a:bodyPr wrap="square">
            <a:spAutoFit/>
          </a:bodyPr>
          <a:lstStyle/>
          <a:p>
            <a:r>
              <a:rPr lang="ru-RU" sz="1400" b="1" i="1" dirty="0" smtClean="0">
                <a:ln w="1905"/>
                <a:solidFill>
                  <a:srgbClr val="C00000"/>
                </a:solidFill>
                <a:effectLst>
                  <a:innerShdw blurRad="69850" dist="43180" dir="5400000">
                    <a:srgbClr val="000000">
                      <a:alpha val="65000"/>
                    </a:srgbClr>
                  </a:innerShdw>
                </a:effectLst>
              </a:rPr>
              <a:t>1709 </a:t>
            </a:r>
            <a:r>
              <a:rPr lang="ru-RU" sz="1400" b="1" i="1" dirty="0">
                <a:ln w="1905"/>
                <a:solidFill>
                  <a:srgbClr val="C00000"/>
                </a:solidFill>
                <a:effectLst>
                  <a:innerShdw blurRad="69850" dist="43180" dir="5400000">
                    <a:srgbClr val="000000">
                      <a:alpha val="65000"/>
                    </a:srgbClr>
                  </a:innerShdw>
                </a:effectLst>
              </a:rPr>
              <a:t>р.</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указ Петра І про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заборону</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друку</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книг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українською</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мовою</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а книги,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друковані</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церковнослов'янською</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мовою</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звіряти</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з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російським</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виданням</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щоб</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у них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ніякої</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різниці</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не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було</a:t>
            </a:r>
            <a:r>
              <a:rPr lang="ru-RU" sz="1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endParaRPr lang="ru-RU" sz="1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ru-RU" sz="1400" b="1" i="1" dirty="0" smtClean="0">
                <a:ln w="1905"/>
                <a:solidFill>
                  <a:srgbClr val="C00000"/>
                </a:solidFill>
                <a:effectLst>
                  <a:innerShdw blurRad="69850" dist="43180" dir="5400000">
                    <a:srgbClr val="000000">
                      <a:alpha val="65000"/>
                    </a:srgbClr>
                  </a:innerShdw>
                </a:effectLst>
              </a:rPr>
              <a:t>1729 </a:t>
            </a:r>
            <a:r>
              <a:rPr lang="ru-RU" sz="1400" b="1" i="1" dirty="0">
                <a:ln w="1905"/>
                <a:solidFill>
                  <a:srgbClr val="C00000"/>
                </a:solidFill>
                <a:effectLst>
                  <a:innerShdw blurRad="69850" dist="43180" dir="5400000">
                    <a:srgbClr val="000000">
                      <a:alpha val="65000"/>
                    </a:srgbClr>
                  </a:innerShdw>
                </a:effectLst>
              </a:rPr>
              <a:t>р. </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наказ Петра І про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переписування</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в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Україні</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державних</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постанов та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розпоряджень</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з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української</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мови</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на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російську</a:t>
            </a:r>
            <a:r>
              <a:rPr lang="ru-RU" sz="1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endParaRPr lang="ru-RU" sz="1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ru-RU" sz="1400" b="1" i="1" dirty="0">
                <a:ln w="1905"/>
                <a:solidFill>
                  <a:srgbClr val="C00000"/>
                </a:solidFill>
                <a:effectLst>
                  <a:innerShdw blurRad="69850" dist="43180" dir="5400000">
                    <a:srgbClr val="000000">
                      <a:alpha val="65000"/>
                    </a:srgbClr>
                  </a:innerShdw>
                </a:effectLst>
              </a:rPr>
              <a:t>1740 р. </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російська</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імператриця</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Анна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Іванівна</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створила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правління</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гетьманського</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уряду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під</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керівництвом</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московського</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князя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Олексія</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Шаховського</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та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запровадила</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російську</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мову</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в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діловодстві</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на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території</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України</a:t>
            </a:r>
            <a:r>
              <a:rPr lang="ru-RU" sz="1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endPar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ru-RU" sz="1400" b="1" i="1" dirty="0" smtClean="0">
                <a:ln w="1905"/>
                <a:solidFill>
                  <a:srgbClr val="C00000"/>
                </a:solidFill>
                <a:effectLst>
                  <a:innerShdw blurRad="69850" dist="43180" dir="5400000">
                    <a:srgbClr val="000000">
                      <a:alpha val="65000"/>
                    </a:srgbClr>
                  </a:innerShdw>
                </a:effectLst>
              </a:rPr>
              <a:t> </a:t>
            </a:r>
            <a:r>
              <a:rPr lang="ru-RU" sz="1400" b="1" i="1" dirty="0">
                <a:ln w="1905"/>
                <a:solidFill>
                  <a:srgbClr val="C00000"/>
                </a:solidFill>
                <a:effectLst>
                  <a:innerShdw blurRad="69850" dist="43180" dir="5400000">
                    <a:srgbClr val="000000">
                      <a:alpha val="65000"/>
                    </a:srgbClr>
                  </a:innerShdw>
                </a:effectLst>
              </a:rPr>
              <a:t>1804 р</a:t>
            </a:r>
            <a:r>
              <a:rPr lang="ru-RU" sz="1400" b="1" i="1" dirty="0" smtClean="0">
                <a:ln w="1905"/>
                <a:solidFill>
                  <a:srgbClr val="C00000"/>
                </a:solidFill>
                <a:effectLst>
                  <a:innerShdw blurRad="69850" dist="43180" dir="5400000">
                    <a:srgbClr val="000000">
                      <a:alpha val="65000"/>
                    </a:srgbClr>
                  </a:innerShdw>
                </a:effectLst>
              </a:rPr>
              <a:t>. </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було</a:t>
            </a:r>
            <a:r>
              <a:rPr lang="ru-RU" sz="1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видано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царський</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указ,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який</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заборонив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навчання</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українською</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мовою</a:t>
            </a:r>
            <a:r>
              <a:rPr lang="ru-RU" sz="1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endParaRPr lang="ru-RU"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ru-RU" sz="1400" b="1" dirty="0" smtClean="0">
                <a:ln w="1905"/>
                <a:solidFill>
                  <a:srgbClr val="C00000"/>
                </a:solidFill>
                <a:effectLst>
                  <a:innerShdw blurRad="69850" dist="43180" dir="5400000">
                    <a:srgbClr val="000000">
                      <a:alpha val="65000"/>
                    </a:srgbClr>
                  </a:innerShdw>
                </a:effectLst>
              </a:rPr>
              <a:t>1765 </a:t>
            </a:r>
            <a:r>
              <a:rPr lang="ru-RU" sz="1400" b="1" dirty="0">
                <a:ln w="1905"/>
                <a:solidFill>
                  <a:srgbClr val="C00000"/>
                </a:solidFill>
                <a:effectLst>
                  <a:innerShdw blurRad="69850" dist="43180" dir="5400000">
                    <a:srgbClr val="000000">
                      <a:alpha val="65000"/>
                    </a:srgbClr>
                  </a:innerShdw>
                </a:effectLst>
              </a:rPr>
              <a:t>р. </a:t>
            </a:r>
            <a:r>
              <a:rPr lang="ru-RU"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ліквідація</a:t>
            </a:r>
            <a:r>
              <a:rPr lang="ru-RU"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Катериною ІІ </a:t>
            </a:r>
            <a:r>
              <a:rPr lang="ru-RU" sz="1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козацького</a:t>
            </a:r>
            <a:r>
              <a:rPr lang="ru-RU"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устрою на </a:t>
            </a:r>
            <a:r>
              <a:rPr lang="ru-RU" sz="1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Слобожанщині</a:t>
            </a:r>
            <a:r>
              <a:rPr lang="ru-RU"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та </a:t>
            </a:r>
            <a:r>
              <a:rPr lang="ru-RU" sz="1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козацьких</a:t>
            </a:r>
            <a:r>
              <a:rPr lang="ru-RU"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шкіл</a:t>
            </a:r>
            <a:r>
              <a:rPr lang="ru-RU"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endPar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ru-RU" sz="1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ru-RU"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369571669"/>
      </p:ext>
    </p:extLst>
  </p:cSld>
  <p:clrMapOvr>
    <a:masterClrMapping/>
  </p:clrMapOvr>
  <mc:AlternateContent xmlns:mc="http://schemas.openxmlformats.org/markup-compatibility/2006" xmlns:p14="http://schemas.microsoft.com/office/powerpoint/2010/main">
    <mc:Choice Requires="p14">
      <p:transition spd="slow" p14:dur="3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nodeType="afterEffect">
                                  <p:stCondLst>
                                    <p:cond delay="0"/>
                                  </p:stCondLst>
                                  <p:iterate type="lt">
                                    <p:tmPct val="10000"/>
                                  </p:iterate>
                                  <p:childTnLst>
                                    <p:animScale>
                                      <p:cBhvr>
                                        <p:cTn id="6" dur="125" autoRev="1" fill="hold">
                                          <p:stCondLst>
                                            <p:cond delay="0"/>
                                          </p:stCondLst>
                                        </p:cTn>
                                        <p:tgtEl>
                                          <p:spTgt spid="3">
                                            <p:txEl>
                                              <p:pRg st="0" end="0"/>
                                            </p:txEl>
                                          </p:spTgt>
                                        </p:tgtEl>
                                      </p:cBhvr>
                                      <p:to x="80000" y="100000"/>
                                    </p:animScale>
                                    <p:anim by="(#ppt_w*0.10)" calcmode="lin" valueType="num">
                                      <p:cBhvr>
                                        <p:cTn id="7" dur="125" autoRev="1" fill="hold">
                                          <p:stCondLst>
                                            <p:cond delay="0"/>
                                          </p:stCondLst>
                                        </p:cTn>
                                        <p:tgtEl>
                                          <p:spTgt spid="3">
                                            <p:txEl>
                                              <p:pRg st="0" end="0"/>
                                            </p:txEl>
                                          </p:spTgt>
                                        </p:tgtEl>
                                        <p:attrNameLst>
                                          <p:attrName>ppt_x</p:attrName>
                                        </p:attrNameLst>
                                      </p:cBhvr>
                                    </p:anim>
                                    <p:anim by="(-#ppt_w*0.10)" calcmode="lin" valueType="num">
                                      <p:cBhvr>
                                        <p:cTn id="8" dur="125" autoRev="1" fill="hold">
                                          <p:stCondLst>
                                            <p:cond delay="0"/>
                                          </p:stCondLst>
                                        </p:cTn>
                                        <p:tgtEl>
                                          <p:spTgt spid="3">
                                            <p:txEl>
                                              <p:pRg st="0" end="0"/>
                                            </p:txEl>
                                          </p:spTgt>
                                        </p:tgtEl>
                                        <p:attrNameLst>
                                          <p:attrName>ppt_y</p:attrName>
                                        </p:attrNameLst>
                                      </p:cBhvr>
                                    </p:anim>
                                    <p:animRot by="-480000">
                                      <p:cBhvr>
                                        <p:cTn id="9" dur="125" autoRev="1" fill="hold">
                                          <p:stCondLst>
                                            <p:cond delay="0"/>
                                          </p:stCondLst>
                                        </p:cTn>
                                        <p:tgtEl>
                                          <p:spTgt spid="3">
                                            <p:txEl>
                                              <p:pRg st="0" end="0"/>
                                            </p:txEl>
                                          </p:spTgt>
                                        </p:tgtEl>
                                        <p:attrNameLst>
                                          <p:attrName>r</p:attrName>
                                        </p:attrNameLst>
                                      </p:cBhvr>
                                    </p:animRot>
                                  </p:childTnLst>
                                </p:cTn>
                              </p:par>
                              <p:par>
                                <p:cTn id="10" presetID="36" presetClass="emph" presetSubtype="0" fill="hold" nodeType="withEffect">
                                  <p:stCondLst>
                                    <p:cond delay="0"/>
                                  </p:stCondLst>
                                  <p:iterate type="lt">
                                    <p:tmPct val="10000"/>
                                  </p:iterate>
                                  <p:childTnLst>
                                    <p:animScale>
                                      <p:cBhvr>
                                        <p:cTn id="11" dur="125" autoRev="1" fill="hold">
                                          <p:stCondLst>
                                            <p:cond delay="0"/>
                                          </p:stCondLst>
                                        </p:cTn>
                                        <p:tgtEl>
                                          <p:spTgt spid="3">
                                            <p:txEl>
                                              <p:pRg st="2" end="2"/>
                                            </p:txEl>
                                          </p:spTgt>
                                        </p:tgtEl>
                                      </p:cBhvr>
                                      <p:to x="80000" y="100000"/>
                                    </p:animScale>
                                    <p:anim by="(#ppt_w*0.10)" calcmode="lin" valueType="num">
                                      <p:cBhvr>
                                        <p:cTn id="12" dur="125" autoRev="1" fill="hold">
                                          <p:stCondLst>
                                            <p:cond delay="0"/>
                                          </p:stCondLst>
                                        </p:cTn>
                                        <p:tgtEl>
                                          <p:spTgt spid="3">
                                            <p:txEl>
                                              <p:pRg st="2" end="2"/>
                                            </p:txEl>
                                          </p:spTgt>
                                        </p:tgtEl>
                                        <p:attrNameLst>
                                          <p:attrName>ppt_x</p:attrName>
                                        </p:attrNameLst>
                                      </p:cBhvr>
                                    </p:anim>
                                    <p:anim by="(-#ppt_w*0.10)" calcmode="lin" valueType="num">
                                      <p:cBhvr>
                                        <p:cTn id="13" dur="125" autoRev="1" fill="hold">
                                          <p:stCondLst>
                                            <p:cond delay="0"/>
                                          </p:stCondLst>
                                        </p:cTn>
                                        <p:tgtEl>
                                          <p:spTgt spid="3">
                                            <p:txEl>
                                              <p:pRg st="2" end="2"/>
                                            </p:txEl>
                                          </p:spTgt>
                                        </p:tgtEl>
                                        <p:attrNameLst>
                                          <p:attrName>ppt_y</p:attrName>
                                        </p:attrNameLst>
                                      </p:cBhvr>
                                    </p:anim>
                                    <p:animRot by="-480000">
                                      <p:cBhvr>
                                        <p:cTn id="14" dur="125" autoRev="1" fill="hold">
                                          <p:stCondLst>
                                            <p:cond delay="0"/>
                                          </p:stCondLst>
                                        </p:cTn>
                                        <p:tgtEl>
                                          <p:spTgt spid="3">
                                            <p:txEl>
                                              <p:pRg st="2" end="2"/>
                                            </p:txEl>
                                          </p:spTgt>
                                        </p:tgtEl>
                                        <p:attrNameLst>
                                          <p:attrName>r</p:attrName>
                                        </p:attrNameLst>
                                      </p:cBhvr>
                                    </p:animRot>
                                  </p:childTnLst>
                                </p:cTn>
                              </p:par>
                              <p:par>
                                <p:cTn id="15" presetID="36" presetClass="emph" presetSubtype="0" fill="hold" nodeType="withEffect">
                                  <p:stCondLst>
                                    <p:cond delay="0"/>
                                  </p:stCondLst>
                                  <p:iterate type="lt">
                                    <p:tmPct val="10000"/>
                                  </p:iterate>
                                  <p:childTnLst>
                                    <p:animScale>
                                      <p:cBhvr>
                                        <p:cTn id="16" dur="125" autoRev="1" fill="hold">
                                          <p:stCondLst>
                                            <p:cond delay="0"/>
                                          </p:stCondLst>
                                        </p:cTn>
                                        <p:tgtEl>
                                          <p:spTgt spid="3">
                                            <p:txEl>
                                              <p:pRg st="4" end="4"/>
                                            </p:txEl>
                                          </p:spTgt>
                                        </p:tgtEl>
                                      </p:cBhvr>
                                      <p:to x="80000" y="100000"/>
                                    </p:animScale>
                                    <p:anim by="(#ppt_w*0.10)" calcmode="lin" valueType="num">
                                      <p:cBhvr>
                                        <p:cTn id="17" dur="125" autoRev="1" fill="hold">
                                          <p:stCondLst>
                                            <p:cond delay="0"/>
                                          </p:stCondLst>
                                        </p:cTn>
                                        <p:tgtEl>
                                          <p:spTgt spid="3">
                                            <p:txEl>
                                              <p:pRg st="4" end="4"/>
                                            </p:txEl>
                                          </p:spTgt>
                                        </p:tgtEl>
                                        <p:attrNameLst>
                                          <p:attrName>ppt_x</p:attrName>
                                        </p:attrNameLst>
                                      </p:cBhvr>
                                    </p:anim>
                                    <p:anim by="(-#ppt_w*0.10)" calcmode="lin" valueType="num">
                                      <p:cBhvr>
                                        <p:cTn id="18" dur="125" autoRev="1" fill="hold">
                                          <p:stCondLst>
                                            <p:cond delay="0"/>
                                          </p:stCondLst>
                                        </p:cTn>
                                        <p:tgtEl>
                                          <p:spTgt spid="3">
                                            <p:txEl>
                                              <p:pRg st="4" end="4"/>
                                            </p:txEl>
                                          </p:spTgt>
                                        </p:tgtEl>
                                        <p:attrNameLst>
                                          <p:attrName>ppt_y</p:attrName>
                                        </p:attrNameLst>
                                      </p:cBhvr>
                                    </p:anim>
                                    <p:animRot by="-480000">
                                      <p:cBhvr>
                                        <p:cTn id="19" dur="125" autoRev="1" fill="hold">
                                          <p:stCondLst>
                                            <p:cond delay="0"/>
                                          </p:stCondLst>
                                        </p:cTn>
                                        <p:tgtEl>
                                          <p:spTgt spid="3">
                                            <p:txEl>
                                              <p:pRg st="4" end="4"/>
                                            </p:txEl>
                                          </p:spTgt>
                                        </p:tgtEl>
                                        <p:attrNameLst>
                                          <p:attrName>r</p:attrName>
                                        </p:attrNameLst>
                                      </p:cBhvr>
                                    </p:animRot>
                                  </p:childTnLst>
                                </p:cTn>
                              </p:par>
                              <p:par>
                                <p:cTn id="20" presetID="36" presetClass="emph" presetSubtype="0" fill="hold" nodeType="withEffect">
                                  <p:stCondLst>
                                    <p:cond delay="0"/>
                                  </p:stCondLst>
                                  <p:iterate type="lt">
                                    <p:tmPct val="10000"/>
                                  </p:iterate>
                                  <p:childTnLst>
                                    <p:animScale>
                                      <p:cBhvr>
                                        <p:cTn id="21" dur="125" autoRev="1" fill="hold">
                                          <p:stCondLst>
                                            <p:cond delay="0"/>
                                          </p:stCondLst>
                                        </p:cTn>
                                        <p:tgtEl>
                                          <p:spTgt spid="3">
                                            <p:txEl>
                                              <p:pRg st="6" end="6"/>
                                            </p:txEl>
                                          </p:spTgt>
                                        </p:tgtEl>
                                      </p:cBhvr>
                                      <p:to x="80000" y="100000"/>
                                    </p:animScale>
                                    <p:anim by="(#ppt_w*0.10)" calcmode="lin" valueType="num">
                                      <p:cBhvr>
                                        <p:cTn id="22" dur="125" autoRev="1" fill="hold">
                                          <p:stCondLst>
                                            <p:cond delay="0"/>
                                          </p:stCondLst>
                                        </p:cTn>
                                        <p:tgtEl>
                                          <p:spTgt spid="3">
                                            <p:txEl>
                                              <p:pRg st="6" end="6"/>
                                            </p:txEl>
                                          </p:spTgt>
                                        </p:tgtEl>
                                        <p:attrNameLst>
                                          <p:attrName>ppt_x</p:attrName>
                                        </p:attrNameLst>
                                      </p:cBhvr>
                                    </p:anim>
                                    <p:anim by="(-#ppt_w*0.10)" calcmode="lin" valueType="num">
                                      <p:cBhvr>
                                        <p:cTn id="23" dur="125" autoRev="1" fill="hold">
                                          <p:stCondLst>
                                            <p:cond delay="0"/>
                                          </p:stCondLst>
                                        </p:cTn>
                                        <p:tgtEl>
                                          <p:spTgt spid="3">
                                            <p:txEl>
                                              <p:pRg st="6" end="6"/>
                                            </p:txEl>
                                          </p:spTgt>
                                        </p:tgtEl>
                                        <p:attrNameLst>
                                          <p:attrName>ppt_y</p:attrName>
                                        </p:attrNameLst>
                                      </p:cBhvr>
                                    </p:anim>
                                    <p:animRot by="-480000">
                                      <p:cBhvr>
                                        <p:cTn id="24" dur="125" autoRev="1" fill="hold">
                                          <p:stCondLst>
                                            <p:cond delay="0"/>
                                          </p:stCondLst>
                                        </p:cTn>
                                        <p:tgtEl>
                                          <p:spTgt spid="3">
                                            <p:txEl>
                                              <p:pRg st="6" end="6"/>
                                            </p:txEl>
                                          </p:spTgt>
                                        </p:tgtEl>
                                        <p:attrNameLst>
                                          <p:attrName>r</p:attrName>
                                        </p:attrNameLst>
                                      </p:cBhvr>
                                    </p:animRot>
                                  </p:childTnLst>
                                </p:cTn>
                              </p:par>
                              <p:par>
                                <p:cTn id="25" presetID="36" presetClass="emph" presetSubtype="0" fill="hold" nodeType="withEffect">
                                  <p:stCondLst>
                                    <p:cond delay="0"/>
                                  </p:stCondLst>
                                  <p:iterate type="lt">
                                    <p:tmPct val="10000"/>
                                  </p:iterate>
                                  <p:childTnLst>
                                    <p:animScale>
                                      <p:cBhvr>
                                        <p:cTn id="26" dur="125" autoRev="1" fill="hold">
                                          <p:stCondLst>
                                            <p:cond delay="0"/>
                                          </p:stCondLst>
                                        </p:cTn>
                                        <p:tgtEl>
                                          <p:spTgt spid="3">
                                            <p:txEl>
                                              <p:pRg st="8" end="8"/>
                                            </p:txEl>
                                          </p:spTgt>
                                        </p:tgtEl>
                                      </p:cBhvr>
                                      <p:to x="80000" y="100000"/>
                                    </p:animScale>
                                    <p:anim by="(#ppt_w*0.10)" calcmode="lin" valueType="num">
                                      <p:cBhvr>
                                        <p:cTn id="27" dur="125" autoRev="1" fill="hold">
                                          <p:stCondLst>
                                            <p:cond delay="0"/>
                                          </p:stCondLst>
                                        </p:cTn>
                                        <p:tgtEl>
                                          <p:spTgt spid="3">
                                            <p:txEl>
                                              <p:pRg st="8" end="8"/>
                                            </p:txEl>
                                          </p:spTgt>
                                        </p:tgtEl>
                                        <p:attrNameLst>
                                          <p:attrName>ppt_x</p:attrName>
                                        </p:attrNameLst>
                                      </p:cBhvr>
                                    </p:anim>
                                    <p:anim by="(-#ppt_w*0.10)" calcmode="lin" valueType="num">
                                      <p:cBhvr>
                                        <p:cTn id="28" dur="125" autoRev="1" fill="hold">
                                          <p:stCondLst>
                                            <p:cond delay="0"/>
                                          </p:stCondLst>
                                        </p:cTn>
                                        <p:tgtEl>
                                          <p:spTgt spid="3">
                                            <p:txEl>
                                              <p:pRg st="8" end="8"/>
                                            </p:txEl>
                                          </p:spTgt>
                                        </p:tgtEl>
                                        <p:attrNameLst>
                                          <p:attrName>ppt_y</p:attrName>
                                        </p:attrNameLst>
                                      </p:cBhvr>
                                    </p:anim>
                                    <p:animRot by="-480000">
                                      <p:cBhvr>
                                        <p:cTn id="29" dur="125" autoRev="1" fill="hold">
                                          <p:stCondLst>
                                            <p:cond delay="0"/>
                                          </p:stCondLst>
                                        </p:cTn>
                                        <p:tgtEl>
                                          <p:spTgt spid="3">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764704"/>
            <a:ext cx="7416824" cy="4770537"/>
          </a:xfrm>
          <a:prstGeom prst="rect">
            <a:avLst/>
          </a:prstGeom>
        </p:spPr>
        <p:txBody>
          <a:bodyPr wrap="square">
            <a:spAutoFit/>
          </a:bodyPr>
          <a:lstStyle/>
          <a:p>
            <a:endParaRPr lang="ru-RU" sz="1200" dirty="0" smtClean="0"/>
          </a:p>
          <a:p>
            <a:endParaRPr lang="ru-RU" sz="1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ru-RU" sz="1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ru-RU" sz="1400" b="1" i="1" dirty="0" smtClean="0">
                <a:ln w="1905"/>
                <a:solidFill>
                  <a:srgbClr val="C00000"/>
                </a:solidFill>
                <a:effectLst>
                  <a:innerShdw blurRad="69850" dist="43180" dir="5400000">
                    <a:srgbClr val="000000">
                      <a:alpha val="65000"/>
                    </a:srgbClr>
                  </a:innerShdw>
                </a:effectLst>
              </a:rPr>
              <a:t>1782 </a:t>
            </a:r>
            <a:r>
              <a:rPr lang="ru-RU" sz="1400" b="1" i="1" dirty="0">
                <a:ln w="1905"/>
                <a:solidFill>
                  <a:srgbClr val="C00000"/>
                </a:solidFill>
                <a:effectLst>
                  <a:innerShdw blurRad="69850" dist="43180" dir="5400000">
                    <a:srgbClr val="000000">
                      <a:alpha val="65000"/>
                    </a:srgbClr>
                  </a:innerShdw>
                </a:effectLst>
              </a:rPr>
              <a:t>р. </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Катерина ІІ створила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комісію</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для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заведення</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в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Росії</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народних</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училищ,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завданнями</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яких</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було</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запровадження</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єдиної</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форми</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навчання</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та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викладання</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російської</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мови</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в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усіх</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школах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імперії</a:t>
            </a:r>
            <a:r>
              <a:rPr lang="ru-RU" sz="1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endParaRPr lang="ru-RU" sz="1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ru-RU" sz="1400" b="1" i="1" dirty="0">
                <a:ln w="1905"/>
                <a:solidFill>
                  <a:srgbClr val="C00000"/>
                </a:solidFill>
                <a:effectLst>
                  <a:innerShdw blurRad="69850" dist="43180" dir="5400000">
                    <a:srgbClr val="000000">
                      <a:alpha val="65000"/>
                    </a:srgbClr>
                  </a:innerShdw>
                </a:effectLst>
              </a:rPr>
              <a:t>18 </a:t>
            </a:r>
            <a:r>
              <a:rPr lang="ru-RU" sz="1400" b="1" i="1" dirty="0" err="1">
                <a:ln w="1905"/>
                <a:solidFill>
                  <a:srgbClr val="C00000"/>
                </a:solidFill>
                <a:effectLst>
                  <a:innerShdw blurRad="69850" dist="43180" dir="5400000">
                    <a:srgbClr val="000000">
                      <a:alpha val="65000"/>
                    </a:srgbClr>
                  </a:innerShdw>
                </a:effectLst>
              </a:rPr>
              <a:t>липня</a:t>
            </a:r>
            <a:r>
              <a:rPr lang="ru-RU" sz="1400" b="1" i="1" dirty="0">
                <a:ln w="1905"/>
                <a:solidFill>
                  <a:srgbClr val="C00000"/>
                </a:solidFill>
                <a:effectLst>
                  <a:innerShdw blurRad="69850" dist="43180" dir="5400000">
                    <a:srgbClr val="000000">
                      <a:alpha val="65000"/>
                    </a:srgbClr>
                  </a:innerShdw>
                </a:effectLst>
              </a:rPr>
              <a:t> 1863 р. </a:t>
            </a:r>
            <a:r>
              <a:rPr lang="ru-RU" sz="1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ru-RU" sz="14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Валуєвський</a:t>
            </a:r>
            <a:r>
              <a:rPr lang="ru-RU" sz="1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циркуляр: </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ніякої</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особливої</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малоросійської</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мови</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не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було</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немає</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і бути не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може</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наріччя</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їхнє</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що</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його</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вживає</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простий</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народ, є та сама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російська</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мова</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тільки</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зіпсована</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впливом</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на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неї</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Польщі</a:t>
            </a:r>
            <a:r>
              <a:rPr lang="ru-RU" sz="1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endParaRPr lang="ru-RU" sz="1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ru-RU" sz="1400" b="1" i="1" dirty="0" smtClean="0">
                <a:ln w="1905"/>
                <a:solidFill>
                  <a:srgbClr val="C00000"/>
                </a:solidFill>
                <a:effectLst>
                  <a:innerShdw blurRad="69850" dist="43180" dir="5400000">
                    <a:srgbClr val="000000">
                      <a:alpha val="65000"/>
                    </a:srgbClr>
                  </a:innerShdw>
                </a:effectLst>
              </a:rPr>
              <a:t>30 </a:t>
            </a:r>
            <a:r>
              <a:rPr lang="ru-RU" sz="1400" b="1" i="1" dirty="0" err="1">
                <a:ln w="1905"/>
                <a:solidFill>
                  <a:srgbClr val="C00000"/>
                </a:solidFill>
                <a:effectLst>
                  <a:innerShdw blurRad="69850" dist="43180" dir="5400000">
                    <a:srgbClr val="000000">
                      <a:alpha val="65000"/>
                    </a:srgbClr>
                  </a:innerShdw>
                </a:effectLst>
              </a:rPr>
              <a:t>травня</a:t>
            </a:r>
            <a:r>
              <a:rPr lang="ru-RU" sz="1400" b="1" i="1" dirty="0">
                <a:ln w="1905"/>
                <a:solidFill>
                  <a:srgbClr val="C00000"/>
                </a:solidFill>
                <a:effectLst>
                  <a:innerShdw blurRad="69850" dist="43180" dir="5400000">
                    <a:srgbClr val="000000">
                      <a:alpha val="65000"/>
                    </a:srgbClr>
                  </a:innerShdw>
                </a:effectLst>
              </a:rPr>
              <a:t> 1876 р. </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Емський</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указ. Заборона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ввозити</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українські</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книги з-за кордону, заборона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підписувати</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українські</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тексти</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під</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нотами, заборона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українських</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вистав</a:t>
            </a:r>
            <a:r>
              <a:rPr lang="ru-RU" sz="1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endParaRPr lang="ru-RU" sz="1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ru-RU" sz="1400" b="1" i="1" dirty="0">
                <a:ln w="1905"/>
                <a:solidFill>
                  <a:srgbClr val="C00000"/>
                </a:solidFill>
                <a:effectLst>
                  <a:innerShdw blurRad="69850" dist="43180" dir="5400000">
                    <a:srgbClr val="000000">
                      <a:alpha val="65000"/>
                    </a:srgbClr>
                  </a:innerShdw>
                </a:effectLst>
              </a:rPr>
              <a:t>1888 р. </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указ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Олександра</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ІІІ «Про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заборону</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вживання</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в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офіційних</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установах</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української</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мови</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та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хрещення</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українськими</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іменами</a:t>
            </a:r>
            <a:r>
              <a:rPr lang="ru-RU" sz="1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endParaRPr lang="ru-RU" sz="1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ru-RU" sz="1400" b="1" i="1" dirty="0">
                <a:ln w="1905"/>
                <a:solidFill>
                  <a:srgbClr val="C00000"/>
                </a:solidFill>
                <a:effectLst>
                  <a:innerShdw blurRad="69850" dist="43180" dir="5400000">
                    <a:srgbClr val="000000">
                      <a:alpha val="65000"/>
                    </a:srgbClr>
                  </a:innerShdw>
                </a:effectLst>
              </a:rPr>
              <a:t>1889 р. </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у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Києві</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на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археологічному</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з'їзді</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дозволено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читати</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реферати</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всіма</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мовами</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крім</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української</a:t>
            </a:r>
            <a:r>
              <a:rPr lang="ru-RU" sz="1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endParaRPr lang="ru-RU" sz="1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ru-RU" sz="1400" b="1" i="1" dirty="0">
                <a:ln w="1905"/>
                <a:solidFill>
                  <a:srgbClr val="C00000"/>
                </a:solidFill>
                <a:effectLst>
                  <a:innerShdw blurRad="69850" dist="43180" dir="5400000">
                    <a:srgbClr val="000000">
                      <a:alpha val="65000"/>
                    </a:srgbClr>
                  </a:innerShdw>
                </a:effectLst>
              </a:rPr>
              <a:t>1914 р.</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указ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Миколи</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II про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заборону</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української</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преси</a:t>
            </a:r>
            <a:r>
              <a:rPr lang="ru-RU"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uk-UA" sz="1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31203959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nodeType="afterEffect">
                                  <p:stCondLst>
                                    <p:cond delay="0"/>
                                  </p:stCondLst>
                                  <p:iterate type="lt">
                                    <p:tmPct val="5409"/>
                                  </p:iterate>
                                  <p:childTnLst>
                                    <p:animScale>
                                      <p:cBhvr>
                                        <p:cTn id="6" dur="125" autoRev="1" fill="hold">
                                          <p:stCondLst>
                                            <p:cond delay="0"/>
                                          </p:stCondLst>
                                        </p:cTn>
                                        <p:tgtEl>
                                          <p:spTgt spid="2">
                                            <p:txEl>
                                              <p:pRg st="3" end="3"/>
                                            </p:txEl>
                                          </p:spTgt>
                                        </p:tgtEl>
                                      </p:cBhvr>
                                      <p:to x="80000" y="100000"/>
                                    </p:animScale>
                                    <p:anim by="(#ppt_w*0.10)" calcmode="lin" valueType="num">
                                      <p:cBhvr>
                                        <p:cTn id="7" dur="125" autoRev="1" fill="hold">
                                          <p:stCondLst>
                                            <p:cond delay="0"/>
                                          </p:stCondLst>
                                        </p:cTn>
                                        <p:tgtEl>
                                          <p:spTgt spid="2">
                                            <p:txEl>
                                              <p:pRg st="3" end="3"/>
                                            </p:txEl>
                                          </p:spTgt>
                                        </p:tgtEl>
                                        <p:attrNameLst>
                                          <p:attrName>ppt_x</p:attrName>
                                        </p:attrNameLst>
                                      </p:cBhvr>
                                    </p:anim>
                                    <p:anim by="(-#ppt_w*0.10)" calcmode="lin" valueType="num">
                                      <p:cBhvr>
                                        <p:cTn id="8" dur="125" autoRev="1" fill="hold">
                                          <p:stCondLst>
                                            <p:cond delay="0"/>
                                          </p:stCondLst>
                                        </p:cTn>
                                        <p:tgtEl>
                                          <p:spTgt spid="2">
                                            <p:txEl>
                                              <p:pRg st="3" end="3"/>
                                            </p:txEl>
                                          </p:spTgt>
                                        </p:tgtEl>
                                        <p:attrNameLst>
                                          <p:attrName>ppt_y</p:attrName>
                                        </p:attrNameLst>
                                      </p:cBhvr>
                                    </p:anim>
                                    <p:animRot by="-480000">
                                      <p:cBhvr>
                                        <p:cTn id="9" dur="125" autoRev="1" fill="hold">
                                          <p:stCondLst>
                                            <p:cond delay="0"/>
                                          </p:stCondLst>
                                        </p:cTn>
                                        <p:tgtEl>
                                          <p:spTgt spid="2">
                                            <p:txEl>
                                              <p:pRg st="3" end="3"/>
                                            </p:txEl>
                                          </p:spTgt>
                                        </p:tgtEl>
                                        <p:attrNameLst>
                                          <p:attrName>r</p:attrName>
                                        </p:attrNameLst>
                                      </p:cBhvr>
                                    </p:animRot>
                                  </p:childTnLst>
                                </p:cTn>
                              </p:par>
                              <p:par>
                                <p:cTn id="10" presetID="36" presetClass="emph" presetSubtype="0" fill="hold" nodeType="withEffect">
                                  <p:stCondLst>
                                    <p:cond delay="0"/>
                                  </p:stCondLst>
                                  <p:iterate type="lt">
                                    <p:tmPct val="10000"/>
                                  </p:iterate>
                                  <p:childTnLst>
                                    <p:animScale>
                                      <p:cBhvr>
                                        <p:cTn id="11" dur="125" autoRev="1" fill="hold">
                                          <p:stCondLst>
                                            <p:cond delay="0"/>
                                          </p:stCondLst>
                                        </p:cTn>
                                        <p:tgtEl>
                                          <p:spTgt spid="2">
                                            <p:txEl>
                                              <p:pRg st="5" end="5"/>
                                            </p:txEl>
                                          </p:spTgt>
                                        </p:tgtEl>
                                      </p:cBhvr>
                                      <p:to x="80000" y="100000"/>
                                    </p:animScale>
                                    <p:anim by="(#ppt_w*0.10)" calcmode="lin" valueType="num">
                                      <p:cBhvr>
                                        <p:cTn id="12" dur="125" autoRev="1" fill="hold">
                                          <p:stCondLst>
                                            <p:cond delay="0"/>
                                          </p:stCondLst>
                                        </p:cTn>
                                        <p:tgtEl>
                                          <p:spTgt spid="2">
                                            <p:txEl>
                                              <p:pRg st="5" end="5"/>
                                            </p:txEl>
                                          </p:spTgt>
                                        </p:tgtEl>
                                        <p:attrNameLst>
                                          <p:attrName>ppt_x</p:attrName>
                                        </p:attrNameLst>
                                      </p:cBhvr>
                                    </p:anim>
                                    <p:anim by="(-#ppt_w*0.10)" calcmode="lin" valueType="num">
                                      <p:cBhvr>
                                        <p:cTn id="13" dur="125" autoRev="1" fill="hold">
                                          <p:stCondLst>
                                            <p:cond delay="0"/>
                                          </p:stCondLst>
                                        </p:cTn>
                                        <p:tgtEl>
                                          <p:spTgt spid="2">
                                            <p:txEl>
                                              <p:pRg st="5" end="5"/>
                                            </p:txEl>
                                          </p:spTgt>
                                        </p:tgtEl>
                                        <p:attrNameLst>
                                          <p:attrName>ppt_y</p:attrName>
                                        </p:attrNameLst>
                                      </p:cBhvr>
                                    </p:anim>
                                    <p:animRot by="-480000">
                                      <p:cBhvr>
                                        <p:cTn id="14" dur="125" autoRev="1" fill="hold">
                                          <p:stCondLst>
                                            <p:cond delay="0"/>
                                          </p:stCondLst>
                                        </p:cTn>
                                        <p:tgtEl>
                                          <p:spTgt spid="2">
                                            <p:txEl>
                                              <p:pRg st="5" end="5"/>
                                            </p:txEl>
                                          </p:spTgt>
                                        </p:tgtEl>
                                        <p:attrNameLst>
                                          <p:attrName>r</p:attrName>
                                        </p:attrNameLst>
                                      </p:cBhvr>
                                    </p:animRot>
                                  </p:childTnLst>
                                </p:cTn>
                              </p:par>
                              <p:par>
                                <p:cTn id="15" presetID="36" presetClass="emph" presetSubtype="0" fill="hold" nodeType="withEffect">
                                  <p:stCondLst>
                                    <p:cond delay="0"/>
                                  </p:stCondLst>
                                  <p:iterate type="lt">
                                    <p:tmPct val="10000"/>
                                  </p:iterate>
                                  <p:childTnLst>
                                    <p:animScale>
                                      <p:cBhvr>
                                        <p:cTn id="16" dur="125" autoRev="1" fill="hold">
                                          <p:stCondLst>
                                            <p:cond delay="0"/>
                                          </p:stCondLst>
                                        </p:cTn>
                                        <p:tgtEl>
                                          <p:spTgt spid="2">
                                            <p:txEl>
                                              <p:pRg st="7" end="7"/>
                                            </p:txEl>
                                          </p:spTgt>
                                        </p:tgtEl>
                                      </p:cBhvr>
                                      <p:to x="80000" y="100000"/>
                                    </p:animScale>
                                    <p:anim by="(#ppt_w*0.10)" calcmode="lin" valueType="num">
                                      <p:cBhvr>
                                        <p:cTn id="17" dur="125" autoRev="1" fill="hold">
                                          <p:stCondLst>
                                            <p:cond delay="0"/>
                                          </p:stCondLst>
                                        </p:cTn>
                                        <p:tgtEl>
                                          <p:spTgt spid="2">
                                            <p:txEl>
                                              <p:pRg st="7" end="7"/>
                                            </p:txEl>
                                          </p:spTgt>
                                        </p:tgtEl>
                                        <p:attrNameLst>
                                          <p:attrName>ppt_x</p:attrName>
                                        </p:attrNameLst>
                                      </p:cBhvr>
                                    </p:anim>
                                    <p:anim by="(-#ppt_w*0.10)" calcmode="lin" valueType="num">
                                      <p:cBhvr>
                                        <p:cTn id="18" dur="125" autoRev="1" fill="hold">
                                          <p:stCondLst>
                                            <p:cond delay="0"/>
                                          </p:stCondLst>
                                        </p:cTn>
                                        <p:tgtEl>
                                          <p:spTgt spid="2">
                                            <p:txEl>
                                              <p:pRg st="7" end="7"/>
                                            </p:txEl>
                                          </p:spTgt>
                                        </p:tgtEl>
                                        <p:attrNameLst>
                                          <p:attrName>ppt_y</p:attrName>
                                        </p:attrNameLst>
                                      </p:cBhvr>
                                    </p:anim>
                                    <p:animRot by="-480000">
                                      <p:cBhvr>
                                        <p:cTn id="19" dur="125" autoRev="1" fill="hold">
                                          <p:stCondLst>
                                            <p:cond delay="0"/>
                                          </p:stCondLst>
                                        </p:cTn>
                                        <p:tgtEl>
                                          <p:spTgt spid="2">
                                            <p:txEl>
                                              <p:pRg st="7" end="7"/>
                                            </p:txEl>
                                          </p:spTgt>
                                        </p:tgtEl>
                                        <p:attrNameLst>
                                          <p:attrName>r</p:attrName>
                                        </p:attrNameLst>
                                      </p:cBhvr>
                                    </p:animRot>
                                  </p:childTnLst>
                                </p:cTn>
                              </p:par>
                              <p:par>
                                <p:cTn id="20" presetID="36" presetClass="emph" presetSubtype="0" fill="hold" nodeType="withEffect">
                                  <p:stCondLst>
                                    <p:cond delay="0"/>
                                  </p:stCondLst>
                                  <p:iterate type="lt">
                                    <p:tmPct val="10000"/>
                                  </p:iterate>
                                  <p:childTnLst>
                                    <p:animScale>
                                      <p:cBhvr>
                                        <p:cTn id="21" dur="125" autoRev="1" fill="hold">
                                          <p:stCondLst>
                                            <p:cond delay="0"/>
                                          </p:stCondLst>
                                        </p:cTn>
                                        <p:tgtEl>
                                          <p:spTgt spid="2">
                                            <p:txEl>
                                              <p:pRg st="9" end="9"/>
                                            </p:txEl>
                                          </p:spTgt>
                                        </p:tgtEl>
                                      </p:cBhvr>
                                      <p:to x="80000" y="100000"/>
                                    </p:animScale>
                                    <p:anim by="(#ppt_w*0.10)" calcmode="lin" valueType="num">
                                      <p:cBhvr>
                                        <p:cTn id="22" dur="125" autoRev="1" fill="hold">
                                          <p:stCondLst>
                                            <p:cond delay="0"/>
                                          </p:stCondLst>
                                        </p:cTn>
                                        <p:tgtEl>
                                          <p:spTgt spid="2">
                                            <p:txEl>
                                              <p:pRg st="9" end="9"/>
                                            </p:txEl>
                                          </p:spTgt>
                                        </p:tgtEl>
                                        <p:attrNameLst>
                                          <p:attrName>ppt_x</p:attrName>
                                        </p:attrNameLst>
                                      </p:cBhvr>
                                    </p:anim>
                                    <p:anim by="(-#ppt_w*0.10)" calcmode="lin" valueType="num">
                                      <p:cBhvr>
                                        <p:cTn id="23" dur="125" autoRev="1" fill="hold">
                                          <p:stCondLst>
                                            <p:cond delay="0"/>
                                          </p:stCondLst>
                                        </p:cTn>
                                        <p:tgtEl>
                                          <p:spTgt spid="2">
                                            <p:txEl>
                                              <p:pRg st="9" end="9"/>
                                            </p:txEl>
                                          </p:spTgt>
                                        </p:tgtEl>
                                        <p:attrNameLst>
                                          <p:attrName>ppt_y</p:attrName>
                                        </p:attrNameLst>
                                      </p:cBhvr>
                                    </p:anim>
                                    <p:animRot by="-480000">
                                      <p:cBhvr>
                                        <p:cTn id="24" dur="125" autoRev="1" fill="hold">
                                          <p:stCondLst>
                                            <p:cond delay="0"/>
                                          </p:stCondLst>
                                        </p:cTn>
                                        <p:tgtEl>
                                          <p:spTgt spid="2">
                                            <p:txEl>
                                              <p:pRg st="9" end="9"/>
                                            </p:txEl>
                                          </p:spTgt>
                                        </p:tgtEl>
                                        <p:attrNameLst>
                                          <p:attrName>r</p:attrName>
                                        </p:attrNameLst>
                                      </p:cBhvr>
                                    </p:animRot>
                                  </p:childTnLst>
                                </p:cTn>
                              </p:par>
                              <p:par>
                                <p:cTn id="25" presetID="36" presetClass="emph" presetSubtype="0" fill="hold" nodeType="withEffect">
                                  <p:stCondLst>
                                    <p:cond delay="0"/>
                                  </p:stCondLst>
                                  <p:iterate type="lt">
                                    <p:tmPct val="10000"/>
                                  </p:iterate>
                                  <p:childTnLst>
                                    <p:animScale>
                                      <p:cBhvr>
                                        <p:cTn id="26" dur="125" autoRev="1" fill="hold">
                                          <p:stCondLst>
                                            <p:cond delay="0"/>
                                          </p:stCondLst>
                                        </p:cTn>
                                        <p:tgtEl>
                                          <p:spTgt spid="2">
                                            <p:txEl>
                                              <p:pRg st="11" end="11"/>
                                            </p:txEl>
                                          </p:spTgt>
                                        </p:tgtEl>
                                      </p:cBhvr>
                                      <p:to x="80000" y="100000"/>
                                    </p:animScale>
                                    <p:anim by="(#ppt_w*0.10)" calcmode="lin" valueType="num">
                                      <p:cBhvr>
                                        <p:cTn id="27" dur="125" autoRev="1" fill="hold">
                                          <p:stCondLst>
                                            <p:cond delay="0"/>
                                          </p:stCondLst>
                                        </p:cTn>
                                        <p:tgtEl>
                                          <p:spTgt spid="2">
                                            <p:txEl>
                                              <p:pRg st="11" end="11"/>
                                            </p:txEl>
                                          </p:spTgt>
                                        </p:tgtEl>
                                        <p:attrNameLst>
                                          <p:attrName>ppt_x</p:attrName>
                                        </p:attrNameLst>
                                      </p:cBhvr>
                                    </p:anim>
                                    <p:anim by="(-#ppt_w*0.10)" calcmode="lin" valueType="num">
                                      <p:cBhvr>
                                        <p:cTn id="28" dur="125" autoRev="1" fill="hold">
                                          <p:stCondLst>
                                            <p:cond delay="0"/>
                                          </p:stCondLst>
                                        </p:cTn>
                                        <p:tgtEl>
                                          <p:spTgt spid="2">
                                            <p:txEl>
                                              <p:pRg st="11" end="11"/>
                                            </p:txEl>
                                          </p:spTgt>
                                        </p:tgtEl>
                                        <p:attrNameLst>
                                          <p:attrName>ppt_y</p:attrName>
                                        </p:attrNameLst>
                                      </p:cBhvr>
                                    </p:anim>
                                    <p:animRot by="-480000">
                                      <p:cBhvr>
                                        <p:cTn id="29" dur="125" autoRev="1" fill="hold">
                                          <p:stCondLst>
                                            <p:cond delay="0"/>
                                          </p:stCondLst>
                                        </p:cTn>
                                        <p:tgtEl>
                                          <p:spTgt spid="2">
                                            <p:txEl>
                                              <p:pRg st="11" end="11"/>
                                            </p:txEl>
                                          </p:spTgt>
                                        </p:tgtEl>
                                        <p:attrNameLst>
                                          <p:attrName>r</p:attrName>
                                        </p:attrNameLst>
                                      </p:cBhvr>
                                    </p:animRot>
                                  </p:childTnLst>
                                </p:cTn>
                              </p:par>
                              <p:par>
                                <p:cTn id="30" presetID="36" presetClass="emph" presetSubtype="0" fill="hold" nodeType="withEffect">
                                  <p:stCondLst>
                                    <p:cond delay="0"/>
                                  </p:stCondLst>
                                  <p:iterate type="lt">
                                    <p:tmPct val="10000"/>
                                  </p:iterate>
                                  <p:childTnLst>
                                    <p:animScale>
                                      <p:cBhvr>
                                        <p:cTn id="31" dur="125" autoRev="1" fill="hold">
                                          <p:stCondLst>
                                            <p:cond delay="0"/>
                                          </p:stCondLst>
                                        </p:cTn>
                                        <p:tgtEl>
                                          <p:spTgt spid="2">
                                            <p:txEl>
                                              <p:pRg st="13" end="13"/>
                                            </p:txEl>
                                          </p:spTgt>
                                        </p:tgtEl>
                                      </p:cBhvr>
                                      <p:to x="80000" y="100000"/>
                                    </p:animScale>
                                    <p:anim by="(#ppt_w*0.10)" calcmode="lin" valueType="num">
                                      <p:cBhvr>
                                        <p:cTn id="32" dur="125" autoRev="1" fill="hold">
                                          <p:stCondLst>
                                            <p:cond delay="0"/>
                                          </p:stCondLst>
                                        </p:cTn>
                                        <p:tgtEl>
                                          <p:spTgt spid="2">
                                            <p:txEl>
                                              <p:pRg st="13" end="13"/>
                                            </p:txEl>
                                          </p:spTgt>
                                        </p:tgtEl>
                                        <p:attrNameLst>
                                          <p:attrName>ppt_x</p:attrName>
                                        </p:attrNameLst>
                                      </p:cBhvr>
                                    </p:anim>
                                    <p:anim by="(-#ppt_w*0.10)" calcmode="lin" valueType="num">
                                      <p:cBhvr>
                                        <p:cTn id="33" dur="125" autoRev="1" fill="hold">
                                          <p:stCondLst>
                                            <p:cond delay="0"/>
                                          </p:stCondLst>
                                        </p:cTn>
                                        <p:tgtEl>
                                          <p:spTgt spid="2">
                                            <p:txEl>
                                              <p:pRg st="13" end="13"/>
                                            </p:txEl>
                                          </p:spTgt>
                                        </p:tgtEl>
                                        <p:attrNameLst>
                                          <p:attrName>ppt_y</p:attrName>
                                        </p:attrNameLst>
                                      </p:cBhvr>
                                    </p:anim>
                                    <p:animRot by="-480000">
                                      <p:cBhvr>
                                        <p:cTn id="34" dur="125" autoRev="1" fill="hold">
                                          <p:stCondLst>
                                            <p:cond delay="0"/>
                                          </p:stCondLst>
                                        </p:cTn>
                                        <p:tgtEl>
                                          <p:spTgt spid="2">
                                            <p:txEl>
                                              <p:pRg st="13" end="1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2060" y="980728"/>
            <a:ext cx="6400800" cy="1576536"/>
          </a:xfrm>
        </p:spPr>
        <p:txBody>
          <a:bodyPr>
            <a:normAutofit/>
          </a:bodyPr>
          <a:lstStyle/>
          <a:p>
            <a:r>
              <a:rPr lang="ru-RU"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       Не </a:t>
            </a:r>
            <a:r>
              <a:rPr lang="ru-RU"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за </a:t>
            </a:r>
            <a:r>
              <a:rPr lang="ru-RU" sz="28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Україну</a:t>
            </a:r>
            <a:r>
              <a:rPr lang="ru-RU"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a:t>
            </a:r>
            <a:br>
              <a:rPr lang="ru-RU"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br>
            <a:r>
              <a:rPr lang="ru-RU"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А за </a:t>
            </a:r>
            <a:r>
              <a:rPr lang="ru-RU" sz="28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її</a:t>
            </a:r>
            <a:r>
              <a:rPr lang="ru-RU"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 ката довелось </a:t>
            </a:r>
            <a:r>
              <a:rPr lang="ru-RU"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пролить кров…</a:t>
            </a:r>
            <a:r>
              <a:rPr lang="ru-RU" sz="2800" b="1" dirty="0">
                <a:effectLst>
                  <a:reflection blurRad="6350" stA="55000" endA="300" endPos="45500" dir="5400000" sy="-100000" algn="bl" rotWithShape="0"/>
                </a:effectLst>
              </a:rPr>
              <a:t/>
            </a:r>
            <a:br>
              <a:rPr lang="ru-RU" sz="2800" b="1" dirty="0">
                <a:effectLst>
                  <a:reflection blurRad="6350" stA="55000" endA="300" endPos="45500" dir="5400000" sy="-100000" algn="bl" rotWithShape="0"/>
                </a:effectLst>
              </a:rPr>
            </a:br>
            <a:endParaRPr lang="ru-RU" sz="2800" b="1" dirty="0">
              <a:effectLst>
                <a:reflection blurRad="6350" stA="55000" endA="300" endPos="45500" dir="5400000" sy="-100000" algn="bl" rotWithShape="0"/>
              </a:effectLst>
            </a:endParaRPr>
          </a:p>
        </p:txBody>
      </p:sp>
      <p:pic>
        <p:nvPicPr>
          <p:cNvPr id="1026" name="Picture 2" descr="C:\Users\user\Desktop\для презентации фон\1882.jpg"/>
          <p:cNvPicPr>
            <a:picLocks noChangeAspect="1" noChangeArrowheads="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sharpenSoften amount="58000"/>
                    </a14:imgEffect>
                    <a14:imgEffect>
                      <a14:colorTemperature colorTemp="11200"/>
                    </a14:imgEffect>
                    <a14:imgEffect>
                      <a14:brightnessContrast bright="29000" contrast="24000"/>
                    </a14:imgEffect>
                  </a14:imgLayer>
                </a14:imgProps>
              </a:ext>
              <a:ext uri="{28A0092B-C50C-407E-A947-70E740481C1C}">
                <a14:useLocalDpi xmlns:a14="http://schemas.microsoft.com/office/drawing/2010/main" val="0"/>
              </a:ext>
            </a:extLst>
          </a:blip>
          <a:srcRect/>
          <a:stretch>
            <a:fillRect/>
          </a:stretch>
        </p:blipFill>
        <p:spPr bwMode="auto">
          <a:xfrm>
            <a:off x="220695" y="4020271"/>
            <a:ext cx="3312367" cy="243694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99593" y="2276872"/>
            <a:ext cx="7488831" cy="3323987"/>
          </a:xfrm>
          <a:prstGeom prst="rect">
            <a:avLst/>
          </a:prstGeom>
          <a:noFill/>
        </p:spPr>
        <p:txBody>
          <a:bodyPr wrap="square" rtlCol="0">
            <a:spAutoFit/>
          </a:bodyPr>
          <a:lstStyle/>
          <a:p>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 жалем писав Тарас Шевченко ці строки, він оплакував свого загиблого друга. Молодість Якова де </a:t>
            </a:r>
            <a:r>
              <a:rPr lang="uk-UA"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Бальмена</a:t>
            </a:r>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і Тараса була веселою. Познайомилися вони </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маєтку</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Т. Г.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Волховської</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в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селі</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Мойсівці</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Яков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допоміг</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Шевченкові</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з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виконанням</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39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ілюстрацій</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до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його</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рукописного «Кобзаря». Не раз вони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зустрічалися</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і проводили разом час.</a:t>
            </a:r>
          </a:p>
          <a:p>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Ніхто досі й не знає, що стало точною причиною загибелі Якова на 			Кавказі. Але є припущення, що, перебуваючи 			в діючій армії ад'ютантом, він був посланий 			за допомогою, коли корпус  опинився у 			пастці і вбитий у сутичці з чеченським 			загоном.</a:t>
            </a:r>
          </a:p>
          <a:p>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Т</a:t>
            </a:r>
            <a:r>
              <a:rPr lang="uk-UA"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ак</a:t>
            </a:r>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цей світ покинула ще одна безгрішна                                          			 душа…</a:t>
            </a:r>
            <a:endParaRPr lang="uk-UA"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7" name="Picture 3" descr="C:\Users\user\Desktop\для презентации фон\images.jpg"/>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sharpenSoften amount="62000"/>
                    </a14:imgEffect>
                    <a14:imgEffect>
                      <a14:colorTemperature colorTemp="8800"/>
                    </a14:imgEffect>
                    <a14:imgEffect>
                      <a14:brightnessContrast bright="29000" contrast="-6000"/>
                    </a14:imgEffect>
                  </a14:imgLayer>
                </a14:imgProps>
              </a:ext>
              <a:ext uri="{28A0092B-C50C-407E-A947-70E740481C1C}">
                <a14:useLocalDpi xmlns:a14="http://schemas.microsoft.com/office/drawing/2010/main" val="0"/>
              </a:ext>
            </a:extLst>
          </a:blip>
          <a:srcRect/>
          <a:stretch>
            <a:fillRect/>
          </a:stretch>
        </p:blipFill>
        <p:spPr bwMode="auto">
          <a:xfrm>
            <a:off x="7432860" y="161718"/>
            <a:ext cx="1607059" cy="204314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520312"/>
      </p:ext>
    </p:extLst>
  </p:cSld>
  <p:clrMapOvr>
    <a:masterClrMapping/>
  </p:clrMapOvr>
  <mc:AlternateContent xmlns:mc="http://schemas.openxmlformats.org/markup-compatibility/2006" xmlns:p14="http://schemas.microsoft.com/office/powerpoint/2010/main">
    <mc:Choice Requires="p14">
      <p:transition spd="slow" p14:dur="300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027"/>
                                        </p:tgtEl>
                                        <p:attrNameLst>
                                          <p:attrName>r</p:attrName>
                                        </p:attrNameLst>
                                      </p:cBhvr>
                                    </p:animRot>
                                    <p:animRot by="-240000">
                                      <p:cBhvr>
                                        <p:cTn id="13" dur="200" fill="hold">
                                          <p:stCondLst>
                                            <p:cond delay="200"/>
                                          </p:stCondLst>
                                        </p:cTn>
                                        <p:tgtEl>
                                          <p:spTgt spid="1027"/>
                                        </p:tgtEl>
                                        <p:attrNameLst>
                                          <p:attrName>r</p:attrName>
                                        </p:attrNameLst>
                                      </p:cBhvr>
                                    </p:animRot>
                                    <p:animRot by="240000">
                                      <p:cBhvr>
                                        <p:cTn id="14" dur="200" fill="hold">
                                          <p:stCondLst>
                                            <p:cond delay="400"/>
                                          </p:stCondLst>
                                        </p:cTn>
                                        <p:tgtEl>
                                          <p:spTgt spid="1027"/>
                                        </p:tgtEl>
                                        <p:attrNameLst>
                                          <p:attrName>r</p:attrName>
                                        </p:attrNameLst>
                                      </p:cBhvr>
                                    </p:animRot>
                                    <p:animRot by="-240000">
                                      <p:cBhvr>
                                        <p:cTn id="15" dur="200" fill="hold">
                                          <p:stCondLst>
                                            <p:cond delay="600"/>
                                          </p:stCondLst>
                                        </p:cTn>
                                        <p:tgtEl>
                                          <p:spTgt spid="1027"/>
                                        </p:tgtEl>
                                        <p:attrNameLst>
                                          <p:attrName>r</p:attrName>
                                        </p:attrNameLst>
                                      </p:cBhvr>
                                    </p:animRot>
                                    <p:animRot by="120000">
                                      <p:cBhvr>
                                        <p:cTn id="16" dur="200" fill="hold">
                                          <p:stCondLst>
                                            <p:cond delay="800"/>
                                          </p:stCondLst>
                                        </p:cTn>
                                        <p:tgtEl>
                                          <p:spTgt spid="10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Висновки</a:t>
            </a:r>
            <a:endParaRPr lang="ru-RU"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endParaRPr>
          </a:p>
        </p:txBody>
      </p:sp>
      <p:sp>
        <p:nvSpPr>
          <p:cNvPr id="3" name="TextBox 2"/>
          <p:cNvSpPr txBox="1"/>
          <p:nvPr/>
        </p:nvSpPr>
        <p:spPr>
          <a:xfrm>
            <a:off x="755576" y="2286032"/>
            <a:ext cx="7560840" cy="3554819"/>
          </a:xfrm>
          <a:prstGeom prst="rect">
            <a:avLst/>
          </a:prstGeom>
          <a:noFill/>
        </p:spPr>
        <p:txBody>
          <a:bodyPr wrap="square" rtlCol="0">
            <a:spAutoFit/>
          </a:bodyPr>
          <a:lstStyle/>
          <a:p>
            <a:pPr marL="285750" indent="-285750">
              <a:buFont typeface="Wingdings" pitchFamily="2" charset="2"/>
              <a:buChar char="v"/>
            </a:pPr>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Отже, у поемі Шевченко поєднує сатиричні</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мотиви</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викривального</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характеру та </a:t>
            </a:r>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інтимні</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У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його</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поемі</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ніби</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звучить</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заклик</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до </a:t>
            </a:r>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боротьби</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відстоювання</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своєї</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території</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культури</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побуту</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протест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проти</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поневолення</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Але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звучить</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у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поемі</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і «</a:t>
            </a:r>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жалібна</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симфонія</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Скорбота</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за другом,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що</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пролив «кров добру, не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чорну</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pPr marL="285750" indent="-285750">
              <a:buFont typeface="Wingdings" pitchFamily="2" charset="2"/>
              <a:buChar char="v"/>
            </a:pPr>
            <a:endPar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285750" indent="-285750">
              <a:buFont typeface="Wingdings" pitchFamily="2" charset="2"/>
              <a:buChar char="v"/>
            </a:pP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Недарма</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Шевченко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згадав</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про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розриті</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могили</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козаків</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доля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яких</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схожа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була</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з долею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українського</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народа, напевно,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що</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він</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хотів</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аби</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про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цю</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історію</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пам'ятали.</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Він</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прагнув</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щоб</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історія</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народу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була</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незабута.</a:t>
            </a:r>
          </a:p>
          <a:p>
            <a:pPr marL="285750" indent="-285750">
              <a:buFont typeface="Wingdings" pitchFamily="2" charset="2"/>
              <a:buChar char="v"/>
            </a:pPr>
            <a:endPar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285750" indent="-285750">
              <a:buFont typeface="Wingdings" pitchFamily="2" charset="2"/>
              <a:buChar char="v"/>
            </a:pPr>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Події, що стали підґрунтям для творчості Т. Шевченка співпадають з тими подіями, які він описав. Він не описував їх в точності так, як описують історики, він описав їх із прихованим змістом, поєднав протилежні речі.</a:t>
            </a:r>
          </a:p>
          <a:p>
            <a:pPr marL="285750" indent="-285750">
              <a:buFont typeface="Wingdings" pitchFamily="2" charset="2"/>
              <a:buChar char="v"/>
            </a:pPr>
            <a:endParaRPr lang="uk-UA" sz="1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91500492"/>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Головний висновок</a:t>
            </a:r>
            <a:endParaRPr lang="uk-UA"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endParaRPr>
          </a:p>
        </p:txBody>
      </p:sp>
      <p:sp>
        <p:nvSpPr>
          <p:cNvPr id="3" name="TextBox 2"/>
          <p:cNvSpPr txBox="1"/>
          <p:nvPr/>
        </p:nvSpPr>
        <p:spPr>
          <a:xfrm>
            <a:off x="1035272" y="2125985"/>
            <a:ext cx="6998101" cy="3739485"/>
          </a:xfrm>
          <a:prstGeom prst="rect">
            <a:avLst/>
          </a:prstGeom>
          <a:noFill/>
        </p:spPr>
        <p:txBody>
          <a:bodyPr wrap="square" rtlCol="0">
            <a:spAutoFit/>
          </a:bodyPr>
          <a:lstStyle/>
          <a:p>
            <a:r>
              <a:rPr lang="uk-UA" sz="2000" b="1" i="1" dirty="0" smtClean="0">
                <a:ln w="10541" cmpd="sng">
                  <a:solidFill>
                    <a:schemeClr val="accent1">
                      <a:shade val="88000"/>
                      <a:satMod val="110000"/>
                    </a:schemeClr>
                  </a:solidFill>
                  <a:prstDash val="solid"/>
                </a:ln>
                <a:solidFill>
                  <a:schemeClr val="tx2">
                    <a:lumMod val="90000"/>
                    <a:lumOff val="10000"/>
                  </a:schemeClr>
                </a:solidFill>
              </a:rPr>
              <a:t>Шевченкові вдалось донести до читача те, що коїлося з народами Кавказу в період з 1817-1864 рр. </a:t>
            </a:r>
          </a:p>
          <a:p>
            <a:endParaRPr lang="uk-UA" sz="17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uk-UA" sz="1500" b="1" i="1" u="sng" dirty="0" smtClean="0">
                <a:ln w="1905"/>
                <a:solidFill>
                  <a:srgbClr val="C00000"/>
                </a:solidFill>
                <a:effectLst>
                  <a:innerShdw blurRad="69850" dist="43180" dir="5400000">
                    <a:srgbClr val="000000">
                      <a:alpha val="65000"/>
                    </a:srgbClr>
                  </a:innerShdw>
                </a:effectLst>
              </a:rPr>
              <a:t>Спільне між реальними подіями 1817-1864рр. і подіями, описаними у поемі «Кавказ»:</a:t>
            </a:r>
          </a:p>
          <a:p>
            <a:pPr marL="285750" indent="-285750">
              <a:buFont typeface="Arial" pitchFamily="34" charset="0"/>
              <a:buChar char="•"/>
            </a:pPr>
            <a:r>
              <a:rPr lang="uk-UA" sz="15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Діяльність царського уряду та церкви  </a:t>
            </a:r>
            <a:endParaRPr lang="uk-UA" sz="15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285750" indent="-285750">
              <a:buFont typeface="Arial" pitchFamily="34" charset="0"/>
              <a:buChar char="•"/>
            </a:pPr>
            <a:r>
              <a:rPr lang="uk-UA" sz="15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Становище Кавказу</a:t>
            </a:r>
          </a:p>
          <a:p>
            <a:pPr marL="285750" indent="-285750">
              <a:buFont typeface="Arial" pitchFamily="34" charset="0"/>
              <a:buChar char="•"/>
            </a:pPr>
            <a:r>
              <a:rPr lang="uk-UA" sz="15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Загибель друга</a:t>
            </a:r>
          </a:p>
          <a:p>
            <a:pPr marL="285750" indent="-285750">
              <a:buFont typeface="Arial" pitchFamily="34" charset="0"/>
              <a:buChar char="•"/>
            </a:pPr>
            <a:endParaRPr lang="uk-UA" sz="15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uk-UA" sz="1500" b="1" i="1" u="sng" dirty="0" smtClean="0">
                <a:ln w="1905"/>
                <a:solidFill>
                  <a:srgbClr val="C00000"/>
                </a:solidFill>
                <a:effectLst>
                  <a:innerShdw blurRad="69850" dist="43180" dir="5400000">
                    <a:srgbClr val="000000">
                      <a:alpha val="65000"/>
                    </a:srgbClr>
                  </a:innerShdw>
                </a:effectLst>
              </a:rPr>
              <a:t>Відмінне між реальними подіями 1817-1864рр. і подіями, описаними у поемі «Кавказ»:</a:t>
            </a:r>
            <a:endParaRPr lang="uk-UA" sz="1500" dirty="0">
              <a:solidFill>
                <a:srgbClr val="C00000"/>
              </a:solidFill>
            </a:endParaRPr>
          </a:p>
          <a:p>
            <a:pPr marL="285750" indent="-285750">
              <a:buFont typeface="Arial" pitchFamily="34" charset="0"/>
              <a:buChar char="•"/>
            </a:pPr>
            <a:r>
              <a:rPr lang="uk-UA" sz="15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Власне відношення автора до всього того, що відбувалося у ці часи. Адже не кожний погодиться з тим, як описав Шевченко царську Росію, скориставшись гіперболами і використавши сатиру.</a:t>
            </a:r>
          </a:p>
          <a:p>
            <a:endParaRPr lang="uk-UA" sz="15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99402881"/>
      </p:ext>
    </p:extLst>
  </p:cSld>
  <p:clrMapOvr>
    <a:masterClrMapping/>
  </p:clrMapOvr>
  <mc:AlternateContent xmlns:mc="http://schemas.openxmlformats.org/markup-compatibility/2006" xmlns:p14="http://schemas.microsoft.com/office/powerpoint/2010/main">
    <mc:Choice Requires="p14">
      <p:transition spd="slow" p14:dur="30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анкета.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7504" y="80492"/>
            <a:ext cx="4752528" cy="3312368"/>
          </a:xfrm>
          <a:prstGeom prst="rect">
            <a:avLst/>
          </a:prstGeom>
          <a:noFill/>
          <a:ln>
            <a:no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051" name="Picture 3" descr="C:\Users\user\Desktop\на анкету.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7505" y="3433937"/>
            <a:ext cx="4752528" cy="3301675"/>
          </a:xfrm>
          <a:prstGeom prst="rect">
            <a:avLst/>
          </a:prstGeom>
          <a:noFill/>
          <a:ln>
            <a:no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 name="Picture 2" descr="C:\Users\user\Desktop\666.jpg"/>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14000"/>
                    </a14:imgEffect>
                    <a14:imgEffect>
                      <a14:colorTemperature colorTemp="7200"/>
                    </a14:imgEffect>
                    <a14:imgEffect>
                      <a14:brightnessContrast bright="1000" contrast="15000"/>
                    </a14:imgEffect>
                  </a14:imgLayer>
                </a14:imgProps>
              </a:ext>
              <a:ext uri="{28A0092B-C50C-407E-A947-70E740481C1C}">
                <a14:useLocalDpi xmlns:a14="http://schemas.microsoft.com/office/drawing/2010/main" val="0"/>
              </a:ext>
            </a:extLst>
          </a:blip>
          <a:srcRect/>
          <a:stretch>
            <a:fillRect/>
          </a:stretch>
        </p:blipFill>
        <p:spPr bwMode="auto">
          <a:xfrm>
            <a:off x="4932040" y="80492"/>
            <a:ext cx="4152290" cy="6655120"/>
          </a:xfrm>
          <a:prstGeom prst="rect">
            <a:avLst/>
          </a:prstGeom>
          <a:noFill/>
          <a:ln>
            <a:noFill/>
          </a:ln>
          <a:effectLst>
            <a:glow rad="101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7505" y="3335452"/>
            <a:ext cx="4752527" cy="323165"/>
          </a:xfrm>
          <a:prstGeom prst="rect">
            <a:avLst/>
          </a:prstGeom>
          <a:ln>
            <a:noFill/>
          </a:ln>
          <a:effectLst>
            <a:glow rad="1397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ru-RU" sz="1500" b="1" i="1" dirty="0" smtClean="0">
                <a:ln w="10541" cmpd="sng">
                  <a:solidFill>
                    <a:schemeClr val="accent1">
                      <a:shade val="88000"/>
                      <a:satMod val="110000"/>
                    </a:schemeClr>
                  </a:solidFill>
                  <a:prstDash val="solid"/>
                </a:ln>
                <a:gradFill flip="none" rotWithShape="1">
                  <a:gsLst>
                    <a:gs pos="0">
                      <a:srgbClr val="E4D05A">
                        <a:tint val="66000"/>
                        <a:satMod val="160000"/>
                      </a:srgbClr>
                    </a:gs>
                    <a:gs pos="50000">
                      <a:srgbClr val="E4D05A">
                        <a:tint val="44500"/>
                        <a:satMod val="160000"/>
                      </a:srgbClr>
                    </a:gs>
                    <a:gs pos="100000">
                      <a:srgbClr val="E4D05A">
                        <a:tint val="23500"/>
                        <a:satMod val="160000"/>
                      </a:srgbClr>
                    </a:gs>
                  </a:gsLst>
                  <a:lin ang="16200000" scaled="1"/>
                  <a:tileRect/>
                </a:gradFill>
              </a:rPr>
              <a:t>Робота з </a:t>
            </a:r>
            <a:r>
              <a:rPr lang="ru-RU" sz="1500" b="1" i="1" dirty="0" err="1" smtClean="0">
                <a:ln w="10541" cmpd="sng">
                  <a:solidFill>
                    <a:schemeClr val="accent1">
                      <a:shade val="88000"/>
                      <a:satMod val="110000"/>
                    </a:schemeClr>
                  </a:solidFill>
                  <a:prstDash val="solid"/>
                </a:ln>
                <a:gradFill flip="none" rotWithShape="1">
                  <a:gsLst>
                    <a:gs pos="0">
                      <a:srgbClr val="E4D05A">
                        <a:tint val="66000"/>
                        <a:satMod val="160000"/>
                      </a:srgbClr>
                    </a:gs>
                    <a:gs pos="50000">
                      <a:srgbClr val="E4D05A">
                        <a:tint val="44500"/>
                        <a:satMod val="160000"/>
                      </a:srgbClr>
                    </a:gs>
                    <a:gs pos="100000">
                      <a:srgbClr val="E4D05A">
                        <a:tint val="23500"/>
                        <a:satMod val="160000"/>
                      </a:srgbClr>
                    </a:gs>
                  </a:gsLst>
                  <a:lin ang="16200000" scaled="1"/>
                  <a:tileRect/>
                </a:gradFill>
              </a:rPr>
              <a:t>науковим</a:t>
            </a:r>
            <a:r>
              <a:rPr lang="ru-RU" sz="1500" b="1" i="1" dirty="0">
                <a:ln w="10541" cmpd="sng">
                  <a:solidFill>
                    <a:schemeClr val="accent1">
                      <a:shade val="88000"/>
                      <a:satMod val="110000"/>
                    </a:schemeClr>
                  </a:solidFill>
                  <a:prstDash val="solid"/>
                </a:ln>
                <a:gradFill flip="none" rotWithShape="1">
                  <a:gsLst>
                    <a:gs pos="0">
                      <a:srgbClr val="E4D05A">
                        <a:tint val="66000"/>
                        <a:satMod val="160000"/>
                      </a:srgbClr>
                    </a:gs>
                    <a:gs pos="50000">
                      <a:srgbClr val="E4D05A">
                        <a:tint val="44500"/>
                        <a:satMod val="160000"/>
                      </a:srgbClr>
                    </a:gs>
                    <a:gs pos="100000">
                      <a:srgbClr val="E4D05A">
                        <a:tint val="23500"/>
                        <a:satMod val="160000"/>
                      </a:srgbClr>
                    </a:gs>
                  </a:gsLst>
                  <a:lin ang="16200000" scaled="1"/>
                  <a:tileRect/>
                </a:gradFill>
              </a:rPr>
              <a:t> </a:t>
            </a:r>
            <a:r>
              <a:rPr lang="ru-RU" sz="1500" b="1" i="1" dirty="0" err="1" smtClean="0">
                <a:ln w="10541" cmpd="sng">
                  <a:solidFill>
                    <a:schemeClr val="accent1">
                      <a:shade val="88000"/>
                      <a:satMod val="110000"/>
                    </a:schemeClr>
                  </a:solidFill>
                  <a:prstDash val="solid"/>
                </a:ln>
                <a:gradFill flip="none" rotWithShape="1">
                  <a:gsLst>
                    <a:gs pos="0">
                      <a:srgbClr val="E4D05A">
                        <a:tint val="66000"/>
                        <a:satMod val="160000"/>
                      </a:srgbClr>
                    </a:gs>
                    <a:gs pos="50000">
                      <a:srgbClr val="E4D05A">
                        <a:tint val="44500"/>
                        <a:satMod val="160000"/>
                      </a:srgbClr>
                    </a:gs>
                    <a:gs pos="100000">
                      <a:srgbClr val="E4D05A">
                        <a:tint val="23500"/>
                        <a:satMod val="160000"/>
                      </a:srgbClr>
                    </a:gs>
                  </a:gsLst>
                  <a:lin ang="16200000" scaled="1"/>
                  <a:tileRect/>
                </a:gradFill>
              </a:rPr>
              <a:t>кер</a:t>
            </a:r>
            <a:r>
              <a:rPr lang="uk-UA" sz="1500" b="1" i="1" dirty="0" smtClean="0">
                <a:ln w="10541" cmpd="sng">
                  <a:solidFill>
                    <a:schemeClr val="accent1">
                      <a:shade val="88000"/>
                      <a:satMod val="110000"/>
                    </a:schemeClr>
                  </a:solidFill>
                  <a:prstDash val="solid"/>
                </a:ln>
                <a:gradFill flip="none" rotWithShape="1">
                  <a:gsLst>
                    <a:gs pos="0">
                      <a:srgbClr val="E4D05A">
                        <a:tint val="66000"/>
                        <a:satMod val="160000"/>
                      </a:srgbClr>
                    </a:gs>
                    <a:gs pos="50000">
                      <a:srgbClr val="E4D05A">
                        <a:tint val="44500"/>
                        <a:satMod val="160000"/>
                      </a:srgbClr>
                    </a:gs>
                    <a:gs pos="100000">
                      <a:srgbClr val="E4D05A">
                        <a:tint val="23500"/>
                        <a:satMod val="160000"/>
                      </a:srgbClr>
                    </a:gs>
                  </a:gsLst>
                  <a:lin ang="16200000" scaled="1"/>
                  <a:tileRect/>
                </a:gradFill>
              </a:rPr>
              <a:t>і</a:t>
            </a:r>
            <a:r>
              <a:rPr lang="ru-RU" sz="1500" b="1" i="1" dirty="0" err="1" smtClean="0">
                <a:ln w="10541" cmpd="sng">
                  <a:solidFill>
                    <a:schemeClr val="accent1">
                      <a:shade val="88000"/>
                      <a:satMod val="110000"/>
                    </a:schemeClr>
                  </a:solidFill>
                  <a:prstDash val="solid"/>
                </a:ln>
                <a:gradFill flip="none" rotWithShape="1">
                  <a:gsLst>
                    <a:gs pos="0">
                      <a:srgbClr val="E4D05A">
                        <a:tint val="66000"/>
                        <a:satMod val="160000"/>
                      </a:srgbClr>
                    </a:gs>
                    <a:gs pos="50000">
                      <a:srgbClr val="E4D05A">
                        <a:tint val="44500"/>
                        <a:satMod val="160000"/>
                      </a:srgbClr>
                    </a:gs>
                    <a:gs pos="100000">
                      <a:srgbClr val="E4D05A">
                        <a:tint val="23500"/>
                        <a:satMod val="160000"/>
                      </a:srgbClr>
                    </a:gs>
                  </a:gsLst>
                  <a:lin ang="16200000" scaled="1"/>
                  <a:tileRect/>
                </a:gradFill>
              </a:rPr>
              <a:t>вником</a:t>
            </a:r>
            <a:endParaRPr lang="uk-UA" sz="1500" b="1" i="1" dirty="0">
              <a:ln w="10541" cmpd="sng">
                <a:solidFill>
                  <a:schemeClr val="accent1">
                    <a:shade val="88000"/>
                    <a:satMod val="110000"/>
                  </a:schemeClr>
                </a:solidFill>
                <a:prstDash val="solid"/>
              </a:ln>
              <a:gradFill flip="none" rotWithShape="1">
                <a:gsLst>
                  <a:gs pos="0">
                    <a:srgbClr val="E4D05A">
                      <a:tint val="66000"/>
                      <a:satMod val="160000"/>
                    </a:srgbClr>
                  </a:gs>
                  <a:gs pos="50000">
                    <a:srgbClr val="E4D05A">
                      <a:tint val="44500"/>
                      <a:satMod val="160000"/>
                    </a:srgbClr>
                  </a:gs>
                  <a:gs pos="100000">
                    <a:srgbClr val="E4D05A">
                      <a:tint val="23500"/>
                      <a:satMod val="160000"/>
                    </a:srgbClr>
                  </a:gs>
                </a:gsLst>
                <a:lin ang="16200000" scaled="1"/>
                <a:tileRect/>
              </a:gradFill>
            </a:endParaRPr>
          </a:p>
        </p:txBody>
      </p:sp>
      <p:sp>
        <p:nvSpPr>
          <p:cNvPr id="6" name="TextBox 5"/>
          <p:cNvSpPr txBox="1"/>
          <p:nvPr/>
        </p:nvSpPr>
        <p:spPr>
          <a:xfrm>
            <a:off x="4932040" y="6181614"/>
            <a:ext cx="4152289" cy="553998"/>
          </a:xfrm>
          <a:prstGeom prst="rect">
            <a:avLst/>
          </a:prstGeom>
          <a:ln>
            <a:noFill/>
          </a:ln>
          <a:effectLst>
            <a:glow rad="1397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uk-UA" sz="1500" b="1" i="1" dirty="0" smtClean="0">
                <a:ln w="10541" cmpd="sng">
                  <a:solidFill>
                    <a:schemeClr val="accent1">
                      <a:shade val="88000"/>
                      <a:satMod val="110000"/>
                    </a:schemeClr>
                  </a:solidFill>
                  <a:prstDash val="solid"/>
                </a:ln>
                <a:gradFill flip="none" rotWithShape="1">
                  <a:gsLst>
                    <a:gs pos="0">
                      <a:srgbClr val="E4D05A">
                        <a:tint val="66000"/>
                        <a:satMod val="160000"/>
                      </a:srgbClr>
                    </a:gs>
                    <a:gs pos="50000">
                      <a:srgbClr val="E4D05A">
                        <a:tint val="44500"/>
                        <a:satMod val="160000"/>
                      </a:srgbClr>
                    </a:gs>
                    <a:gs pos="100000">
                      <a:srgbClr val="E4D05A">
                        <a:tint val="23500"/>
                        <a:satMod val="160000"/>
                      </a:srgbClr>
                    </a:gs>
                  </a:gsLst>
                  <a:lin ang="16200000" scaled="1"/>
                  <a:tileRect/>
                </a:gradFill>
              </a:rPr>
              <a:t>Автор проекту: </a:t>
            </a:r>
          </a:p>
          <a:p>
            <a:pPr algn="ctr"/>
            <a:r>
              <a:rPr lang="uk-UA" sz="1500" b="1" i="1" dirty="0" smtClean="0">
                <a:ln w="10541" cmpd="sng">
                  <a:solidFill>
                    <a:schemeClr val="accent1">
                      <a:shade val="88000"/>
                      <a:satMod val="110000"/>
                    </a:schemeClr>
                  </a:solidFill>
                  <a:prstDash val="solid"/>
                </a:ln>
                <a:gradFill flip="none" rotWithShape="1">
                  <a:gsLst>
                    <a:gs pos="0">
                      <a:srgbClr val="E4D05A">
                        <a:tint val="66000"/>
                        <a:satMod val="160000"/>
                      </a:srgbClr>
                    </a:gs>
                    <a:gs pos="50000">
                      <a:srgbClr val="E4D05A">
                        <a:tint val="44500"/>
                        <a:satMod val="160000"/>
                      </a:srgbClr>
                    </a:gs>
                    <a:gs pos="100000">
                      <a:srgbClr val="E4D05A">
                        <a:tint val="23500"/>
                        <a:satMod val="160000"/>
                      </a:srgbClr>
                    </a:gs>
                  </a:gsLst>
                  <a:lin ang="16200000" scaled="1"/>
                  <a:tileRect/>
                </a:gradFill>
              </a:rPr>
              <a:t>Горобець Марія Вікторівна </a:t>
            </a:r>
            <a:endParaRPr lang="uk-UA" sz="1500" b="1" i="1" dirty="0">
              <a:ln w="10541" cmpd="sng">
                <a:solidFill>
                  <a:schemeClr val="accent1">
                    <a:shade val="88000"/>
                    <a:satMod val="110000"/>
                  </a:schemeClr>
                </a:solidFill>
                <a:prstDash val="solid"/>
              </a:ln>
              <a:gradFill flip="none" rotWithShape="1">
                <a:gsLst>
                  <a:gs pos="0">
                    <a:srgbClr val="E4D05A">
                      <a:tint val="66000"/>
                      <a:satMod val="160000"/>
                    </a:srgbClr>
                  </a:gs>
                  <a:gs pos="50000">
                    <a:srgbClr val="E4D05A">
                      <a:tint val="44500"/>
                      <a:satMod val="160000"/>
                    </a:srgbClr>
                  </a:gs>
                  <a:gs pos="100000">
                    <a:srgbClr val="E4D05A">
                      <a:tint val="23500"/>
                      <a:satMod val="160000"/>
                    </a:srgbClr>
                  </a:gs>
                </a:gsLst>
                <a:lin ang="16200000" scaled="1"/>
                <a:tileRect/>
              </a:gradFill>
            </a:endParaRPr>
          </a:p>
        </p:txBody>
      </p:sp>
      <p:pic>
        <p:nvPicPr>
          <p:cNvPr id="1026" name="Picture 2" descr="C:\Users\user\AppData\Local\Microsoft\Windows\Temporary Internet Files\Content.IE5\PJRVNCIQ\MC900437944[1].wmf"/>
          <p:cNvPicPr>
            <a:picLocks noChangeAspect="1" noChangeArrowheads="1"/>
          </p:cNvPicPr>
          <p:nvPr/>
        </p:nvPicPr>
        <p:blipFill>
          <a:blip r:embed="rId8" cstate="print">
            <a:duotone>
              <a:prstClr val="black"/>
              <a:srgbClr val="EFD36B">
                <a:tint val="45000"/>
                <a:satMod val="400000"/>
              </a:srgbClr>
            </a:duotone>
            <a:lum bright="40000" contrast="-40000"/>
            <a:extLst>
              <a:ext uri="{28A0092B-C50C-407E-A947-70E740481C1C}">
                <a14:useLocalDpi xmlns:a14="http://schemas.microsoft.com/office/drawing/2010/main" val="0"/>
              </a:ext>
            </a:extLst>
          </a:blip>
          <a:srcRect/>
          <a:stretch>
            <a:fillRect/>
          </a:stretch>
        </p:blipFill>
        <p:spPr bwMode="auto">
          <a:xfrm>
            <a:off x="5220072" y="6284812"/>
            <a:ext cx="318533" cy="3476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user\AppData\Local\Microsoft\Windows\Temporary Internet Files\Content.IE5\PJRVNCIQ\MC900437944[1].wmf"/>
          <p:cNvPicPr>
            <a:picLocks noChangeAspect="1" noChangeArrowheads="1"/>
          </p:cNvPicPr>
          <p:nvPr/>
        </p:nvPicPr>
        <p:blipFill>
          <a:blip r:embed="rId8" cstate="print">
            <a:duotone>
              <a:prstClr val="black"/>
              <a:srgbClr val="EFD36B">
                <a:tint val="45000"/>
                <a:satMod val="400000"/>
              </a:srgbClr>
            </a:duotone>
            <a:lum bright="40000" contrast="-40000"/>
            <a:extLst>
              <a:ext uri="{28A0092B-C50C-407E-A947-70E740481C1C}">
                <a14:useLocalDpi xmlns:a14="http://schemas.microsoft.com/office/drawing/2010/main" val="0"/>
              </a:ext>
            </a:extLst>
          </a:blip>
          <a:srcRect/>
          <a:stretch>
            <a:fillRect/>
          </a:stretch>
        </p:blipFill>
        <p:spPr bwMode="auto">
          <a:xfrm rot="16200000">
            <a:off x="8484293" y="6289113"/>
            <a:ext cx="318533" cy="3476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user\AppData\Local\Microsoft\Windows\Temporary Internet Files\Content.IE5\PJRVNCIQ\MC900437944[1].wmf"/>
          <p:cNvPicPr>
            <a:picLocks noChangeAspect="1" noChangeArrowheads="1"/>
          </p:cNvPicPr>
          <p:nvPr/>
        </p:nvPicPr>
        <p:blipFill>
          <a:blip r:embed="rId8" cstate="print">
            <a:duotone>
              <a:prstClr val="black"/>
              <a:srgbClr val="EFD36B">
                <a:tint val="45000"/>
                <a:satMod val="400000"/>
              </a:srgbClr>
            </a:duotone>
            <a:lum bright="40000" contrast="-40000"/>
            <a:extLst>
              <a:ext uri="{28A0092B-C50C-407E-A947-70E740481C1C}">
                <a14:useLocalDpi xmlns:a14="http://schemas.microsoft.com/office/drawing/2010/main" val="0"/>
              </a:ext>
            </a:extLst>
          </a:blip>
          <a:srcRect/>
          <a:stretch>
            <a:fillRect/>
          </a:stretch>
        </p:blipFill>
        <p:spPr bwMode="auto">
          <a:xfrm>
            <a:off x="461802" y="3327034"/>
            <a:ext cx="293773" cy="3205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user\AppData\Local\Microsoft\Windows\Temporary Internet Files\Content.IE5\PJRVNCIQ\MC900437944[1].wmf"/>
          <p:cNvPicPr>
            <a:picLocks noChangeAspect="1" noChangeArrowheads="1"/>
          </p:cNvPicPr>
          <p:nvPr/>
        </p:nvPicPr>
        <p:blipFill>
          <a:blip r:embed="rId8" cstate="print">
            <a:duotone>
              <a:prstClr val="black"/>
              <a:srgbClr val="EFD36B">
                <a:tint val="45000"/>
                <a:satMod val="400000"/>
              </a:srgbClr>
            </a:duotone>
            <a:lum bright="40000" contrast="-40000"/>
            <a:extLst>
              <a:ext uri="{28A0092B-C50C-407E-A947-70E740481C1C}">
                <a14:useLocalDpi xmlns:a14="http://schemas.microsoft.com/office/drawing/2010/main" val="0"/>
              </a:ext>
            </a:extLst>
          </a:blip>
          <a:srcRect/>
          <a:stretch>
            <a:fillRect/>
          </a:stretch>
        </p:blipFill>
        <p:spPr bwMode="auto">
          <a:xfrm rot="15580711">
            <a:off x="4199649" y="3331380"/>
            <a:ext cx="278549" cy="303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483862"/>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par>
                          <p:cTn id="8" fill="hold">
                            <p:stCondLst>
                              <p:cond delay="2500"/>
                            </p:stCondLst>
                            <p:childTnLst>
                              <p:par>
                                <p:cTn id="9" presetID="10" presetClass="entr" presetSubtype="0" fill="hold" nodeType="afterEffect">
                                  <p:stCondLst>
                                    <p:cond delay="500"/>
                                  </p:stCondLst>
                                  <p:childTnLst>
                                    <p:set>
                                      <p:cBhvr>
                                        <p:cTn id="10" dur="1" fill="hold">
                                          <p:stCondLst>
                                            <p:cond delay="0"/>
                                          </p:stCondLst>
                                        </p:cTn>
                                        <p:tgtEl>
                                          <p:spTgt spid="2051"/>
                                        </p:tgtEl>
                                        <p:attrNameLst>
                                          <p:attrName>style.visibility</p:attrName>
                                        </p:attrNameLst>
                                      </p:cBhvr>
                                      <p:to>
                                        <p:strVal val="visible"/>
                                      </p:to>
                                    </p:set>
                                    <p:animEffect transition="in" filter="fade">
                                      <p:cBhvr>
                                        <p:cTn id="11" dur="2000"/>
                                        <p:tgtEl>
                                          <p:spTgt spid="2051"/>
                                        </p:tgtEl>
                                      </p:cBhvr>
                                    </p:animEffect>
                                  </p:childTnLst>
                                </p:cTn>
                              </p:par>
                            </p:childTnLst>
                          </p:cTn>
                        </p:par>
                        <p:par>
                          <p:cTn id="12" fill="hold">
                            <p:stCondLst>
                              <p:cond delay="5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5500"/>
                            </p:stCondLst>
                            <p:childTnLst>
                              <p:par>
                                <p:cTn id="23" presetID="10" presetClass="entr" presetSubtype="0" fill="hold" nodeType="afterEffect">
                                  <p:stCondLst>
                                    <p:cond delay="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childTnLst>
                                </p:cTn>
                              </p:par>
                            </p:childTnLst>
                          </p:cTn>
                        </p:par>
                        <p:par>
                          <p:cTn id="26" fill="hold">
                            <p:stCondLst>
                              <p:cond delay="800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nodeType="with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fade">
                                      <p:cBhvr>
                                        <p:cTn id="32" dur="500"/>
                                        <p:tgtEl>
                                          <p:spTgt spid="1026"/>
                                        </p:tgtEl>
                                      </p:cBhvr>
                                    </p:animEffect>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0773" y="1052736"/>
            <a:ext cx="6400800" cy="864096"/>
          </a:xfrm>
        </p:spPr>
        <p:txBody>
          <a:bodyPr>
            <a:normAutofit/>
          </a:bodyPr>
          <a:lstStyle/>
          <a:p>
            <a:r>
              <a:rPr lang="uk-UA" sz="32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Мета :</a:t>
            </a:r>
            <a:endParaRPr lang="ru-RU" sz="32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endParaRPr>
          </a:p>
        </p:txBody>
      </p:sp>
      <p:sp>
        <p:nvSpPr>
          <p:cNvPr id="3" name="TextBox 2"/>
          <p:cNvSpPr txBox="1"/>
          <p:nvPr/>
        </p:nvSpPr>
        <p:spPr>
          <a:xfrm>
            <a:off x="1260773" y="2220793"/>
            <a:ext cx="6696744" cy="2862322"/>
          </a:xfrm>
          <a:prstGeom prst="rect">
            <a:avLst/>
          </a:prstGeom>
          <a:noFill/>
        </p:spPr>
        <p:txBody>
          <a:bodyPr wrap="square" rtlCol="0">
            <a:spAutoFit/>
          </a:bodyPr>
          <a:lstStyle/>
          <a:p>
            <a:pPr marL="342900" indent="-342900">
              <a:buFont typeface="Wingdings" pitchFamily="2" charset="2"/>
              <a:buChar char="Ø"/>
            </a:pPr>
            <a:r>
              <a:rPr lang="uk-UA" sz="2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 основі виявленого та опрацьованого матеріалу дослідити історію Кавказу, що припадає на період 1817 - </a:t>
            </a:r>
            <a:r>
              <a:rPr lang="uk-UA"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1864 </a:t>
            </a:r>
            <a:r>
              <a:rPr lang="uk-UA" sz="2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років</a:t>
            </a:r>
            <a:r>
              <a:rPr lang="uk-UA"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pPr marL="342900" indent="-342900">
              <a:buFont typeface="Wingdings" pitchFamily="2" charset="2"/>
              <a:buChar char="Ø"/>
            </a:pPr>
            <a:r>
              <a:rPr lang="uk-UA"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uk-UA" sz="2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виявити причини, що надихнули Шевченка створити поему «Кавказ»; </a:t>
            </a:r>
            <a:endParaRPr lang="uk-UA"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342900" indent="-342900">
              <a:buFont typeface="Wingdings" pitchFamily="2" charset="2"/>
              <a:buChar char="Ø"/>
            </a:pPr>
            <a:r>
              <a:rPr lang="uk-UA"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виявити</a:t>
            </a:r>
            <a:r>
              <a:rPr lang="uk-UA" sz="2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що саме хотів автор донести до читача; </a:t>
            </a:r>
            <a:endParaRPr lang="uk-UA"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342900" indent="-342900">
              <a:buFont typeface="Wingdings" pitchFamily="2" charset="2"/>
              <a:buChar char="Ø"/>
            </a:pPr>
            <a:r>
              <a:rPr lang="uk-UA"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співставити </a:t>
            </a:r>
            <a:r>
              <a:rPr lang="uk-UA" sz="2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події, описані поетом, з історичними фактами. </a:t>
            </a:r>
            <a:endParaRPr lang="ru-RU" sz="2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7200"/>
                    </a14:imgEffect>
                    <a14:imgEffect>
                      <a14:brightnessContrast bright="4000" contrast="20000"/>
                    </a14:imgEffect>
                  </a14:imgLayer>
                </a14:imgProps>
              </a:ext>
              <a:ext uri="{28A0092B-C50C-407E-A947-70E740481C1C}">
                <a14:useLocalDpi xmlns:a14="http://schemas.microsoft.com/office/drawing/2010/main" val="0"/>
              </a:ext>
            </a:extLst>
          </a:blip>
          <a:stretch>
            <a:fillRect/>
          </a:stretch>
        </p:blipFill>
        <p:spPr>
          <a:xfrm>
            <a:off x="4817268" y="4668738"/>
            <a:ext cx="4104456" cy="1915650"/>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12135240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600" decel="100000"/>
                                        <p:tgtEl>
                                          <p:spTgt spid="4"/>
                                        </p:tgtEl>
                                      </p:cBhvr>
                                    </p:animEffect>
                                    <p:anim calcmode="lin" valueType="num">
                                      <p:cBhvr>
                                        <p:cTn id="8" dur="1600" decel="100000" fill="hold"/>
                                        <p:tgtEl>
                                          <p:spTgt spid="4"/>
                                        </p:tgtEl>
                                        <p:attrNameLst>
                                          <p:attrName>style.rotation</p:attrName>
                                        </p:attrNameLst>
                                      </p:cBhvr>
                                      <p:tavLst>
                                        <p:tav tm="0">
                                          <p:val>
                                            <p:fltVal val="-90"/>
                                          </p:val>
                                        </p:tav>
                                        <p:tav tm="100000">
                                          <p:val>
                                            <p:fltVal val="0"/>
                                          </p:val>
                                        </p:tav>
                                      </p:tavLst>
                                    </p:anim>
                                    <p:anim calcmode="lin" valueType="num">
                                      <p:cBhvr>
                                        <p:cTn id="9" dur="1600" decel="100000" fill="hold"/>
                                        <p:tgtEl>
                                          <p:spTgt spid="4"/>
                                        </p:tgtEl>
                                        <p:attrNameLst>
                                          <p:attrName>ppt_x</p:attrName>
                                        </p:attrNameLst>
                                      </p:cBhvr>
                                      <p:tavLst>
                                        <p:tav tm="0">
                                          <p:val>
                                            <p:strVal val="#ppt_x+0.4"/>
                                          </p:val>
                                        </p:tav>
                                        <p:tav tm="100000">
                                          <p:val>
                                            <p:strVal val="#ppt_x-0.05"/>
                                          </p:val>
                                        </p:tav>
                                      </p:tavLst>
                                    </p:anim>
                                    <p:anim calcmode="lin" valueType="num">
                                      <p:cBhvr>
                                        <p:cTn id="10" dur="1600" decel="100000" fill="hold"/>
                                        <p:tgtEl>
                                          <p:spTgt spid="4"/>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9434" y="764704"/>
            <a:ext cx="7416824" cy="4878259"/>
          </a:xfrm>
          <a:prstGeom prst="rect">
            <a:avLst/>
          </a:prstGeom>
        </p:spPr>
        <p:txBody>
          <a:bodyPr wrap="square">
            <a:spAutoFit/>
          </a:bodyPr>
          <a:lstStyle/>
          <a:p>
            <a:pPr algn="ctr"/>
            <a:r>
              <a:rPr lang="uk-UA"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         </a:t>
            </a:r>
          </a:p>
          <a:p>
            <a:pPr algn="ctr"/>
            <a:endParaRPr lang="uk-UA"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endParaRPr>
          </a:p>
          <a:p>
            <a:pPr algn="ctr"/>
            <a:endParaRPr lang="uk-UA" sz="15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endParaRPr>
          </a:p>
          <a:p>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Колись </a:t>
            </a:r>
            <a:r>
              <a:rPr lang="uk-UA"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одна людина сказала мені: «В існуючому я хочу побачити неіснуюче.» Чесно кажучи, сенс цієї фрази одразу був незрозумілим для мене, але прочитавши поему Тараса Григоровича Шевченка «Кавказ», я стала здогадуватись про усю суть сказаного. Шевченко був надзвичайно талановитим письменником, досконало знаючи свою справу, він присвятив своє життя написанню віршів, поем, оповідань. Він міг поєднати в одному невеликому віршу протилежні речі, вкладаючи неповторність і оригінальність у «життя» кожного свого творіння. Написавши поему «Кавказ», Шевченко поділив її на декілька невеликих за обсягом частин. Кожна з них має свій ритм, свій віршовий розмір, наче починається з нуля і описує у собі вже про щось зовсім інше, аніж про що розповідалось у попередній. Проте між кожною частиною цієї поеми автором був створений незримий зв'язок, що поєднував окремі описання подій і явищ в одне єдине і неповторне. Таким чином Шевченкові вдалось з точністю описати свої почуття і ставлення до подій, які відбувалися на Кавказі з 1817 по 1864 рік.</a:t>
            </a:r>
            <a:endParaRPr lang="ru-RU" sz="1500" dirty="0"/>
          </a:p>
        </p:txBody>
      </p:sp>
      <p:pic>
        <p:nvPicPr>
          <p:cNvPr id="1027" name="Picture 3" descr="C:\Users\user\AppData\Local\Microsoft\Windows\Temporary Internet Files\Content.IE5\1K3QGRE1\MC90043794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529573">
            <a:off x="1085336" y="869151"/>
            <a:ext cx="689990" cy="75295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39223" y="967856"/>
            <a:ext cx="1363177" cy="523220"/>
          </a:xfrm>
          <a:prstGeom prst="rect">
            <a:avLst/>
          </a:prstGeom>
        </p:spPr>
        <p:txBody>
          <a:bodyPr wrap="square">
            <a:spAutoFit/>
          </a:bodyPr>
          <a:lstStyle/>
          <a:p>
            <a:r>
              <a:rPr lang="uk-UA"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Вступ </a:t>
            </a:r>
            <a:endParaRPr lang="uk-UA" sz="2800" dirty="0"/>
          </a:p>
        </p:txBody>
      </p:sp>
      <p:pic>
        <p:nvPicPr>
          <p:cNvPr id="8" name="Picture 3" descr="C:\Users\user\AppData\Local\Microsoft\Windows\Temporary Internet Files\Content.IE5\1K3QGRE1\MC90043794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313056">
            <a:off x="7324044" y="852989"/>
            <a:ext cx="689990" cy="75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25926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509721"/>
            <a:ext cx="7488832" cy="4293483"/>
          </a:xfrm>
          <a:prstGeom prst="rect">
            <a:avLst/>
          </a:prstGeom>
          <a:noFill/>
        </p:spPr>
        <p:txBody>
          <a:bodyPr wrap="square" rtlCol="0">
            <a:spAutoFit/>
          </a:bodyPr>
          <a:lstStyle/>
          <a:p>
            <a:endPar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58000" dir="5400000" sy="-100000" algn="bl" rotWithShape="0"/>
              </a:effectLst>
            </a:endParaRPr>
          </a:p>
          <a:p>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Пантелеймон Куліш у епілозі до роману «Чорна рада» назвав Шевченка «співцем людської кривди». І він не помилився. Тарас Григорович насправді міг так чітко описувати нещастя, які припадали на людську долю. Він міг доносити людям усе до найменших деталей, як це складно, які почуття переповнюють душу конкретної людини або, що взагалі переживає  народ. </a:t>
            </a:r>
          </a:p>
          <a:p>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Поема «Кавказ» припадає на період, коли </a:t>
            </a:r>
            <a:r>
              <a:rPr lang="uk-UA"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Ш</a:t>
            </a:r>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евченко перебував у складі Кирило-Мефодіївського товариства, тому вагоме місце у його житті на той час посідала ідея національного визволення, яку він і вклав у головну ідею своєї поеми. У той же час близький друг письменника став невинною жертвою. Він був змушений змагатися проти народу Кавказу. Серце Шевченка переповнював жаль через загибель свого приятеля, проте він не міг не виокремити у поемі свого співчуття до народу Кавказу,</a:t>
            </a:r>
          </a:p>
          <a:p>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який боровся за свою незалежність і свободу. Проте </a:t>
            </a:r>
          </a:p>
          <a:p>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уряд царської Росії прагнув позбавити його цієї </a:t>
            </a:r>
          </a:p>
          <a:p>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благодаті. На мою думку, поєднавшись, ці два</a:t>
            </a:r>
          </a:p>
          <a:p>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почуття і народили у Шевченка натхнення для </a:t>
            </a:r>
          </a:p>
          <a:p>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створення цієї поеми.</a:t>
            </a:r>
            <a:endPar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 name="Рисунок 2"/>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34000"/>
                    </a14:imgEffect>
                  </a14:imgLayer>
                </a14:imgProps>
              </a:ext>
              <a:ext uri="{28A0092B-C50C-407E-A947-70E740481C1C}">
                <a14:useLocalDpi xmlns:a14="http://schemas.microsoft.com/office/drawing/2010/main" val="0"/>
              </a:ext>
            </a:extLst>
          </a:blip>
          <a:stretch>
            <a:fillRect/>
          </a:stretch>
        </p:blipFill>
        <p:spPr>
          <a:xfrm>
            <a:off x="5982890" y="4869160"/>
            <a:ext cx="3037290" cy="18680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Прямоугольник 3"/>
          <p:cNvSpPr/>
          <p:nvPr/>
        </p:nvSpPr>
        <p:spPr>
          <a:xfrm>
            <a:off x="2286000" y="844368"/>
            <a:ext cx="4572000" cy="861774"/>
          </a:xfrm>
          <a:prstGeom prst="rect">
            <a:avLst/>
          </a:prstGeom>
        </p:spPr>
        <p:txBody>
          <a:bodyPr>
            <a:spAutoFit/>
          </a:bodyPr>
          <a:lstStyle/>
          <a:p>
            <a:pPr algn="ctr"/>
            <a:r>
              <a:rPr lang="uk-UA" sz="1400" dirty="0"/>
              <a:t> </a:t>
            </a:r>
          </a:p>
          <a:p>
            <a:pPr algn="ctr"/>
            <a:r>
              <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Що надихнуло письменника  на </a:t>
            </a:r>
            <a: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створення поеми  «Кавказ»?</a:t>
            </a:r>
            <a:endParaRPr lang="uk-UA" dirty="0">
              <a:effectLst>
                <a:reflection blurRad="6350" stA="55000" endA="300" endPos="45500" dir="5400000" sy="-100000" algn="bl" rotWithShape="0"/>
              </a:effectLst>
            </a:endParaRPr>
          </a:p>
        </p:txBody>
      </p:sp>
    </p:spTree>
    <p:extLst>
      <p:ext uri="{BB962C8B-B14F-4D97-AF65-F5344CB8AC3E}">
        <p14:creationId xmlns:p14="http://schemas.microsoft.com/office/powerpoint/2010/main" val="357821576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1124744"/>
            <a:ext cx="6400800" cy="685800"/>
          </a:xfrm>
        </p:spPr>
        <p:txBody>
          <a:bodyPr/>
          <a:lstStyle/>
          <a:p>
            <a:r>
              <a:rPr lang="uk-UA"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Війна 1817 -1864</a:t>
            </a:r>
            <a:endParaRPr lang="ru-RU"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endParaRPr>
          </a:p>
        </p:txBody>
      </p:sp>
      <p:pic>
        <p:nvPicPr>
          <p:cNvPr id="5" name="Рисунок 4"/>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colorTemperature colorTemp="8800"/>
                    </a14:imgEffect>
                    <a14:imgEffect>
                      <a14:brightnessContrast bright="-6000" contrast="31000"/>
                    </a14:imgEffect>
                  </a14:imgLayer>
                </a14:imgProps>
              </a:ext>
              <a:ext uri="{28A0092B-C50C-407E-A947-70E740481C1C}">
                <a14:useLocalDpi xmlns:a14="http://schemas.microsoft.com/office/drawing/2010/main" val="0"/>
              </a:ext>
            </a:extLst>
          </a:blip>
          <a:stretch>
            <a:fillRect/>
          </a:stretch>
        </p:blipFill>
        <p:spPr>
          <a:xfrm>
            <a:off x="6638464" y="4447744"/>
            <a:ext cx="2304256" cy="2304256"/>
          </a:xfrm>
          <a:prstGeom prst="rect">
            <a:avLst/>
          </a:prstGeom>
          <a:ln>
            <a:noFill/>
          </a:ln>
          <a:effectLst>
            <a:glow rad="101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p:cNvSpPr txBox="1"/>
          <p:nvPr/>
        </p:nvSpPr>
        <p:spPr>
          <a:xfrm>
            <a:off x="899592" y="2256254"/>
            <a:ext cx="7272808" cy="3570208"/>
          </a:xfrm>
          <a:prstGeom prst="rect">
            <a:avLst/>
          </a:prstGeom>
          <a:noFill/>
        </p:spPr>
        <p:txBody>
          <a:bodyPr wrap="square" rtlCol="0">
            <a:spAutoFit/>
          </a:bodyPr>
          <a:lstStyle/>
          <a:p>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Кавказької війною (1817-1864) вважають військові дії , пов'язані з приєднанням Чечні ,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Гірського</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Дагестану та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Північно-Західного</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Кавказу до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Росії</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Передумовами</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цієї</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кампанії</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що</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так і не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досягла</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своїх</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глобальних</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цілей</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можна сміливо вважати перський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похід</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Петра І  </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нав'язливе</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бажання</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Катерини</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II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прокласти</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так званий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вихід</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до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Індії</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езпосередній</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поштовх</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який</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спровокував</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війну</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підписання</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маніфесту</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про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приєднання</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до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Росії</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Картлі</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і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Кахетії</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(1800-1801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рр</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 </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думку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історика</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Я.А.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Гордіна</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який</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всебічно</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дослідив</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проблему , «Кавказ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був</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привхідною</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обставиною</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перешкодою</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в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русі</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що</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була</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спрямована</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повз</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нього</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плацдармом , </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якого</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в </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будь-яку </a:t>
            </a:r>
          </a:p>
          <a:p>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хвилину</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могло </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бути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завдано</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удар в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тил</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російської</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армії</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Пізніше</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Кавказ став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перешкодою</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й для так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необхідного</a:t>
            </a:r>
            <a:endPar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зв'язку</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Росії</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з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приєднаною</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Грузією</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p>
          <a:p>
            <a:endParaRPr lang="ru-RU" sz="1600" dirty="0"/>
          </a:p>
        </p:txBody>
      </p:sp>
    </p:spTree>
    <p:extLst>
      <p:ext uri="{BB962C8B-B14F-4D97-AF65-F5344CB8AC3E}">
        <p14:creationId xmlns:p14="http://schemas.microsoft.com/office/powerpoint/2010/main" val="13322704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400"/>
                                        <p:tgtEl>
                                          <p:spTgt spid="5"/>
                                        </p:tgtEl>
                                      </p:cBhvr>
                                    </p:animEffect>
                                    <p:anim calcmode="lin" valueType="num">
                                      <p:cBhvr>
                                        <p:cTn id="8" dur="2400" fill="hold"/>
                                        <p:tgtEl>
                                          <p:spTgt spid="5"/>
                                        </p:tgtEl>
                                        <p:attrNameLst>
                                          <p:attrName>ppt_x</p:attrName>
                                        </p:attrNameLst>
                                      </p:cBhvr>
                                      <p:tavLst>
                                        <p:tav tm="0">
                                          <p:val>
                                            <p:strVal val="#ppt_x"/>
                                          </p:val>
                                        </p:tav>
                                        <p:tav tm="100000">
                                          <p:val>
                                            <p:strVal val="#ppt_x"/>
                                          </p:val>
                                        </p:tav>
                                      </p:tavLst>
                                    </p:anim>
                                    <p:anim calcmode="lin" valueType="num">
                                      <p:cBhvr>
                                        <p:cTn id="9" dur="24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Війна 1817 -1864</a:t>
            </a:r>
            <a:endParaRPr lang="ru-RU" dirty="0">
              <a:effectLst>
                <a:reflection blurRad="6350" stA="55000" endA="300" endPos="45500" dir="5400000" sy="-100000" algn="bl" rotWithShape="0"/>
              </a:effectLst>
            </a:endParaRPr>
          </a:p>
        </p:txBody>
      </p:sp>
      <p:sp>
        <p:nvSpPr>
          <p:cNvPr id="3" name="Прямоугольник 2"/>
          <p:cNvSpPr/>
          <p:nvPr/>
        </p:nvSpPr>
        <p:spPr>
          <a:xfrm>
            <a:off x="1171338" y="2431951"/>
            <a:ext cx="6984776" cy="1477328"/>
          </a:xfrm>
          <a:prstGeom prst="rect">
            <a:avLst/>
          </a:prstGeom>
        </p:spPr>
        <p:txBody>
          <a:bodyPr wrap="square">
            <a:spAutoFit/>
          </a:bodyPr>
          <a:lstStyle/>
          <a:p>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 </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того ж в </a:t>
            </a:r>
            <a:r>
              <a:rPr lang="en-US"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XIX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ст</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на Кавказі зійшлися політичні інтереси декількох країн :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Персії</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Туреччини</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Росії</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та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Англії</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endPar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Таким чином , </a:t>
            </a:r>
            <a:r>
              <a:rPr lang="uk-UA"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якнайшвидше</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підкорення</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Кавказу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вважалося</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uk-UA"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нагальним</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завданням</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Російської</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імперії</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але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обернулося</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проблемами не для одного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російського</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імператора</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p:txBody>
      </p:sp>
      <p:pic>
        <p:nvPicPr>
          <p:cNvPr id="7" name="Рисунок 6"/>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327860" y="4077072"/>
            <a:ext cx="2696892" cy="1931613"/>
          </a:xfrm>
          <a:prstGeom prst="rect">
            <a:avLst/>
          </a:prstGeom>
          <a:ln>
            <a:noFill/>
          </a:ln>
          <a:effectLst>
            <a:glow rad="139700">
              <a:schemeClr val="accent5">
                <a:satMod val="175000"/>
                <a:alpha val="40000"/>
              </a:schemeClr>
            </a:glow>
            <a:outerShdw blurRad="292100" dist="139700" dir="2700000" algn="tl" rotWithShape="0">
              <a:srgbClr val="333333">
                <a:alpha val="65000"/>
              </a:srgbClr>
            </a:outerShdw>
          </a:effectLst>
        </p:spPr>
      </p:pic>
      <p:pic>
        <p:nvPicPr>
          <p:cNvPr id="8" name="Рисунок 7"/>
          <p:cNvPicPr>
            <a:picLocks noChangeAspect="1"/>
          </p:cNvPicPr>
          <p:nvPr/>
        </p:nvPicPr>
        <p:blipFill>
          <a:blip r:embed="rId4" cstate="print">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251472" y="4581128"/>
            <a:ext cx="2775740" cy="1931612"/>
          </a:xfrm>
          <a:prstGeom prst="rect">
            <a:avLst/>
          </a:prstGeom>
          <a:ln>
            <a:noFill/>
          </a:ln>
          <a:effectLst>
            <a:glow rad="139700">
              <a:schemeClr val="accent5">
                <a:satMod val="175000"/>
                <a:alpha val="40000"/>
              </a:schemeClr>
            </a:glow>
            <a:outerShdw blurRad="292100" dist="139700" dir="2700000" algn="tl" rotWithShape="0">
              <a:srgbClr val="333333">
                <a:alpha val="65000"/>
              </a:srgbClr>
            </a:outerShdw>
          </a:effectLst>
        </p:spPr>
      </p:pic>
      <p:pic>
        <p:nvPicPr>
          <p:cNvPr id="9" name="Рисунок 8"/>
          <p:cNvPicPr>
            <a:picLocks noChangeAspect="1"/>
          </p:cNvPicPr>
          <p:nvPr/>
        </p:nvPicPr>
        <p:blipFill>
          <a:blip r:embed="rId6" cstate="print">
            <a:extLst>
              <a:ext uri="{BEBA8EAE-BF5A-486C-A8C5-ECC9F3942E4B}">
                <a14:imgProps xmlns:a14="http://schemas.microsoft.com/office/drawing/2010/main">
                  <a14:imgLayer r:embed="rId7">
                    <a14:imgEffect>
                      <a14:sharpenSoften amount="25000"/>
                    </a14:imgEffect>
                    <a14:imgEffect>
                      <a14:colorTemperature colorTemp="88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53681" y="4077072"/>
            <a:ext cx="2736304" cy="1931613"/>
          </a:xfrm>
          <a:prstGeom prst="rect">
            <a:avLst/>
          </a:prstGeom>
          <a:ln>
            <a:noFill/>
          </a:ln>
          <a:effectLst>
            <a:glow rad="139700">
              <a:schemeClr val="accent5">
                <a:satMod val="175000"/>
                <a:alpha val="40000"/>
              </a:schemeClr>
            </a:glow>
            <a:outerShdw blurRad="292100" dist="139700" dir="2700000" algn="tl" rotWithShape="0">
              <a:srgbClr val="333333">
                <a:alpha val="65000"/>
              </a:srgbClr>
            </a:outerShdw>
          </a:effectLst>
        </p:spPr>
      </p:pic>
    </p:spTree>
    <p:extLst>
      <p:ext uri="{BB962C8B-B14F-4D97-AF65-F5344CB8AC3E}">
        <p14:creationId xmlns:p14="http://schemas.microsoft.com/office/powerpoint/2010/main" val="250801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par>
                          <p:cTn id="25" fill="hold">
                            <p:stCondLst>
                              <p:cond delay="3000"/>
                            </p:stCondLst>
                            <p:childTnLst>
                              <p:par>
                                <p:cTn id="26" presetID="32" presetClass="emph" presetSubtype="0" fill="hold" nodeType="afterEffect">
                                  <p:stCondLst>
                                    <p:cond delay="0"/>
                                  </p:stCondLst>
                                  <p:childTnLst>
                                    <p:animRot by="120000">
                                      <p:cBhvr>
                                        <p:cTn id="27" dur="100" fill="hold">
                                          <p:stCondLst>
                                            <p:cond delay="0"/>
                                          </p:stCondLst>
                                        </p:cTn>
                                        <p:tgtEl>
                                          <p:spTgt spid="9"/>
                                        </p:tgtEl>
                                        <p:attrNameLst>
                                          <p:attrName>r</p:attrName>
                                        </p:attrNameLst>
                                      </p:cBhvr>
                                    </p:animRot>
                                    <p:animRot by="-240000">
                                      <p:cBhvr>
                                        <p:cTn id="28" dur="200" fill="hold">
                                          <p:stCondLst>
                                            <p:cond delay="200"/>
                                          </p:stCondLst>
                                        </p:cTn>
                                        <p:tgtEl>
                                          <p:spTgt spid="9"/>
                                        </p:tgtEl>
                                        <p:attrNameLst>
                                          <p:attrName>r</p:attrName>
                                        </p:attrNameLst>
                                      </p:cBhvr>
                                    </p:animRot>
                                    <p:animRot by="240000">
                                      <p:cBhvr>
                                        <p:cTn id="29" dur="200" fill="hold">
                                          <p:stCondLst>
                                            <p:cond delay="400"/>
                                          </p:stCondLst>
                                        </p:cTn>
                                        <p:tgtEl>
                                          <p:spTgt spid="9"/>
                                        </p:tgtEl>
                                        <p:attrNameLst>
                                          <p:attrName>r</p:attrName>
                                        </p:attrNameLst>
                                      </p:cBhvr>
                                    </p:animRot>
                                    <p:animRot by="-240000">
                                      <p:cBhvr>
                                        <p:cTn id="30" dur="200" fill="hold">
                                          <p:stCondLst>
                                            <p:cond delay="600"/>
                                          </p:stCondLst>
                                        </p:cTn>
                                        <p:tgtEl>
                                          <p:spTgt spid="9"/>
                                        </p:tgtEl>
                                        <p:attrNameLst>
                                          <p:attrName>r</p:attrName>
                                        </p:attrNameLst>
                                      </p:cBhvr>
                                    </p:animRot>
                                    <p:animRot by="120000">
                                      <p:cBhvr>
                                        <p:cTn id="31" dur="200" fill="hold">
                                          <p:stCondLst>
                                            <p:cond delay="800"/>
                                          </p:stCondLst>
                                        </p:cTn>
                                        <p:tgtEl>
                                          <p:spTgt spid="9"/>
                                        </p:tgtEl>
                                        <p:attrNameLst>
                                          <p:attrName>r</p:attrName>
                                        </p:attrNameLst>
                                      </p:cBhvr>
                                    </p:animRot>
                                  </p:childTnLst>
                                </p:cTn>
                              </p:par>
                            </p:childTnLst>
                          </p:cTn>
                        </p:par>
                        <p:par>
                          <p:cTn id="32" fill="hold">
                            <p:stCondLst>
                              <p:cond delay="4000"/>
                            </p:stCondLst>
                            <p:childTnLst>
                              <p:par>
                                <p:cTn id="33" presetID="32" presetClass="emph" presetSubtype="0" fill="hold" nodeType="afterEffect">
                                  <p:stCondLst>
                                    <p:cond delay="0"/>
                                  </p:stCondLst>
                                  <p:childTnLst>
                                    <p:animRot by="120000">
                                      <p:cBhvr>
                                        <p:cTn id="34" dur="100" fill="hold">
                                          <p:stCondLst>
                                            <p:cond delay="0"/>
                                          </p:stCondLst>
                                        </p:cTn>
                                        <p:tgtEl>
                                          <p:spTgt spid="8"/>
                                        </p:tgtEl>
                                        <p:attrNameLst>
                                          <p:attrName>r</p:attrName>
                                        </p:attrNameLst>
                                      </p:cBhvr>
                                    </p:animRot>
                                    <p:animRot by="-240000">
                                      <p:cBhvr>
                                        <p:cTn id="35" dur="200" fill="hold">
                                          <p:stCondLst>
                                            <p:cond delay="200"/>
                                          </p:stCondLst>
                                        </p:cTn>
                                        <p:tgtEl>
                                          <p:spTgt spid="8"/>
                                        </p:tgtEl>
                                        <p:attrNameLst>
                                          <p:attrName>r</p:attrName>
                                        </p:attrNameLst>
                                      </p:cBhvr>
                                    </p:animRot>
                                    <p:animRot by="240000">
                                      <p:cBhvr>
                                        <p:cTn id="36" dur="200" fill="hold">
                                          <p:stCondLst>
                                            <p:cond delay="400"/>
                                          </p:stCondLst>
                                        </p:cTn>
                                        <p:tgtEl>
                                          <p:spTgt spid="8"/>
                                        </p:tgtEl>
                                        <p:attrNameLst>
                                          <p:attrName>r</p:attrName>
                                        </p:attrNameLst>
                                      </p:cBhvr>
                                    </p:animRot>
                                    <p:animRot by="-240000">
                                      <p:cBhvr>
                                        <p:cTn id="37" dur="200" fill="hold">
                                          <p:stCondLst>
                                            <p:cond delay="600"/>
                                          </p:stCondLst>
                                        </p:cTn>
                                        <p:tgtEl>
                                          <p:spTgt spid="8"/>
                                        </p:tgtEl>
                                        <p:attrNameLst>
                                          <p:attrName>r</p:attrName>
                                        </p:attrNameLst>
                                      </p:cBhvr>
                                    </p:animRot>
                                    <p:animRot by="120000">
                                      <p:cBhvr>
                                        <p:cTn id="38" dur="200" fill="hold">
                                          <p:stCondLst>
                                            <p:cond delay="800"/>
                                          </p:stCondLst>
                                        </p:cTn>
                                        <p:tgtEl>
                                          <p:spTgt spid="8"/>
                                        </p:tgtEl>
                                        <p:attrNameLst>
                                          <p:attrName>r</p:attrName>
                                        </p:attrNameLst>
                                      </p:cBhvr>
                                    </p:animRot>
                                  </p:childTnLst>
                                </p:cTn>
                              </p:par>
                            </p:childTnLst>
                          </p:cTn>
                        </p:par>
                        <p:par>
                          <p:cTn id="39" fill="hold">
                            <p:stCondLst>
                              <p:cond delay="5000"/>
                            </p:stCondLst>
                            <p:childTnLst>
                              <p:par>
                                <p:cTn id="40" presetID="32" presetClass="emph" presetSubtype="0" fill="hold" nodeType="afterEffect">
                                  <p:stCondLst>
                                    <p:cond delay="0"/>
                                  </p:stCondLst>
                                  <p:childTnLst>
                                    <p:animRot by="120000">
                                      <p:cBhvr>
                                        <p:cTn id="41" dur="100" fill="hold">
                                          <p:stCondLst>
                                            <p:cond delay="0"/>
                                          </p:stCondLst>
                                        </p:cTn>
                                        <p:tgtEl>
                                          <p:spTgt spid="7"/>
                                        </p:tgtEl>
                                        <p:attrNameLst>
                                          <p:attrName>r</p:attrName>
                                        </p:attrNameLst>
                                      </p:cBhvr>
                                    </p:animRot>
                                    <p:animRot by="-240000">
                                      <p:cBhvr>
                                        <p:cTn id="42" dur="200" fill="hold">
                                          <p:stCondLst>
                                            <p:cond delay="200"/>
                                          </p:stCondLst>
                                        </p:cTn>
                                        <p:tgtEl>
                                          <p:spTgt spid="7"/>
                                        </p:tgtEl>
                                        <p:attrNameLst>
                                          <p:attrName>r</p:attrName>
                                        </p:attrNameLst>
                                      </p:cBhvr>
                                    </p:animRot>
                                    <p:animRot by="240000">
                                      <p:cBhvr>
                                        <p:cTn id="43" dur="200" fill="hold">
                                          <p:stCondLst>
                                            <p:cond delay="400"/>
                                          </p:stCondLst>
                                        </p:cTn>
                                        <p:tgtEl>
                                          <p:spTgt spid="7"/>
                                        </p:tgtEl>
                                        <p:attrNameLst>
                                          <p:attrName>r</p:attrName>
                                        </p:attrNameLst>
                                      </p:cBhvr>
                                    </p:animRot>
                                    <p:animRot by="-240000">
                                      <p:cBhvr>
                                        <p:cTn id="44" dur="200" fill="hold">
                                          <p:stCondLst>
                                            <p:cond delay="600"/>
                                          </p:stCondLst>
                                        </p:cTn>
                                        <p:tgtEl>
                                          <p:spTgt spid="7"/>
                                        </p:tgtEl>
                                        <p:attrNameLst>
                                          <p:attrName>r</p:attrName>
                                        </p:attrNameLst>
                                      </p:cBhvr>
                                    </p:animRot>
                                    <p:animRot by="120000">
                                      <p:cBhvr>
                                        <p:cTn id="45"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196752"/>
            <a:ext cx="7056784" cy="4431983"/>
          </a:xfrm>
          <a:prstGeom prst="rect">
            <a:avLst/>
          </a:prstGeom>
          <a:noFill/>
        </p:spPr>
        <p:txBody>
          <a:bodyPr wrap="square" rtlCol="0">
            <a:spAutoFit/>
          </a:bodyPr>
          <a:lstStyle/>
          <a:p>
            <a:r>
              <a:rPr lang="uk-UA"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uk-UA"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Символіка Прометея у поемі «Кавказ»</a:t>
            </a:r>
          </a:p>
          <a:p>
            <a:endPar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endParaRPr>
          </a:p>
          <a:p>
            <a:endParaRPr lang="uk-UA"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endParaRPr>
          </a:p>
          <a:p>
            <a:pPr algn="just"/>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 початку поеми Т.Г. Шевченко прагне донести до читача усе складне становище народу Кавказу. Він зображує муки титана Прометея, прикутого до скали. З міфології відомо, що кожного дня орел прилітає та їсть його печінку. Поет же уособлює у Прометеї нездоланних,могутніх і нескорених</a:t>
            </a:r>
          </a:p>
          <a:p>
            <a:pPr algn="just"/>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uk-UA"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a:t>
            </a:r>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горців Кавказу. Жадібний </a:t>
            </a:r>
          </a:p>
          <a:p>
            <a:pPr algn="just"/>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царський орел кожного дня довбе </a:t>
            </a:r>
          </a:p>
          <a:p>
            <a:pPr algn="just"/>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ребра й розбиває серце народу, але </a:t>
            </a:r>
          </a:p>
          <a:p>
            <a:pPr algn="just"/>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воно оживає і «сміється знову». </a:t>
            </a:r>
          </a:p>
          <a:p>
            <a:pPr algn="just"/>
            <a:endPar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just"/>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Такий початок одразу дає </a:t>
            </a:r>
          </a:p>
          <a:p>
            <a:pPr algn="just"/>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зрозуміти, що Шевченко виражає </a:t>
            </a:r>
          </a:p>
          <a:p>
            <a:pPr algn="just"/>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прихильність і симпатизує </a:t>
            </a:r>
          </a:p>
          <a:p>
            <a:pPr algn="just"/>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народові. </a:t>
            </a:r>
            <a:endPar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 name="Рисунок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860032" y="3573016"/>
            <a:ext cx="4021390" cy="2996952"/>
          </a:xfrm>
          <a:prstGeom prst="snip2DiagRect">
            <a:avLst>
              <a:gd name="adj1" fmla="val 0"/>
              <a:gd name="adj2" fmla="val 18401"/>
            </a:avLst>
          </a:prstGeom>
          <a:solidFill>
            <a:srgbClr val="FFFFFF">
              <a:shade val="85000"/>
            </a:srgbClr>
          </a:solidFill>
          <a:ln w="88900" cap="sq">
            <a:noFill/>
            <a:miter lim="800000"/>
          </a:ln>
          <a:effectLst>
            <a:glow rad="228600">
              <a:schemeClr val="accent3">
                <a:satMod val="175000"/>
                <a:alpha val="40000"/>
              </a:schemeClr>
            </a:glow>
            <a:outerShdw blurRad="50800" dist="38100" dir="8100000" algn="tr" rotWithShape="0">
              <a:prstClr val="black">
                <a:alpha val="40000"/>
              </a:prstClr>
            </a:outerShdw>
          </a:effectLst>
          <a:scene3d>
            <a:camera prst="orthographicFront">
              <a:rot lat="0" lon="0" rev="0"/>
            </a:camera>
            <a:lightRig rig="contrasting" dir="t">
              <a:rot lat="0" lon="0" rev="7800000"/>
            </a:lightRig>
          </a:scene3d>
          <a:sp3d>
            <a:bevelT w="139700" h="139700"/>
          </a:sp3d>
        </p:spPr>
      </p:pic>
    </p:spTree>
    <p:extLst>
      <p:ext uri="{BB962C8B-B14F-4D97-AF65-F5344CB8AC3E}">
        <p14:creationId xmlns:p14="http://schemas.microsoft.com/office/powerpoint/2010/main" val="37775186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5596" y="1268760"/>
            <a:ext cx="6400800" cy="685800"/>
          </a:xfrm>
        </p:spPr>
        <p:txBody>
          <a:bodyPr>
            <a:noAutofit/>
          </a:bodyPr>
          <a:lstStyle/>
          <a:p>
            <a:r>
              <a:rPr lang="uk-UA" sz="19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«Монолог колонізатора» у поемі, як громадянські сатиричні мотиви викривального характеру. </a:t>
            </a:r>
            <a:endParaRPr lang="ru-RU" sz="19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endParaRPr>
          </a:p>
        </p:txBody>
      </p:sp>
      <p:sp>
        <p:nvSpPr>
          <p:cNvPr id="3" name="Прямоугольник 2"/>
          <p:cNvSpPr/>
          <p:nvPr/>
        </p:nvSpPr>
        <p:spPr>
          <a:xfrm>
            <a:off x="899592" y="2204864"/>
            <a:ext cx="7272808" cy="3770263"/>
          </a:xfrm>
          <a:prstGeom prst="rect">
            <a:avLst/>
          </a:prstGeom>
        </p:spPr>
        <p:txBody>
          <a:bodyPr wrap="square">
            <a:spAutoFit/>
          </a:bodyPr>
          <a:lstStyle/>
          <a:p>
            <a:r>
              <a:rPr lang="uk-UA"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Поема Тараса Шевченка є зразком політичної  сатири </a:t>
            </a:r>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 царизм </a:t>
            </a:r>
            <a:r>
              <a:rPr lang="uk-UA"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Росії </a:t>
            </a:r>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 минулому</a:t>
            </a:r>
            <a:r>
              <a:rPr lang="uk-UA"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Вона </a:t>
            </a:r>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висміює </a:t>
            </a:r>
            <a:r>
              <a:rPr lang="uk-UA"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царський уряд</a:t>
            </a:r>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при цьому </a:t>
            </a:r>
            <a:r>
              <a:rPr lang="uk-UA"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сатирично «</a:t>
            </a:r>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прославляє» </a:t>
            </a:r>
            <a:r>
              <a:rPr lang="uk-UA"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його. </a:t>
            </a:r>
          </a:p>
          <a:p>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«Слава! Слава!</a:t>
            </a:r>
          </a:p>
          <a:p>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Хортам, і гончим, і псарям,</a:t>
            </a:r>
          </a:p>
          <a:p>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 нашим батюшкам-царям</a:t>
            </a:r>
          </a:p>
          <a:p>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Слава!»</a:t>
            </a:r>
          </a:p>
          <a:p>
            <a:r>
              <a:rPr lang="uk-UA"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 цих словах закінчується одна з частина поеми </a:t>
            </a:r>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 починається </a:t>
            </a:r>
            <a:r>
              <a:rPr lang="uk-UA"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інша. Тепер поет щиро прославляє </a:t>
            </a:r>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лицарів, тих </a:t>
            </a:r>
            <a:r>
              <a:rPr lang="uk-UA"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героїв, що борються за свою свободу, за свою </a:t>
            </a:r>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правду, за </a:t>
            </a:r>
            <a:r>
              <a:rPr lang="uk-UA"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волю. </a:t>
            </a:r>
            <a:endPar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uk-UA"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Борітеся</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поборете!» </a:t>
            </a:r>
            <a:endPar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Поет </a:t>
            </a:r>
            <a:r>
              <a:rPr lang="uk-UA"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вірить </a:t>
            </a:r>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 перемогу </a:t>
            </a:r>
            <a:r>
              <a:rPr lang="uk-UA"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правди, </a:t>
            </a:r>
            <a:endPar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закликає </a:t>
            </a:r>
            <a:r>
              <a:rPr lang="uk-UA"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не здаватися і боротися </a:t>
            </a:r>
            <a:endPar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uk-UA"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a:t>
            </a:r>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 кінця. </a:t>
            </a:r>
            <a:r>
              <a:rPr lang="uk-UA"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«Вам </a:t>
            </a:r>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Бог </a:t>
            </a:r>
            <a:r>
              <a:rPr lang="uk-UA"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помагає!».</a:t>
            </a:r>
            <a:r>
              <a:rPr lang="uk-UA"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uk-UA" sz="1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ru-RU" sz="1400" dirty="0"/>
          </a:p>
        </p:txBody>
      </p:sp>
      <p:pic>
        <p:nvPicPr>
          <p:cNvPr id="5" name="Рисунок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8800"/>
                    </a14:imgEffect>
                    <a14:imgEffect>
                      <a14:brightnessContrast bright="13000" contrast="17000"/>
                    </a14:imgEffect>
                  </a14:imgLayer>
                </a14:imgProps>
              </a:ext>
              <a:ext uri="{28A0092B-C50C-407E-A947-70E740481C1C}">
                <a14:useLocalDpi xmlns:a14="http://schemas.microsoft.com/office/drawing/2010/main" val="0"/>
              </a:ext>
            </a:extLst>
          </a:blip>
          <a:stretch>
            <a:fillRect/>
          </a:stretch>
        </p:blipFill>
        <p:spPr>
          <a:xfrm>
            <a:off x="4646637" y="4389464"/>
            <a:ext cx="3924436" cy="22731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46192803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p:tgtEl>
                                          <p:spTgt spid="5"/>
                                        </p:tgtEl>
                                      </p:cBhvr>
                                    </p:animEffect>
                                    <p:anim calcmode="lin" valueType="num">
                                      <p:cBhvr>
                                        <p:cTn id="8" dur="1600" fill="hold"/>
                                        <p:tgtEl>
                                          <p:spTgt spid="5"/>
                                        </p:tgtEl>
                                        <p:attrNameLst>
                                          <p:attrName>ppt_x</p:attrName>
                                        </p:attrNameLst>
                                      </p:cBhvr>
                                      <p:tavLst>
                                        <p:tav tm="0">
                                          <p:val>
                                            <p:strVal val="#ppt_x"/>
                                          </p:val>
                                        </p:tav>
                                        <p:tav tm="100000">
                                          <p:val>
                                            <p:strVal val="#ppt_x"/>
                                          </p:val>
                                        </p:tav>
                                      </p:tavLst>
                                    </p:anim>
                                    <p:anim calcmode="lin" valueType="num">
                                      <p:cBhvr>
                                        <p:cTn id="9" dur="1440" decel="100000" fill="hold"/>
                                        <p:tgtEl>
                                          <p:spTgt spid="5"/>
                                        </p:tgtEl>
                                        <p:attrNameLst>
                                          <p:attrName>ppt_y</p:attrName>
                                        </p:attrNameLst>
                                      </p:cBhvr>
                                      <p:tavLst>
                                        <p:tav tm="0">
                                          <p:val>
                                            <p:strVal val="#ppt_y+1"/>
                                          </p:val>
                                        </p:tav>
                                        <p:tav tm="100000">
                                          <p:val>
                                            <p:strVal val="#ppt_y-.03"/>
                                          </p:val>
                                        </p:tav>
                                      </p:tavLst>
                                    </p:anim>
                                    <p:anim calcmode="lin" valueType="num">
                                      <p:cBhvr>
                                        <p:cTn id="10" dur="160" accel="100000" fill="hold">
                                          <p:stCondLst>
                                            <p:cond delay="144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7604" y="1268760"/>
            <a:ext cx="6400800" cy="685800"/>
          </a:xfrm>
        </p:spPr>
        <p:txBody>
          <a:bodyPr>
            <a:noAutofit/>
          </a:bodyPr>
          <a:lstStyle/>
          <a:p>
            <a:r>
              <a:rPr lang="uk-UA" sz="19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«Монолог колонізатора» у поемі, як громадянські сатиричні мотиви викривального характеру. </a:t>
            </a:r>
            <a:endParaRPr lang="ru-RU" sz="1900" dirty="0">
              <a:effectLst>
                <a:reflection blurRad="6350" stA="55000" endA="300" endPos="45500" dir="5400000" sy="-100000" algn="bl" rotWithShape="0"/>
              </a:effectLst>
            </a:endParaRPr>
          </a:p>
        </p:txBody>
      </p:sp>
      <p:sp>
        <p:nvSpPr>
          <p:cNvPr id="3" name="Прямоугольник 2"/>
          <p:cNvSpPr/>
          <p:nvPr/>
        </p:nvSpPr>
        <p:spPr>
          <a:xfrm>
            <a:off x="755576" y="2204864"/>
            <a:ext cx="7704856" cy="3323987"/>
          </a:xfrm>
          <a:prstGeom prst="rect">
            <a:avLst/>
          </a:prstGeom>
        </p:spPr>
        <p:txBody>
          <a:bodyPr wrap="square">
            <a:spAutoFit/>
          </a:bodyPr>
          <a:lstStyle/>
          <a:p>
            <a:r>
              <a:rPr lang="uk-UA"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Утисків царської Росії зазнали не тільки народи Кавказу, а й </a:t>
            </a:r>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України. Шевченкові було </a:t>
            </a:r>
            <a:r>
              <a:rPr lang="uk-UA"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знайоме становище цих людей і саме тому він виражає у своєму </a:t>
            </a:r>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поемі </a:t>
            </a:r>
            <a:r>
              <a:rPr lang="uk-UA"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щире співчуття і розуміння до народу.  Головною частиною у </a:t>
            </a:r>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є</a:t>
            </a:r>
            <a:r>
              <a:rPr lang="uk-UA"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так названий, «монолог російського колонізатора</a:t>
            </a:r>
            <a:r>
              <a:rPr lang="uk-UA"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uk-UA"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де поет втілює у одному російському загарбнику весь царський уряд. Він дає зрозуміти читачу, що завойовник, вихваляючись, намагається виказати усю красу, розум, культуру і християнські чесноти Росії. Проте йому вдається лише втоптати себе у бруд в очах інших, адже своїм хизуванням він демонструє власне варварство. </a:t>
            </a:r>
          </a:p>
          <a:p>
            <a:pPr marL="171450" indent="-171450">
              <a:buFont typeface="Wingdings" pitchFamily="2" charset="2"/>
              <a:buChar char="Ø"/>
            </a:pP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Ми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християне</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храми</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школи</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Усе добро, сам Бог </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 </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нас!</a:t>
            </a:r>
          </a:p>
          <a:p>
            <a:pPr marL="171450" indent="-171450">
              <a:buFont typeface="Wingdings" pitchFamily="2" charset="2"/>
              <a:buChar char="Ø"/>
            </a:pP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 нас в науку! Ми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навчим</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Почому</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хліб</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і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сіль</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почім</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pPr marL="171450" indent="-171450">
              <a:buFont typeface="Wingdings" pitchFamily="2" charset="2"/>
              <a:buChar char="Ø"/>
            </a:pP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 друга вбив.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Тепер</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на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небі</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От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бачите</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які</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у нас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Сидять</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 </a:t>
            </a:r>
            <a:endPar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небі</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marL="171450" indent="-171450">
              <a:buFont typeface="Wingdings" pitchFamily="2" charset="2"/>
              <a:buChar char="Ø"/>
            </a:pP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Чого</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-то ми не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вмієм</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І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зорі</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лічим</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гречку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сієм</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Французів</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лаєм</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Продаєм</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або</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 </a:t>
            </a:r>
            <a:r>
              <a:rPr lang="ru-RU" sz="15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карти</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програєм</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a:t>
            </a:r>
            <a:r>
              <a:rPr lang="ru-RU" sz="15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юдей</a:t>
            </a:r>
            <a:r>
              <a:rPr lang="ru-RU" sz="15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p:txBody>
      </p:sp>
      <p:pic>
        <p:nvPicPr>
          <p:cNvPr id="6" name="Рисунок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5300"/>
                    </a14:imgEffect>
                    <a14:imgEffect>
                      <a14:brightnessContrast bright="-7000" contrast="39000"/>
                    </a14:imgEffect>
                  </a14:imgLayer>
                </a14:imgProps>
              </a:ext>
              <a:ext uri="{28A0092B-C50C-407E-A947-70E740481C1C}">
                <a14:useLocalDpi xmlns:a14="http://schemas.microsoft.com/office/drawing/2010/main" val="0"/>
              </a:ext>
            </a:extLst>
          </a:blip>
          <a:stretch>
            <a:fillRect/>
          </a:stretch>
        </p:blipFill>
        <p:spPr>
          <a:xfrm>
            <a:off x="6732240" y="4221088"/>
            <a:ext cx="2304256" cy="2551505"/>
          </a:xfrm>
          <a:prstGeom prst="roundRect">
            <a:avLst>
              <a:gd name="adj" fmla="val 13174"/>
            </a:avLst>
          </a:prstGeom>
          <a:ln>
            <a:noFill/>
          </a:ln>
          <a:effectLst>
            <a:glow rad="1397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813674560"/>
      </p:ext>
    </p:extLst>
  </p:cSld>
  <p:clrMapOvr>
    <a:masterClrMapping/>
  </p:clrMapOvr>
  <mc:AlternateContent xmlns:mc="http://schemas.openxmlformats.org/markup-compatibility/2006" xmlns:p14="http://schemas.microsoft.com/office/powerpoint/2010/main">
    <mc:Choice Requires="p14">
      <p:transition spd="slow" p14:dur="30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1000" tmFilter="0, 0; .2, .5; .8, .5; 1, 0"/>
                                        <p:tgtEl>
                                          <p:spTgt spid="6"/>
                                        </p:tgtEl>
                                      </p:cBhvr>
                                    </p:animEffect>
                                    <p:animScale>
                                      <p:cBhvr>
                                        <p:cTn id="7"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1329</TotalTime>
  <Words>1863</Words>
  <Application>Microsoft Office PowerPoint</Application>
  <PresentationFormat>Экран (4:3)</PresentationFormat>
  <Paragraphs>136</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Кутюр</vt:lpstr>
      <vt:lpstr>Проект – дослідження :  «Історичне підґрунтя поеми «Кавказ» Тараса Григоровича Шевченка» </vt:lpstr>
      <vt:lpstr>Мета :</vt:lpstr>
      <vt:lpstr>Презентация PowerPoint</vt:lpstr>
      <vt:lpstr>Презентация PowerPoint</vt:lpstr>
      <vt:lpstr>Війна 1817 -1864</vt:lpstr>
      <vt:lpstr>Війна 1817 -1864</vt:lpstr>
      <vt:lpstr>Презентация PowerPoint</vt:lpstr>
      <vt:lpstr>«Монолог колонізатора» у поемі, як громадянські сатиричні мотиви викривального характеру. </vt:lpstr>
      <vt:lpstr>«Монолог колонізатора» у поемі, як громадянські сатиричні мотиви викривального характеру. </vt:lpstr>
      <vt:lpstr>Презентация PowerPoint</vt:lpstr>
      <vt:lpstr>Чи дійсно відбувалися утиски на Україну з боку царської Росії чи Тарас Григорович Шевченко все це вигадав? Ось що мені вдалося знайти. Це тільки дуже мала частина переліку дат, коли Російська імперія намагалася позбутися української мови! </vt:lpstr>
      <vt:lpstr>Презентация PowerPoint</vt:lpstr>
      <vt:lpstr>       Не за Україну, А за її ката довелось пролить кров… </vt:lpstr>
      <vt:lpstr>Висновки</vt:lpstr>
      <vt:lpstr>Головний висновок</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86</cp:revision>
  <dcterms:created xsi:type="dcterms:W3CDTF">2014-01-12T11:15:53Z</dcterms:created>
  <dcterms:modified xsi:type="dcterms:W3CDTF">2014-03-20T13:17:45Z</dcterms:modified>
</cp:coreProperties>
</file>