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6" r:id="rId10"/>
    <p:sldId id="268" r:id="rId11"/>
    <p:sldId id="269" r:id="rId12"/>
    <p:sldId id="270" r:id="rId13"/>
    <p:sldId id="271" r:id="rId14"/>
    <p:sldId id="272"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21947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26823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75707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519823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71178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56146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71016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99495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05781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88060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03319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676158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64088" y="404664"/>
            <a:ext cx="3094112" cy="3195787"/>
          </a:xfrm>
          <a:solidFill>
            <a:schemeClr val="accent2">
              <a:lumMod val="75000"/>
            </a:schemeClr>
          </a:solidFill>
        </p:spPr>
        <p:txBody>
          <a:bodyPr>
            <a:noAutofit/>
          </a:bodyPr>
          <a:lstStyle/>
          <a:p>
            <a:r>
              <a:rPr lang="uk-UA" sz="2400" dirty="0" smtClean="0"/>
              <a:t>Тема материнства у поемі Тараса Шевченка «Катерина» та сучасні проблеми материнства</a:t>
            </a:r>
            <a:endParaRPr lang="uk-UA" sz="2400" dirty="0"/>
          </a:p>
        </p:txBody>
      </p:sp>
      <p:sp>
        <p:nvSpPr>
          <p:cNvPr id="3" name="Подзаголовок 2"/>
          <p:cNvSpPr>
            <a:spLocks noGrp="1"/>
          </p:cNvSpPr>
          <p:nvPr>
            <p:ph type="subTitle" idx="1"/>
          </p:nvPr>
        </p:nvSpPr>
        <p:spPr>
          <a:xfrm>
            <a:off x="5724128" y="3356992"/>
            <a:ext cx="2448272" cy="2419772"/>
          </a:xfrm>
          <a:solidFill>
            <a:schemeClr val="accent2">
              <a:lumMod val="60000"/>
              <a:lumOff val="40000"/>
            </a:schemeClr>
          </a:solidFill>
          <a:ln>
            <a:solidFill>
              <a:schemeClr val="accent2">
                <a:lumMod val="60000"/>
                <a:lumOff val="40000"/>
              </a:schemeClr>
            </a:solidFill>
          </a:ln>
        </p:spPr>
        <p:txBody>
          <a:bodyPr>
            <a:normAutofit lnSpcReduction="10000"/>
          </a:bodyPr>
          <a:lstStyle/>
          <a:p>
            <a:r>
              <a:rPr lang="uk-UA" sz="1600" dirty="0" smtClean="0">
                <a:solidFill>
                  <a:schemeClr val="tx1"/>
                </a:solidFill>
              </a:rPr>
              <a:t>Робота творчої групи </a:t>
            </a:r>
          </a:p>
          <a:p>
            <a:r>
              <a:rPr lang="uk-UA" sz="1600" dirty="0" smtClean="0">
                <a:solidFill>
                  <a:schemeClr val="tx1"/>
                </a:solidFill>
              </a:rPr>
              <a:t>Первомайської  загальноосвітньої школи І- ІІ ступенів №7 Миколаївської області</a:t>
            </a:r>
          </a:p>
          <a:p>
            <a:r>
              <a:rPr lang="uk-UA" sz="1600" dirty="0">
                <a:solidFill>
                  <a:schemeClr val="tx1"/>
                </a:solidFill>
              </a:rPr>
              <a:t>у</a:t>
            </a:r>
            <a:r>
              <a:rPr lang="uk-UA" sz="1600" dirty="0" smtClean="0">
                <a:solidFill>
                  <a:schemeClr val="tx1"/>
                </a:solidFill>
              </a:rPr>
              <a:t>чнів 7 класу</a:t>
            </a:r>
          </a:p>
          <a:p>
            <a:r>
              <a:rPr lang="uk-UA" sz="1600" dirty="0" smtClean="0">
                <a:solidFill>
                  <a:schemeClr val="tx1"/>
                </a:solidFill>
              </a:rPr>
              <a:t>Молдованової Глорії,</a:t>
            </a:r>
          </a:p>
          <a:p>
            <a:r>
              <a:rPr lang="uk-UA" sz="1600" dirty="0" smtClean="0">
                <a:solidFill>
                  <a:schemeClr val="tx1"/>
                </a:solidFill>
              </a:rPr>
              <a:t>Нікуліної Олександри,</a:t>
            </a:r>
          </a:p>
          <a:p>
            <a:r>
              <a:rPr lang="uk-UA" sz="1600" dirty="0" smtClean="0">
                <a:solidFill>
                  <a:schemeClr val="tx1"/>
                </a:solidFill>
              </a:rPr>
              <a:t>Удовиченко Діани</a:t>
            </a:r>
          </a:p>
          <a:p>
            <a:endParaRPr lang="uk-UA" sz="1200" dirty="0">
              <a:solidFill>
                <a:schemeClr val="tx1"/>
              </a:solidFill>
            </a:endParaRPr>
          </a:p>
        </p:txBody>
      </p:sp>
      <p:pic>
        <p:nvPicPr>
          <p:cNvPr id="4" name="Рисунок 3" descr="http://www.galslovo.if.ua/files/uploads/image/%D0%BC%D0%B0%D0%BC%D0%B0.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404664"/>
            <a:ext cx="4295775" cy="5372100"/>
          </a:xfrm>
          <a:prstGeom prst="rect">
            <a:avLst/>
          </a:prstGeom>
          <a:noFill/>
          <a:ln>
            <a:noFill/>
          </a:ln>
        </p:spPr>
      </p:pic>
    </p:spTree>
    <p:extLst>
      <p:ext uri="{BB962C8B-B14F-4D97-AF65-F5344CB8AC3E}">
        <p14:creationId xmlns:p14="http://schemas.microsoft.com/office/powerpoint/2010/main" xmlns="" val="25366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err="1" smtClean="0"/>
              <a:t>Види</a:t>
            </a:r>
            <a:r>
              <a:rPr lang="ru-RU" sz="2800" dirty="0" smtClean="0"/>
              <a:t> </a:t>
            </a:r>
            <a:r>
              <a:rPr lang="ru-RU" sz="2800" dirty="0" err="1"/>
              <a:t>державної</a:t>
            </a:r>
            <a:r>
              <a:rPr lang="ru-RU" sz="2800" dirty="0"/>
              <a:t> </a:t>
            </a:r>
            <a:r>
              <a:rPr lang="ru-RU" sz="2800" dirty="0" err="1"/>
              <a:t>допомоги</a:t>
            </a:r>
            <a:r>
              <a:rPr lang="ru-RU" sz="2800" dirty="0"/>
              <a:t> </a:t>
            </a:r>
            <a:r>
              <a:rPr lang="ru-RU" sz="2800" dirty="0" err="1" smtClean="0"/>
              <a:t>жінкам</a:t>
            </a:r>
            <a:r>
              <a:rPr lang="ru-RU" sz="2800" dirty="0" smtClean="0"/>
              <a:t>, </a:t>
            </a:r>
            <a:br>
              <a:rPr lang="ru-RU" sz="2800" dirty="0" smtClean="0"/>
            </a:br>
            <a:r>
              <a:rPr lang="ru-RU" sz="2800" dirty="0" err="1" smtClean="0"/>
              <a:t>передбачені</a:t>
            </a:r>
            <a:r>
              <a:rPr lang="ru-RU" sz="2800" dirty="0" smtClean="0"/>
              <a:t> </a:t>
            </a:r>
            <a:r>
              <a:rPr lang="ru-RU" sz="2800" dirty="0" err="1"/>
              <a:t>діючим</a:t>
            </a:r>
            <a:r>
              <a:rPr lang="ru-RU" sz="2800" dirty="0"/>
              <a:t> </a:t>
            </a:r>
            <a:r>
              <a:rPr lang="ru-RU" sz="2800" dirty="0" err="1"/>
              <a:t>українським</a:t>
            </a:r>
            <a:r>
              <a:rPr lang="ru-RU" sz="2800" dirty="0"/>
              <a:t>  </a:t>
            </a:r>
            <a:r>
              <a:rPr lang="ru-RU" sz="2800" dirty="0" err="1"/>
              <a:t>законодавством</a:t>
            </a:r>
            <a:endParaRPr lang="uk-UA" sz="2800" dirty="0"/>
          </a:p>
        </p:txBody>
      </p:sp>
      <p:sp>
        <p:nvSpPr>
          <p:cNvPr id="3" name="Объект 2"/>
          <p:cNvSpPr>
            <a:spLocks noGrp="1"/>
          </p:cNvSpPr>
          <p:nvPr>
            <p:ph idx="1"/>
          </p:nvPr>
        </p:nvSpPr>
        <p:spPr>
          <a:xfrm>
            <a:off x="457200" y="1340768"/>
            <a:ext cx="8229600" cy="4785395"/>
          </a:xfrm>
          <a:solidFill>
            <a:schemeClr val="accent2">
              <a:lumMod val="40000"/>
              <a:lumOff val="60000"/>
            </a:schemeClr>
          </a:solidFill>
        </p:spPr>
        <p:txBody>
          <a:bodyPr>
            <a:normAutofit fontScale="47500" lnSpcReduction="20000"/>
          </a:bodyPr>
          <a:lstStyle/>
          <a:p>
            <a:pPr marL="0" indent="0">
              <a:buNone/>
            </a:pPr>
            <a:r>
              <a:rPr lang="uk-UA" dirty="0"/>
              <a:t>3.Відповідно до ст.179 Кодексу законів про працю України на підставі медичного висновку жінкам надається оплачувана відпустка у зв’язку з вагітністю та пологами тривалістю 70 календарних днів до пологів і 56 (у разі </a:t>
            </a:r>
          </a:p>
          <a:p>
            <a:pPr marL="0" indent="0">
              <a:buNone/>
            </a:pPr>
            <a:r>
              <a:rPr lang="uk-UA" dirty="0"/>
              <a:t>народження двох і більше дітей та у разі ускладнення пологів - 70) календарних днів після пологів, починаючи з дня пологів, із збереженням заробітної плати в повному обсязі.</a:t>
            </a:r>
          </a:p>
          <a:p>
            <a:pPr marL="0" indent="0" algn="ctr">
              <a:buNone/>
            </a:pPr>
            <a:r>
              <a:rPr lang="uk-UA" b="1" u="sng" dirty="0"/>
              <a:t>Законодавством встановлено такі види матеріальної допомоги:</a:t>
            </a:r>
          </a:p>
          <a:p>
            <a:r>
              <a:rPr lang="uk-UA" dirty="0" smtClean="0"/>
              <a:t>допомога </a:t>
            </a:r>
            <a:r>
              <a:rPr lang="uk-UA" dirty="0"/>
              <a:t>у зв’язку з вагітністю та пологами, яка надається всім жінкам, в тому числі неповнолітнім;</a:t>
            </a:r>
          </a:p>
          <a:p>
            <a:r>
              <a:rPr lang="uk-UA" dirty="0" smtClean="0"/>
              <a:t>одноразова </a:t>
            </a:r>
            <a:r>
              <a:rPr lang="uk-UA" dirty="0"/>
              <a:t>допомога при народженні  (усиновленні) дитини, яка може надаватися одному з батьків (</a:t>
            </a:r>
            <a:r>
              <a:rPr lang="uk-UA" dirty="0" err="1"/>
              <a:t>усиновлювачів</a:t>
            </a:r>
            <a:r>
              <a:rPr lang="uk-UA" dirty="0"/>
              <a:t>) дитини; </a:t>
            </a:r>
          </a:p>
          <a:p>
            <a:r>
              <a:rPr lang="uk-UA" dirty="0" smtClean="0"/>
              <a:t>допомога </a:t>
            </a:r>
            <a:r>
              <a:rPr lang="uk-UA" dirty="0"/>
              <a:t>по догляду за дитиною до досягнення нею трирічного віку, яка може надаватися матері, батьку або іншим особам, що фактично здійснюють догляд за дитиною; </a:t>
            </a:r>
          </a:p>
          <a:p>
            <a:r>
              <a:rPr lang="uk-UA" dirty="0" smtClean="0"/>
              <a:t>допомога </a:t>
            </a:r>
            <a:r>
              <a:rPr lang="uk-UA" dirty="0"/>
              <a:t>на дітей, які перебувають під опікою чи піклуванням, особам, призначеним в установленому законом порядку опікунами чи піклувальниками дітей, що позбавлені батьківського піклування; </a:t>
            </a:r>
          </a:p>
          <a:p>
            <a:r>
              <a:rPr lang="uk-UA" dirty="0" smtClean="0"/>
              <a:t>допомога </a:t>
            </a:r>
            <a:r>
              <a:rPr lang="uk-UA" dirty="0"/>
              <a:t>малозабезпеченим сім’ям з дітьми, в тому числі самотнім особам, сукупний дохід яких є нижчим від прожиткового мінімуму для сім’ї; </a:t>
            </a:r>
          </a:p>
          <a:p>
            <a:r>
              <a:rPr lang="uk-UA" dirty="0" smtClean="0"/>
              <a:t>допомога </a:t>
            </a:r>
            <a:r>
              <a:rPr lang="uk-UA" dirty="0"/>
              <a:t>на дітей одиноким матерям, що надається жінкам, які не перебувають у шлюбі, одиноким </a:t>
            </a:r>
            <a:r>
              <a:rPr lang="uk-UA" dirty="0" err="1"/>
              <a:t>усиновлювачам</a:t>
            </a:r>
            <a:r>
              <a:rPr lang="uk-UA" dirty="0"/>
              <a:t>, батькам, що виховують дитину без матері, вдовам (вдівцям).</a:t>
            </a:r>
          </a:p>
          <a:p>
            <a:r>
              <a:rPr lang="uk-UA" dirty="0"/>
              <a:t>Жінкам, що мають дітей віком до півтора року, надаються, крім загальної перерви для відпочинку і харчування, додаткові оплачувані перерви для годування дитини, не рідше, ніж через три години тривалістю не менше </a:t>
            </a:r>
            <a:r>
              <a:rPr lang="uk-UA" dirty="0" smtClean="0"/>
              <a:t> тридцяти </a:t>
            </a:r>
            <a:r>
              <a:rPr lang="uk-UA" dirty="0"/>
              <a:t>хвилин кожна. При наявності двох і більше грудних дітей тривалість перерви встановлюється не менше години.</a:t>
            </a:r>
          </a:p>
          <a:p>
            <a:endParaRPr lang="uk-UA" dirty="0"/>
          </a:p>
          <a:p>
            <a:endParaRPr lang="uk-UA" dirty="0"/>
          </a:p>
        </p:txBody>
      </p:sp>
    </p:spTree>
    <p:extLst>
      <p:ext uri="{BB962C8B-B14F-4D97-AF65-F5344CB8AC3E}">
        <p14:creationId xmlns:p14="http://schemas.microsoft.com/office/powerpoint/2010/main" xmlns="" val="3623742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400" dirty="0"/>
              <a:t>У </a:t>
            </a:r>
            <a:r>
              <a:rPr lang="ru-RU" sz="2400" dirty="0" err="1"/>
              <a:t>разі</a:t>
            </a:r>
            <a:r>
              <a:rPr lang="ru-RU" sz="2400" dirty="0"/>
              <a:t> </a:t>
            </a:r>
            <a:r>
              <a:rPr lang="ru-RU" sz="2400" dirty="0" err="1"/>
              <a:t>порушення</a:t>
            </a:r>
            <a:r>
              <a:rPr lang="ru-RU" sz="2400" dirty="0"/>
              <a:t> Ваших прав Ви можете </a:t>
            </a:r>
            <a:r>
              <a:rPr lang="ru-RU" sz="2400" dirty="0" err="1"/>
              <a:t>звернутися</a:t>
            </a:r>
            <a:r>
              <a:rPr lang="ru-RU" sz="2400" dirty="0"/>
              <a:t> до:</a:t>
            </a:r>
            <a:endParaRPr lang="uk-UA" sz="2400" dirty="0"/>
          </a:p>
        </p:txBody>
      </p:sp>
      <p:pic>
        <p:nvPicPr>
          <p:cNvPr id="4" name="Объект 3" descr="http://s.citysites.ua/section/newsIcon/upload/images/news/icon/208412867_dnevniktonnel_13839170717.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9552" y="887115"/>
            <a:ext cx="3743325" cy="2495550"/>
          </a:xfrm>
          <a:prstGeom prst="rect">
            <a:avLst/>
          </a:prstGeom>
          <a:noFill/>
          <a:ln>
            <a:noFill/>
          </a:ln>
        </p:spPr>
      </p:pic>
      <p:sp>
        <p:nvSpPr>
          <p:cNvPr id="5" name="Прямоугольник 4"/>
          <p:cNvSpPr/>
          <p:nvPr/>
        </p:nvSpPr>
        <p:spPr>
          <a:xfrm>
            <a:off x="4427984" y="964877"/>
            <a:ext cx="4355976" cy="2585323"/>
          </a:xfrm>
          <a:prstGeom prst="rect">
            <a:avLst/>
          </a:prstGeom>
          <a:solidFill>
            <a:schemeClr val="accent2">
              <a:lumMod val="20000"/>
              <a:lumOff val="80000"/>
            </a:schemeClr>
          </a:solidFill>
        </p:spPr>
        <p:txBody>
          <a:bodyPr wrap="square">
            <a:spAutoFit/>
          </a:bodyPr>
          <a:lstStyle/>
          <a:p>
            <a:r>
              <a:rPr lang="uk-UA" dirty="0"/>
              <a:t>- Державної інспекції України з питань праці;</a:t>
            </a:r>
          </a:p>
          <a:p>
            <a:r>
              <a:rPr lang="uk-UA" dirty="0"/>
              <a:t>- Державної служби зайнятості України;</a:t>
            </a:r>
          </a:p>
          <a:p>
            <a:r>
              <a:rPr lang="uk-UA" dirty="0"/>
              <a:t>- Уповноваженого з прав людини;</a:t>
            </a:r>
          </a:p>
          <a:p>
            <a:r>
              <a:rPr lang="uk-UA" dirty="0"/>
              <a:t>- організацій (об’єднань) профспілок;</a:t>
            </a:r>
          </a:p>
          <a:p>
            <a:r>
              <a:rPr lang="uk-UA" dirty="0"/>
              <a:t>- організацій (об’єднань) роботодавців;</a:t>
            </a:r>
          </a:p>
          <a:p>
            <a:r>
              <a:rPr lang="uk-UA" dirty="0"/>
              <a:t>- громадських організацій;</a:t>
            </a:r>
          </a:p>
          <a:p>
            <a:r>
              <a:rPr lang="uk-UA" dirty="0"/>
              <a:t>- правоохоронних органів;</a:t>
            </a:r>
          </a:p>
          <a:p>
            <a:r>
              <a:rPr lang="uk-UA" dirty="0"/>
              <a:t>- суду.</a:t>
            </a:r>
          </a:p>
        </p:txBody>
      </p:sp>
      <p:sp>
        <p:nvSpPr>
          <p:cNvPr id="6" name="Прямоугольник 5"/>
          <p:cNvSpPr/>
          <p:nvPr/>
        </p:nvSpPr>
        <p:spPr>
          <a:xfrm>
            <a:off x="539552" y="3473544"/>
            <a:ext cx="8244408" cy="2893100"/>
          </a:xfrm>
          <a:prstGeom prst="rect">
            <a:avLst/>
          </a:prstGeom>
          <a:solidFill>
            <a:schemeClr val="accent2">
              <a:lumMod val="40000"/>
              <a:lumOff val="60000"/>
            </a:schemeClr>
          </a:solidFill>
        </p:spPr>
        <p:txBody>
          <a:bodyPr wrap="square">
            <a:spAutoFit/>
          </a:bodyPr>
          <a:lstStyle/>
          <a:p>
            <a:r>
              <a:rPr lang="uk-UA" sz="1400" dirty="0"/>
              <a:t>Спеціалісти міської програми “Організація служби соціальної підтримки сім’ї з попередження насильства” надають допомогу і забезпечують безкоштовними кваліфікованими соціальними  послугами, зокрема -  консультаціями  психолога,  медичного психолога, дитячого психіатра, юриста, вирішення складних питань зі взаємодії з державними установами та службами, захисту громадянських прав і свобод.</a:t>
            </a:r>
          </a:p>
          <a:p>
            <a:pPr algn="ctr"/>
            <a:r>
              <a:rPr lang="uk-UA" sz="1400" dirty="0"/>
              <a:t>Цілодобовий Телефон Довіри – (044) 451– 5 – 451.</a:t>
            </a:r>
          </a:p>
          <a:p>
            <a:r>
              <a:rPr lang="uk-UA" sz="1400" dirty="0"/>
              <a:t>Щороку до центрів  соцслужб для дітей, сім’ї та молоді звертаються багато людей. Більшість з них — неповнолітні. Телефонують, бо не знають, як знайти спільну мову з батьками та однолітками. Останнім часом почастішали дзвінки від молодих мам, які у сумнівах — чи забирати дитину з пологового будинку і, як взагалі жити далі.</a:t>
            </a:r>
          </a:p>
          <a:p>
            <a:r>
              <a:rPr lang="uk-UA" sz="1400" b="1" i="1" dirty="0"/>
              <a:t>Якщо у вас виникли проблеми, не замикайтеся у собі, адже вам важко прийняти рішення самостійно, коли вперше зустрічаєтеся з проблемами «дорослих». Знайдуться такі люди, які допоможуть, тільки простягніть руку по  допомогу</a:t>
            </a:r>
            <a:r>
              <a:rPr lang="uk-UA" sz="1400" dirty="0"/>
              <a:t>.</a:t>
            </a:r>
          </a:p>
        </p:txBody>
      </p:sp>
    </p:spTree>
    <p:extLst>
      <p:ext uri="{BB962C8B-B14F-4D97-AF65-F5344CB8AC3E}">
        <p14:creationId xmlns:p14="http://schemas.microsoft.com/office/powerpoint/2010/main" xmlns="" val="3860677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64704"/>
            <a:ext cx="7715200" cy="432048"/>
          </a:xfrm>
        </p:spPr>
        <p:txBody>
          <a:bodyPr>
            <a:normAutofit fontScale="90000"/>
          </a:bodyPr>
          <a:lstStyle/>
          <a:p>
            <a:r>
              <a:rPr lang="ru-RU" sz="2000" b="1" i="1" dirty="0" err="1">
                <a:solidFill>
                  <a:srgbClr val="FF0000"/>
                </a:solidFill>
              </a:rPr>
              <a:t>Нікуліна</a:t>
            </a:r>
            <a:r>
              <a:rPr lang="ru-RU" sz="2000" b="1" i="1" dirty="0">
                <a:solidFill>
                  <a:srgbClr val="FF0000"/>
                </a:solidFill>
              </a:rPr>
              <a:t> </a:t>
            </a:r>
            <a:r>
              <a:rPr lang="ru-RU" sz="2000" b="1" i="1" dirty="0" err="1">
                <a:solidFill>
                  <a:srgbClr val="FF0000"/>
                </a:solidFill>
              </a:rPr>
              <a:t>Олександра</a:t>
            </a:r>
            <a:r>
              <a:rPr lang="ru-RU" sz="3100" dirty="0"/>
              <a:t/>
            </a:r>
            <a:br>
              <a:rPr lang="ru-RU" sz="3100" dirty="0"/>
            </a:br>
            <a:r>
              <a:rPr lang="ru-RU" sz="3100" dirty="0" err="1"/>
              <a:t>Проблеми</a:t>
            </a:r>
            <a:r>
              <a:rPr lang="ru-RU" sz="3100" dirty="0"/>
              <a:t> </a:t>
            </a:r>
            <a:r>
              <a:rPr lang="ru-RU" sz="3100" dirty="0" err="1"/>
              <a:t>сучасного</a:t>
            </a:r>
            <a:r>
              <a:rPr lang="ru-RU" sz="3100" dirty="0"/>
              <a:t> материнства</a:t>
            </a:r>
            <a:r>
              <a:rPr lang="ru-RU" dirty="0"/>
              <a:t/>
            </a:r>
            <a:br>
              <a:rPr lang="ru-RU" dirty="0"/>
            </a:br>
            <a:endParaRPr lang="uk-UA" dirty="0"/>
          </a:p>
        </p:txBody>
      </p:sp>
      <p:sp>
        <p:nvSpPr>
          <p:cNvPr id="3" name="Объект 2"/>
          <p:cNvSpPr>
            <a:spLocks noGrp="1"/>
          </p:cNvSpPr>
          <p:nvPr>
            <p:ph idx="1"/>
          </p:nvPr>
        </p:nvSpPr>
        <p:spPr>
          <a:xfrm>
            <a:off x="467544" y="1052736"/>
            <a:ext cx="8229600" cy="5184576"/>
          </a:xfrm>
          <a:solidFill>
            <a:schemeClr val="accent3">
              <a:lumMod val="60000"/>
              <a:lumOff val="40000"/>
            </a:schemeClr>
          </a:solidFill>
        </p:spPr>
        <p:txBody>
          <a:bodyPr>
            <a:normAutofit/>
          </a:bodyPr>
          <a:lstStyle/>
          <a:p>
            <a:pPr marL="0" indent="0">
              <a:buNone/>
            </a:pPr>
            <a:r>
              <a:rPr lang="ru-RU" sz="1600" dirty="0" smtClean="0"/>
              <a:t>1.  </a:t>
            </a:r>
            <a:r>
              <a:rPr lang="ru-RU" sz="1600" dirty="0" err="1" smtClean="0"/>
              <a:t>Власне</a:t>
            </a:r>
            <a:r>
              <a:rPr lang="ru-RU" sz="1600" dirty="0" smtClean="0"/>
              <a:t> </a:t>
            </a:r>
            <a:r>
              <a:rPr lang="ru-RU" sz="1600" dirty="0" err="1"/>
              <a:t>дослідження</a:t>
            </a:r>
            <a:r>
              <a:rPr lang="ru-RU" sz="1600" dirty="0"/>
              <a:t> проблем </a:t>
            </a:r>
            <a:r>
              <a:rPr lang="ru-RU" sz="1600" dirty="0" err="1"/>
              <a:t>сучасного</a:t>
            </a:r>
            <a:r>
              <a:rPr lang="ru-RU" sz="1600" dirty="0"/>
              <a:t> материнства.</a:t>
            </a:r>
          </a:p>
          <a:p>
            <a:pPr marL="0" indent="0">
              <a:buNone/>
            </a:pPr>
            <a:r>
              <a:rPr lang="ru-RU" sz="1600" dirty="0" smtClean="0"/>
              <a:t>2.  </a:t>
            </a:r>
            <a:r>
              <a:rPr lang="ru-RU" sz="1600" dirty="0" err="1" smtClean="0"/>
              <a:t>Консультація</a:t>
            </a:r>
            <a:r>
              <a:rPr lang="ru-RU" sz="1600" dirty="0" smtClean="0"/>
              <a:t> </a:t>
            </a:r>
            <a:r>
              <a:rPr lang="ru-RU" sz="1600" dirty="0"/>
              <a:t>у </a:t>
            </a:r>
            <a:r>
              <a:rPr lang="ru-RU" sz="1600" dirty="0" err="1"/>
              <a:t>шкільного</a:t>
            </a:r>
            <a:r>
              <a:rPr lang="ru-RU" sz="1600" dirty="0"/>
              <a:t> психолога</a:t>
            </a:r>
          </a:p>
          <a:p>
            <a:pPr marL="0" indent="0">
              <a:buNone/>
            </a:pPr>
            <a:r>
              <a:rPr lang="ru-RU" sz="1600" dirty="0" smtClean="0"/>
              <a:t>3.  </a:t>
            </a:r>
            <a:r>
              <a:rPr lang="ru-RU" sz="1600" dirty="0" err="1" smtClean="0"/>
              <a:t>Анкетування</a:t>
            </a:r>
            <a:r>
              <a:rPr lang="ru-RU" sz="1600" dirty="0" smtClean="0"/>
              <a:t> </a:t>
            </a:r>
            <a:r>
              <a:rPr lang="ru-RU" sz="1600" dirty="0" err="1"/>
              <a:t>учнів</a:t>
            </a:r>
            <a:r>
              <a:rPr lang="ru-RU" sz="1600" dirty="0"/>
              <a:t> 7-8 </a:t>
            </a:r>
            <a:r>
              <a:rPr lang="ru-RU" sz="1600" dirty="0" err="1"/>
              <a:t>класів</a:t>
            </a:r>
            <a:r>
              <a:rPr lang="ru-RU" sz="1600" dirty="0"/>
              <a:t> з приводу </a:t>
            </a:r>
            <a:r>
              <a:rPr lang="ru-RU" sz="1600" dirty="0" err="1"/>
              <a:t>дослідженої</a:t>
            </a:r>
            <a:r>
              <a:rPr lang="ru-RU" sz="1600" dirty="0"/>
              <a:t> </a:t>
            </a:r>
            <a:r>
              <a:rPr lang="ru-RU" sz="1600" dirty="0" err="1"/>
              <a:t>проблеми</a:t>
            </a:r>
            <a:endParaRPr lang="ru-RU" sz="1600" dirty="0"/>
          </a:p>
          <a:p>
            <a:pPr marL="0" indent="0">
              <a:buNone/>
            </a:pPr>
            <a:r>
              <a:rPr lang="uk-UA" sz="1400" dirty="0" smtClean="0"/>
              <a:t>1. Давно </a:t>
            </a:r>
            <a:r>
              <a:rPr lang="uk-UA" sz="1400" dirty="0"/>
              <a:t>минув той час, коли дівчат видавали заміж років в 16-17, і до 20 років вони обзаводилися парою - трійкою веселих карапузів. У </a:t>
            </a:r>
            <a:r>
              <a:rPr lang="en-US" sz="1400" dirty="0"/>
              <a:t>XXI </a:t>
            </a:r>
            <a:r>
              <a:rPr lang="uk-UA" sz="1400" dirty="0"/>
              <a:t>столітті психологічне дозрівання і дорослішання жінки закінчується лише до 29 років. Тому 20 років - це вік для молодої мами і ранньої вагітності вважається зовсім </a:t>
            </a:r>
            <a:r>
              <a:rPr lang="uk-UA" sz="1400" dirty="0" smtClean="0"/>
              <a:t>юним. У </a:t>
            </a:r>
            <a:r>
              <a:rPr lang="uk-UA" sz="1400" dirty="0"/>
              <a:t>цій молодості ховаються і свої плюси, і свої мінуси</a:t>
            </a:r>
            <a:r>
              <a:rPr lang="uk-UA" sz="1400" dirty="0" smtClean="0"/>
              <a:t>. Основні проблеми:</a:t>
            </a:r>
            <a:endParaRPr lang="uk-UA" sz="1400" dirty="0"/>
          </a:p>
          <a:p>
            <a:pPr>
              <a:buFont typeface="Wingdings" panose="05000000000000000000" pitchFamily="2" charset="2"/>
              <a:buChar char="v"/>
            </a:pPr>
            <a:r>
              <a:rPr lang="uk-UA" sz="1500" dirty="0"/>
              <a:t>Відносини з </a:t>
            </a:r>
            <a:r>
              <a:rPr lang="uk-UA" sz="1500" dirty="0" smtClean="0"/>
              <a:t>оточуючими</a:t>
            </a:r>
          </a:p>
          <a:p>
            <a:pPr>
              <a:buFont typeface="Wingdings" panose="05000000000000000000" pitchFamily="2" charset="2"/>
              <a:buChar char="v"/>
            </a:pPr>
            <a:r>
              <a:rPr lang="uk-UA" sz="1500" dirty="0" smtClean="0"/>
              <a:t>Безвідповідальність</a:t>
            </a:r>
            <a:r>
              <a:rPr lang="uk-UA" sz="1500" dirty="0"/>
              <a:t>, пов'язана з психологічної </a:t>
            </a:r>
            <a:r>
              <a:rPr lang="uk-UA" sz="1500" dirty="0" smtClean="0"/>
              <a:t>незрілістю</a:t>
            </a:r>
          </a:p>
          <a:p>
            <a:pPr>
              <a:buFont typeface="Wingdings" panose="05000000000000000000" pitchFamily="2" charset="2"/>
              <a:buChar char="v"/>
            </a:pPr>
            <a:r>
              <a:rPr lang="ru-RU" sz="1500" dirty="0" err="1"/>
              <a:t>Фантазії</a:t>
            </a:r>
            <a:r>
              <a:rPr lang="ru-RU" sz="1500" dirty="0"/>
              <a:t> з приводу </a:t>
            </a:r>
            <a:r>
              <a:rPr lang="ru-RU" sz="1500" dirty="0" err="1"/>
              <a:t>взаємин</a:t>
            </a:r>
            <a:r>
              <a:rPr lang="ru-RU" sz="1500" dirty="0"/>
              <a:t> </a:t>
            </a:r>
            <a:r>
              <a:rPr lang="ru-RU" sz="1500" dirty="0" err="1"/>
              <a:t>зі</a:t>
            </a:r>
            <a:r>
              <a:rPr lang="ru-RU" sz="1500" dirty="0"/>
              <a:t> </a:t>
            </a:r>
            <a:r>
              <a:rPr lang="ru-RU" sz="1500" dirty="0" err="1"/>
              <a:t>своїм</a:t>
            </a:r>
            <a:r>
              <a:rPr lang="ru-RU" sz="1500" dirty="0"/>
              <a:t> </a:t>
            </a:r>
            <a:r>
              <a:rPr lang="ru-RU" sz="1500" dirty="0" err="1" smtClean="0"/>
              <a:t>малюком</a:t>
            </a:r>
            <a:endParaRPr lang="ru-RU" sz="1500" dirty="0" smtClean="0"/>
          </a:p>
          <a:p>
            <a:pPr>
              <a:buFont typeface="Wingdings" panose="05000000000000000000" pitchFamily="2" charset="2"/>
              <a:buChar char="v"/>
            </a:pPr>
            <a:r>
              <a:rPr lang="uk-UA" sz="1500" dirty="0"/>
              <a:t>Сильна орієнтація на </a:t>
            </a:r>
            <a:r>
              <a:rPr lang="uk-UA" sz="1500" dirty="0" smtClean="0"/>
              <a:t>соціум</a:t>
            </a:r>
          </a:p>
          <a:p>
            <a:pPr marL="0" indent="0">
              <a:buNone/>
            </a:pPr>
            <a:r>
              <a:rPr lang="uk-UA" sz="1500" dirty="0"/>
              <a:t>2. Психологічний практикум</a:t>
            </a:r>
          </a:p>
          <a:p>
            <a:pPr marL="0" indent="0">
              <a:buNone/>
            </a:pPr>
            <a:r>
              <a:rPr lang="uk-UA" sz="1600" dirty="0"/>
              <a:t>Багато що в майбутньому молодої мами і ранньої вагітності буде залежати від того, яку модель сім'ї ви візьмете в якості прикладу. Якщо в батьківській родині панувало взаєморозуміння, то дівчина представляє себе такою, як мама, подумки копіюючи її стиль виховання. При негативній сімейній обстановці, навпаки, виникають страхи невдалого виховання дитини, втрати довірчих відносин. Але з будь-якого досвіду можна витягти позитивні моменти. Просто частина дівчат ще до пологів знає, як потрібно виховувати дитину, а інша знає, як НЕ потрібно. </a:t>
            </a:r>
          </a:p>
        </p:txBody>
      </p:sp>
    </p:spTree>
    <p:extLst>
      <p:ext uri="{BB962C8B-B14F-4D97-AF65-F5344CB8AC3E}">
        <p14:creationId xmlns:p14="http://schemas.microsoft.com/office/powerpoint/2010/main" xmlns="" val="3577102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7632848" cy="850106"/>
          </a:xfrm>
          <a:solidFill>
            <a:schemeClr val="accent3">
              <a:lumMod val="75000"/>
            </a:schemeClr>
          </a:solidFill>
        </p:spPr>
        <p:txBody>
          <a:bodyPr>
            <a:normAutofit/>
          </a:bodyPr>
          <a:lstStyle/>
          <a:p>
            <a:r>
              <a:rPr lang="ru-RU" sz="1600" dirty="0"/>
              <a:t>В </a:t>
            </a:r>
            <a:r>
              <a:rPr lang="ru-RU" sz="1600" dirty="0" err="1"/>
              <a:t>анкетуванні</a:t>
            </a:r>
            <a:r>
              <a:rPr lang="ru-RU" sz="1600" dirty="0"/>
              <a:t> «</a:t>
            </a:r>
            <a:r>
              <a:rPr lang="ru-RU" sz="1600" dirty="0" err="1"/>
              <a:t>Проблеми</a:t>
            </a:r>
            <a:r>
              <a:rPr lang="ru-RU" sz="1600" dirty="0"/>
              <a:t> </a:t>
            </a:r>
            <a:r>
              <a:rPr lang="ru-RU" sz="1600" dirty="0" err="1"/>
              <a:t>батьківства</a:t>
            </a:r>
            <a:r>
              <a:rPr lang="ru-RU" sz="1600" dirty="0"/>
              <a:t> та материнства»  </a:t>
            </a:r>
            <a:r>
              <a:rPr lang="ru-RU" sz="1600" dirty="0" smtClean="0"/>
              <a:t/>
            </a:r>
            <a:br>
              <a:rPr lang="ru-RU" sz="1600" dirty="0" smtClean="0"/>
            </a:br>
            <a:r>
              <a:rPr lang="ru-RU" sz="1600" dirty="0" smtClean="0"/>
              <a:t>взяли </a:t>
            </a:r>
            <a:r>
              <a:rPr lang="ru-RU" sz="1600" dirty="0"/>
              <a:t>участь 24 </a:t>
            </a:r>
            <a:r>
              <a:rPr lang="ru-RU" sz="1600" dirty="0" err="1"/>
              <a:t>учні</a:t>
            </a:r>
            <a:r>
              <a:rPr lang="ru-RU" sz="1600" dirty="0"/>
              <a:t> 7 та 8 </a:t>
            </a:r>
            <a:r>
              <a:rPr lang="ru-RU" sz="1600" dirty="0" err="1"/>
              <a:t>класів</a:t>
            </a:r>
            <a:r>
              <a:rPr lang="ru-RU" sz="1600" dirty="0"/>
              <a:t>, </a:t>
            </a:r>
            <a:r>
              <a:rPr lang="ru-RU" sz="1600" dirty="0" smtClean="0"/>
              <a:t/>
            </a:r>
            <a:br>
              <a:rPr lang="ru-RU" sz="1600" dirty="0" smtClean="0"/>
            </a:br>
            <a:r>
              <a:rPr lang="ru-RU" sz="1600" dirty="0" err="1" smtClean="0"/>
              <a:t>із</a:t>
            </a:r>
            <a:r>
              <a:rPr lang="ru-RU" sz="1600" dirty="0" smtClean="0"/>
              <a:t> </a:t>
            </a:r>
            <a:r>
              <a:rPr lang="ru-RU" sz="1600" dirty="0"/>
              <a:t>них </a:t>
            </a:r>
            <a:r>
              <a:rPr lang="ru-RU" sz="1600" dirty="0" err="1"/>
              <a:t>дівчат</a:t>
            </a:r>
            <a:r>
              <a:rPr lang="ru-RU" sz="1600" dirty="0"/>
              <a:t> – 11, </a:t>
            </a:r>
            <a:r>
              <a:rPr lang="ru-RU" sz="1600" dirty="0" err="1"/>
              <a:t>хлопців</a:t>
            </a:r>
            <a:r>
              <a:rPr lang="ru-RU" sz="1600" dirty="0"/>
              <a:t> – 13. </a:t>
            </a:r>
            <a:endParaRPr lang="uk-UA" sz="1600" dirty="0"/>
          </a:p>
        </p:txBody>
      </p:sp>
      <p:sp>
        <p:nvSpPr>
          <p:cNvPr id="3" name="Объект 2"/>
          <p:cNvSpPr>
            <a:spLocks noGrp="1"/>
          </p:cNvSpPr>
          <p:nvPr>
            <p:ph idx="1"/>
          </p:nvPr>
        </p:nvSpPr>
        <p:spPr>
          <a:xfrm>
            <a:off x="395536" y="1196752"/>
            <a:ext cx="8229600" cy="4857403"/>
          </a:xfrm>
          <a:solidFill>
            <a:schemeClr val="accent3">
              <a:lumMod val="60000"/>
              <a:lumOff val="40000"/>
            </a:schemeClr>
          </a:solidFill>
        </p:spPr>
        <p:txBody>
          <a:bodyPr numCol="2">
            <a:normAutofit/>
          </a:bodyPr>
          <a:lstStyle/>
          <a:p>
            <a:pPr marL="0" indent="0" algn="just">
              <a:buNone/>
            </a:pPr>
            <a:r>
              <a:rPr lang="ru-RU" sz="1400" dirty="0" err="1"/>
              <a:t>Більша</a:t>
            </a:r>
            <a:r>
              <a:rPr lang="ru-RU" sz="1400" dirty="0"/>
              <a:t> </a:t>
            </a:r>
            <a:r>
              <a:rPr lang="ru-RU" sz="1400" dirty="0" err="1"/>
              <a:t>частина</a:t>
            </a:r>
            <a:r>
              <a:rPr lang="ru-RU" sz="1400" dirty="0"/>
              <a:t> </a:t>
            </a:r>
            <a:r>
              <a:rPr lang="ru-RU" sz="1400" dirty="0" err="1"/>
              <a:t>дітей</a:t>
            </a:r>
            <a:r>
              <a:rPr lang="ru-RU" sz="1400" dirty="0"/>
              <a:t> </a:t>
            </a:r>
            <a:r>
              <a:rPr lang="ru-RU" sz="1400" dirty="0" err="1"/>
              <a:t>вважає</a:t>
            </a:r>
            <a:r>
              <a:rPr lang="ru-RU" sz="1400" dirty="0"/>
              <a:t> </a:t>
            </a:r>
            <a:r>
              <a:rPr lang="ru-RU" sz="1400" dirty="0" err="1"/>
              <a:t>своїх</a:t>
            </a:r>
            <a:r>
              <a:rPr lang="ru-RU" sz="1400" dirty="0"/>
              <a:t> </a:t>
            </a:r>
            <a:r>
              <a:rPr lang="ru-RU" sz="1400" dirty="0" err="1"/>
              <a:t>батьків</a:t>
            </a:r>
            <a:r>
              <a:rPr lang="ru-RU" sz="1400" dirty="0"/>
              <a:t> </a:t>
            </a:r>
            <a:r>
              <a:rPr lang="ru-RU" sz="1400" dirty="0" err="1"/>
              <a:t>гарними</a:t>
            </a:r>
            <a:r>
              <a:rPr lang="ru-RU" sz="1400" dirty="0"/>
              <a:t> батьками (22), але </a:t>
            </a:r>
            <a:r>
              <a:rPr lang="ru-RU" sz="1400" dirty="0" err="1"/>
              <a:t>довіряють</a:t>
            </a:r>
            <a:r>
              <a:rPr lang="ru-RU" sz="1400" dirty="0"/>
              <a:t> </a:t>
            </a:r>
            <a:r>
              <a:rPr lang="ru-RU" sz="1400" dirty="0" err="1"/>
              <a:t>їм</a:t>
            </a:r>
            <a:r>
              <a:rPr lang="ru-RU" sz="1400" dirty="0"/>
              <a:t> </a:t>
            </a:r>
            <a:r>
              <a:rPr lang="ru-RU" sz="1400" dirty="0" err="1"/>
              <a:t>свої</a:t>
            </a:r>
            <a:r>
              <a:rPr lang="ru-RU" sz="1400" dirty="0"/>
              <a:t> </a:t>
            </a:r>
            <a:r>
              <a:rPr lang="ru-RU" sz="1400" dirty="0" err="1"/>
              <a:t>таємниці</a:t>
            </a:r>
            <a:r>
              <a:rPr lang="ru-RU" sz="1400" dirty="0"/>
              <a:t> та </a:t>
            </a:r>
            <a:r>
              <a:rPr lang="ru-RU" sz="1400" dirty="0" err="1"/>
              <a:t>проблеми</a:t>
            </a:r>
            <a:r>
              <a:rPr lang="ru-RU" sz="1400" dirty="0"/>
              <a:t> </a:t>
            </a:r>
            <a:r>
              <a:rPr lang="ru-RU" sz="1400" dirty="0" err="1"/>
              <a:t>лише</a:t>
            </a:r>
            <a:r>
              <a:rPr lang="ru-RU" sz="1400" dirty="0"/>
              <a:t> </a:t>
            </a:r>
            <a:r>
              <a:rPr lang="ru-RU" sz="1400" dirty="0" err="1"/>
              <a:t>інколи</a:t>
            </a:r>
            <a:r>
              <a:rPr lang="ru-RU" sz="1400" dirty="0"/>
              <a:t> (10). Батьки </a:t>
            </a:r>
            <a:r>
              <a:rPr lang="ru-RU" sz="1400" dirty="0" err="1"/>
              <a:t>уникають</a:t>
            </a:r>
            <a:r>
              <a:rPr lang="ru-RU" sz="1400" dirty="0"/>
              <a:t> </a:t>
            </a:r>
            <a:r>
              <a:rPr lang="ru-RU" sz="1400" dirty="0" err="1"/>
              <a:t>готувати</a:t>
            </a:r>
            <a:r>
              <a:rPr lang="ru-RU" sz="1400" dirty="0"/>
              <a:t> </a:t>
            </a:r>
            <a:r>
              <a:rPr lang="ru-RU" sz="1400" dirty="0" err="1"/>
              <a:t>дітей</a:t>
            </a:r>
            <a:r>
              <a:rPr lang="ru-RU" sz="1400" dirty="0"/>
              <a:t> до </a:t>
            </a:r>
            <a:r>
              <a:rPr lang="ru-RU" sz="1400" dirty="0" err="1"/>
              <a:t>дорослого</a:t>
            </a:r>
            <a:r>
              <a:rPr lang="ru-RU" sz="1400" dirty="0"/>
              <a:t> </a:t>
            </a:r>
            <a:r>
              <a:rPr lang="ru-RU" sz="1400" dirty="0" err="1"/>
              <a:t>життя</a:t>
            </a:r>
            <a:r>
              <a:rPr lang="ru-RU" sz="1400" dirty="0"/>
              <a:t> (</a:t>
            </a:r>
            <a:r>
              <a:rPr lang="ru-RU" sz="1400" dirty="0" err="1"/>
              <a:t>ні</a:t>
            </a:r>
            <a:r>
              <a:rPr lang="ru-RU" sz="1400" dirty="0"/>
              <a:t> – 3, </a:t>
            </a:r>
            <a:r>
              <a:rPr lang="ru-RU" sz="1400" dirty="0" err="1"/>
              <a:t>інколи</a:t>
            </a:r>
            <a:r>
              <a:rPr lang="ru-RU" sz="1400" dirty="0"/>
              <a:t> - 17). По  </a:t>
            </a:r>
            <a:r>
              <a:rPr lang="ru-RU" sz="1400" dirty="0" err="1"/>
              <a:t>допомогу</a:t>
            </a:r>
            <a:r>
              <a:rPr lang="ru-RU" sz="1400" dirty="0"/>
              <a:t> </a:t>
            </a:r>
            <a:r>
              <a:rPr lang="ru-RU" sz="1400" dirty="0" err="1"/>
              <a:t>розв’язати</a:t>
            </a:r>
            <a:r>
              <a:rPr lang="ru-RU" sz="1400" dirty="0"/>
              <a:t> </a:t>
            </a:r>
            <a:r>
              <a:rPr lang="ru-RU" sz="1400" dirty="0" err="1"/>
              <a:t>проблеми</a:t>
            </a:r>
            <a:r>
              <a:rPr lang="ru-RU" sz="1400" dirty="0"/>
              <a:t> </a:t>
            </a:r>
            <a:r>
              <a:rPr lang="ru-RU" sz="1400" dirty="0" err="1"/>
              <a:t>діти</a:t>
            </a:r>
            <a:r>
              <a:rPr lang="ru-RU" sz="1400" dirty="0"/>
              <a:t> </a:t>
            </a:r>
            <a:r>
              <a:rPr lang="ru-RU" sz="1400" dirty="0" err="1"/>
              <a:t>звернуться</a:t>
            </a:r>
            <a:r>
              <a:rPr lang="ru-RU" sz="1400" dirty="0"/>
              <a:t> до </a:t>
            </a:r>
            <a:r>
              <a:rPr lang="ru-RU" sz="1400" dirty="0" err="1"/>
              <a:t>батьків</a:t>
            </a:r>
            <a:r>
              <a:rPr lang="ru-RU" sz="1400" dirty="0"/>
              <a:t> (20), до </a:t>
            </a:r>
            <a:r>
              <a:rPr lang="ru-RU" sz="1400" dirty="0" err="1"/>
              <a:t>друзів</a:t>
            </a:r>
            <a:r>
              <a:rPr lang="ru-RU" sz="1400" dirty="0"/>
              <a:t> (8), до </a:t>
            </a:r>
            <a:r>
              <a:rPr lang="ru-RU" sz="1400" dirty="0" err="1"/>
              <a:t>рідних</a:t>
            </a:r>
            <a:r>
              <a:rPr lang="ru-RU" sz="1400" dirty="0"/>
              <a:t> (6), до </a:t>
            </a:r>
            <a:r>
              <a:rPr lang="ru-RU" sz="1400" dirty="0" err="1"/>
              <a:t>бабусі</a:t>
            </a:r>
            <a:r>
              <a:rPr lang="ru-RU" sz="1400" dirty="0"/>
              <a:t> (1), до </a:t>
            </a:r>
            <a:r>
              <a:rPr lang="ru-RU" sz="1400" dirty="0" err="1"/>
              <a:t>вчителя</a:t>
            </a:r>
            <a:r>
              <a:rPr lang="ru-RU" sz="1400" dirty="0"/>
              <a:t> (1). </a:t>
            </a:r>
            <a:r>
              <a:rPr lang="ru-RU" sz="1400" dirty="0" err="1"/>
              <a:t>Більша</a:t>
            </a:r>
            <a:r>
              <a:rPr lang="ru-RU" sz="1400" dirty="0"/>
              <a:t> </a:t>
            </a:r>
            <a:r>
              <a:rPr lang="ru-RU" sz="1400" dirty="0" err="1"/>
              <a:t>частина</a:t>
            </a:r>
            <a:r>
              <a:rPr lang="ru-RU" sz="1400" dirty="0"/>
              <a:t> </a:t>
            </a:r>
            <a:r>
              <a:rPr lang="ru-RU" sz="1400" dirty="0" err="1"/>
              <a:t>дітей</a:t>
            </a:r>
            <a:r>
              <a:rPr lang="ru-RU" sz="1400" dirty="0"/>
              <a:t> </a:t>
            </a:r>
            <a:r>
              <a:rPr lang="ru-RU" sz="1400" dirty="0" err="1"/>
              <a:t>опитаних</a:t>
            </a:r>
            <a:r>
              <a:rPr lang="ru-RU" sz="1400" dirty="0"/>
              <a:t> </a:t>
            </a:r>
            <a:r>
              <a:rPr lang="ru-RU" sz="1400" dirty="0" err="1"/>
              <a:t>погодилися</a:t>
            </a:r>
            <a:r>
              <a:rPr lang="ru-RU" sz="1400" dirty="0"/>
              <a:t> </a:t>
            </a:r>
            <a:r>
              <a:rPr lang="ru-RU" sz="1400" dirty="0" err="1"/>
              <a:t>виховувати</a:t>
            </a:r>
            <a:r>
              <a:rPr lang="ru-RU" sz="1400" dirty="0"/>
              <a:t> </a:t>
            </a:r>
            <a:r>
              <a:rPr lang="ru-RU" sz="1400" dirty="0" err="1"/>
              <a:t>своїх</a:t>
            </a:r>
            <a:r>
              <a:rPr lang="ru-RU" sz="1400" dirty="0"/>
              <a:t> </a:t>
            </a:r>
            <a:r>
              <a:rPr lang="ru-RU" sz="1400" dirty="0" err="1"/>
              <a:t>дітей</a:t>
            </a:r>
            <a:r>
              <a:rPr lang="ru-RU" sz="1400" dirty="0"/>
              <a:t> так, як </a:t>
            </a:r>
            <a:r>
              <a:rPr lang="ru-RU" sz="1400" dirty="0" err="1"/>
              <a:t>виховують</a:t>
            </a:r>
            <a:r>
              <a:rPr lang="ru-RU" sz="1400" dirty="0"/>
              <a:t> </a:t>
            </a:r>
            <a:r>
              <a:rPr lang="ru-RU" sz="1400" dirty="0" err="1"/>
              <a:t>їх</a:t>
            </a:r>
            <a:r>
              <a:rPr lang="ru-RU" sz="1400" dirty="0"/>
              <a:t> батьки, 5 </a:t>
            </a:r>
            <a:r>
              <a:rPr lang="ru-RU" sz="1400" dirty="0" err="1"/>
              <a:t>дітей</a:t>
            </a:r>
            <a:r>
              <a:rPr lang="ru-RU" sz="1400" dirty="0"/>
              <a:t> – не </a:t>
            </a:r>
            <a:r>
              <a:rPr lang="ru-RU" sz="1400" dirty="0" err="1"/>
              <a:t>знають</a:t>
            </a:r>
            <a:r>
              <a:rPr lang="ru-RU" sz="1400" dirty="0"/>
              <a:t>, а одна </a:t>
            </a:r>
            <a:r>
              <a:rPr lang="ru-RU" sz="1400" dirty="0" err="1"/>
              <a:t>дитина</a:t>
            </a:r>
            <a:r>
              <a:rPr lang="ru-RU" sz="1400" dirty="0"/>
              <a:t> не </a:t>
            </a:r>
            <a:r>
              <a:rPr lang="ru-RU" sz="1400" dirty="0" err="1"/>
              <a:t>бажає</a:t>
            </a:r>
            <a:r>
              <a:rPr lang="ru-RU" sz="1400" dirty="0"/>
              <a:t> так </a:t>
            </a:r>
            <a:r>
              <a:rPr lang="ru-RU" sz="1400" dirty="0" err="1"/>
              <a:t>виховувати</a:t>
            </a:r>
            <a:r>
              <a:rPr lang="ru-RU" sz="1400" dirty="0"/>
              <a:t> </a:t>
            </a:r>
            <a:r>
              <a:rPr lang="ru-RU" sz="1400" dirty="0" err="1"/>
              <a:t>своїх</a:t>
            </a:r>
            <a:r>
              <a:rPr lang="ru-RU" sz="1400" dirty="0"/>
              <a:t> </a:t>
            </a:r>
            <a:r>
              <a:rPr lang="ru-RU" sz="1400" dirty="0" err="1"/>
              <a:t>дітей</a:t>
            </a:r>
            <a:r>
              <a:rPr lang="ru-RU" sz="1400" dirty="0"/>
              <a:t>.  </a:t>
            </a:r>
            <a:r>
              <a:rPr lang="ru-RU" sz="1400" dirty="0" err="1"/>
              <a:t>Створювати</a:t>
            </a:r>
            <a:r>
              <a:rPr lang="ru-RU" sz="1400" dirty="0"/>
              <a:t> родину </a:t>
            </a:r>
            <a:r>
              <a:rPr lang="ru-RU" sz="1400" dirty="0" err="1"/>
              <a:t>людина</a:t>
            </a:r>
            <a:r>
              <a:rPr lang="ru-RU" sz="1400" dirty="0"/>
              <a:t> повинна, на думку </a:t>
            </a:r>
            <a:r>
              <a:rPr lang="ru-RU" sz="1400" dirty="0" err="1"/>
              <a:t>опитуваних</a:t>
            </a:r>
            <a:r>
              <a:rPr lang="ru-RU" sz="1400" dirty="0"/>
              <a:t>, до 25 </a:t>
            </a:r>
            <a:r>
              <a:rPr lang="ru-RU" sz="1400" dirty="0" err="1"/>
              <a:t>років</a:t>
            </a:r>
            <a:r>
              <a:rPr lang="ru-RU" sz="1400" dirty="0"/>
              <a:t> – 11, в 20 </a:t>
            </a:r>
            <a:r>
              <a:rPr lang="ru-RU" sz="1400" dirty="0" err="1"/>
              <a:t>років</a:t>
            </a:r>
            <a:r>
              <a:rPr lang="ru-RU" sz="1400" dirty="0"/>
              <a:t> – 6, до 20 </a:t>
            </a:r>
            <a:r>
              <a:rPr lang="ru-RU" sz="1400" dirty="0" err="1"/>
              <a:t>років</a:t>
            </a:r>
            <a:r>
              <a:rPr lang="ru-RU" sz="1400" dirty="0"/>
              <a:t> – 4, </a:t>
            </a:r>
            <a:r>
              <a:rPr lang="ru-RU" sz="1400" dirty="0" err="1"/>
              <a:t>після</a:t>
            </a:r>
            <a:r>
              <a:rPr lang="ru-RU" sz="1400" dirty="0"/>
              <a:t> 25  - 1, не знаю – 1, </a:t>
            </a:r>
            <a:r>
              <a:rPr lang="ru-RU" sz="1400" dirty="0" err="1"/>
              <a:t>вік</a:t>
            </a:r>
            <a:r>
              <a:rPr lang="ru-RU" sz="1400" dirty="0"/>
              <a:t> не </a:t>
            </a:r>
            <a:r>
              <a:rPr lang="ru-RU" sz="1400" dirty="0" err="1"/>
              <a:t>має</a:t>
            </a:r>
            <a:r>
              <a:rPr lang="ru-RU" sz="1400" dirty="0"/>
              <a:t> </a:t>
            </a:r>
            <a:r>
              <a:rPr lang="ru-RU" sz="1400" dirty="0" err="1"/>
              <a:t>значення</a:t>
            </a:r>
            <a:r>
              <a:rPr lang="ru-RU" sz="1400" dirty="0"/>
              <a:t> – 1. </a:t>
            </a:r>
            <a:r>
              <a:rPr lang="ru-RU" sz="1400" dirty="0" err="1"/>
              <a:t>Отже</a:t>
            </a:r>
            <a:r>
              <a:rPr lang="ru-RU" sz="1400" dirty="0"/>
              <a:t>, </a:t>
            </a:r>
            <a:r>
              <a:rPr lang="ru-RU" sz="1400" dirty="0" err="1"/>
              <a:t>готувати</a:t>
            </a:r>
            <a:r>
              <a:rPr lang="ru-RU" sz="1400" dirty="0"/>
              <a:t> </a:t>
            </a:r>
            <a:r>
              <a:rPr lang="ru-RU" sz="1400" dirty="0" err="1"/>
              <a:t>дітей</a:t>
            </a:r>
            <a:r>
              <a:rPr lang="ru-RU" sz="1400" dirty="0"/>
              <a:t> до </a:t>
            </a:r>
            <a:r>
              <a:rPr lang="ru-RU" sz="1400" dirty="0" err="1"/>
              <a:t>дорослого</a:t>
            </a:r>
            <a:r>
              <a:rPr lang="ru-RU" sz="1400" dirty="0"/>
              <a:t> </a:t>
            </a:r>
            <a:r>
              <a:rPr lang="ru-RU" sz="1400" dirty="0" err="1"/>
              <a:t>життя</a:t>
            </a:r>
            <a:r>
              <a:rPr lang="ru-RU" sz="1400" dirty="0"/>
              <a:t>, </a:t>
            </a:r>
            <a:r>
              <a:rPr lang="ru-RU" sz="1400" dirty="0" err="1"/>
              <a:t>вміти</a:t>
            </a:r>
            <a:r>
              <a:rPr lang="ru-RU" sz="1400" dirty="0"/>
              <a:t> </a:t>
            </a:r>
            <a:r>
              <a:rPr lang="ru-RU" sz="1400" dirty="0" err="1"/>
              <a:t>розв’язувати</a:t>
            </a:r>
            <a:r>
              <a:rPr lang="ru-RU" sz="1400" dirty="0"/>
              <a:t> </a:t>
            </a:r>
            <a:r>
              <a:rPr lang="ru-RU" sz="1400" dirty="0" err="1"/>
              <a:t>життєві</a:t>
            </a:r>
            <a:r>
              <a:rPr lang="ru-RU" sz="1400" dirty="0"/>
              <a:t> </a:t>
            </a:r>
            <a:r>
              <a:rPr lang="ru-RU" sz="1400" dirty="0" err="1"/>
              <a:t>проблеми</a:t>
            </a:r>
            <a:r>
              <a:rPr lang="ru-RU" sz="1400" dirty="0"/>
              <a:t> </a:t>
            </a:r>
            <a:r>
              <a:rPr lang="ru-RU" sz="1400" dirty="0" err="1"/>
              <a:t>повинні</a:t>
            </a:r>
            <a:r>
              <a:rPr lang="ru-RU" sz="1400" dirty="0"/>
              <a:t> </a:t>
            </a:r>
            <a:r>
              <a:rPr lang="ru-RU" sz="1400" dirty="0" err="1"/>
              <a:t>значною</a:t>
            </a:r>
            <a:r>
              <a:rPr lang="ru-RU" sz="1400" dirty="0"/>
              <a:t> </a:t>
            </a:r>
            <a:r>
              <a:rPr lang="ru-RU" sz="1400" dirty="0" err="1"/>
              <a:t>мірою</a:t>
            </a:r>
            <a:r>
              <a:rPr lang="ru-RU" sz="1400" dirty="0"/>
              <a:t> батьки, бути авторитетом для </a:t>
            </a:r>
            <a:r>
              <a:rPr lang="ru-RU" sz="1400" dirty="0" err="1"/>
              <a:t>своїх</a:t>
            </a:r>
            <a:r>
              <a:rPr lang="ru-RU" sz="1400" dirty="0"/>
              <a:t> </a:t>
            </a:r>
            <a:r>
              <a:rPr lang="ru-RU" sz="1400" dirty="0" err="1"/>
              <a:t>дітей</a:t>
            </a:r>
            <a:r>
              <a:rPr lang="ru-RU" sz="1400" dirty="0"/>
              <a:t>, бути у </a:t>
            </a:r>
            <a:r>
              <a:rPr lang="ru-RU" sz="1400" dirty="0" err="1"/>
              <a:t>курсі</a:t>
            </a:r>
            <a:r>
              <a:rPr lang="ru-RU" sz="1400" dirty="0"/>
              <a:t> </a:t>
            </a:r>
            <a:r>
              <a:rPr lang="ru-RU" sz="1400" dirty="0" err="1"/>
              <a:t>їхніх</a:t>
            </a:r>
            <a:r>
              <a:rPr lang="ru-RU" sz="1400" dirty="0"/>
              <a:t> справ. Н</a:t>
            </a:r>
            <a:r>
              <a:rPr lang="ru-RU" sz="1400" dirty="0" smtClean="0"/>
              <a:t>а </a:t>
            </a:r>
            <a:r>
              <a:rPr lang="ru-RU" sz="1400" dirty="0" err="1"/>
              <a:t>виховання</a:t>
            </a:r>
            <a:r>
              <a:rPr lang="ru-RU" sz="1400" dirty="0"/>
              <a:t> </a:t>
            </a:r>
            <a:r>
              <a:rPr lang="ru-RU" sz="1400" dirty="0" err="1"/>
              <a:t>дітей</a:t>
            </a:r>
            <a:r>
              <a:rPr lang="ru-RU" sz="1400" dirty="0"/>
              <a:t> </a:t>
            </a:r>
            <a:r>
              <a:rPr lang="ru-RU" sz="1400" dirty="0" err="1"/>
              <a:t>впливає</a:t>
            </a:r>
            <a:r>
              <a:rPr lang="ru-RU" sz="1400" dirty="0"/>
              <a:t> </a:t>
            </a:r>
            <a:r>
              <a:rPr lang="ru-RU" sz="1400" dirty="0" err="1"/>
              <a:t>також</a:t>
            </a:r>
            <a:r>
              <a:rPr lang="ru-RU" sz="1400" dirty="0"/>
              <a:t> і те, в </a:t>
            </a:r>
            <a:r>
              <a:rPr lang="ru-RU" sz="1400" dirty="0" err="1"/>
              <a:t>якій</a:t>
            </a:r>
            <a:r>
              <a:rPr lang="ru-RU" sz="1400" dirty="0"/>
              <a:t> </a:t>
            </a:r>
            <a:r>
              <a:rPr lang="ru-RU" sz="1400" dirty="0" err="1"/>
              <a:t>родині</a:t>
            </a:r>
            <a:r>
              <a:rPr lang="ru-RU" sz="1400" dirty="0"/>
              <a:t> </a:t>
            </a:r>
            <a:r>
              <a:rPr lang="ru-RU" sz="1400" dirty="0" err="1"/>
              <a:t>виховуються</a:t>
            </a:r>
            <a:r>
              <a:rPr lang="ru-RU" sz="1400" dirty="0"/>
              <a:t> </a:t>
            </a:r>
            <a:r>
              <a:rPr lang="ru-RU" sz="1400" dirty="0" err="1"/>
              <a:t>діти</a:t>
            </a:r>
            <a:r>
              <a:rPr lang="ru-RU" sz="1400" dirty="0"/>
              <a:t>: в родинах </a:t>
            </a:r>
            <a:r>
              <a:rPr lang="ru-RU" sz="1400" dirty="0" smtClean="0"/>
              <a:t>, де </a:t>
            </a:r>
            <a:r>
              <a:rPr lang="ru-RU" sz="1400" dirty="0" err="1"/>
              <a:t>лише</a:t>
            </a:r>
            <a:r>
              <a:rPr lang="ru-RU" sz="1400" dirty="0"/>
              <a:t> одна </a:t>
            </a:r>
            <a:r>
              <a:rPr lang="ru-RU" sz="1400" dirty="0" err="1"/>
              <a:t>дитина</a:t>
            </a:r>
            <a:r>
              <a:rPr lang="ru-RU" sz="1400" dirty="0"/>
              <a:t> - 7, а 17 </a:t>
            </a:r>
            <a:r>
              <a:rPr lang="ru-RU" sz="1400" dirty="0" err="1"/>
              <a:t>учнів</a:t>
            </a:r>
            <a:r>
              <a:rPr lang="ru-RU" sz="1400" dirty="0"/>
              <a:t> – де є </a:t>
            </a:r>
            <a:r>
              <a:rPr lang="ru-RU" sz="1400" dirty="0" err="1"/>
              <a:t>ще</a:t>
            </a:r>
            <a:r>
              <a:rPr lang="ru-RU" sz="1400" dirty="0"/>
              <a:t> </a:t>
            </a:r>
            <a:r>
              <a:rPr lang="ru-RU" sz="1400" dirty="0" err="1"/>
              <a:t>інші</a:t>
            </a:r>
            <a:r>
              <a:rPr lang="ru-RU" sz="1400" dirty="0"/>
              <a:t> </a:t>
            </a:r>
            <a:r>
              <a:rPr lang="ru-RU" sz="1400" dirty="0" err="1"/>
              <a:t>діти</a:t>
            </a:r>
            <a:r>
              <a:rPr lang="ru-RU" sz="1400" dirty="0"/>
              <a:t>;  </a:t>
            </a:r>
            <a:r>
              <a:rPr lang="ru-RU" sz="1400" dirty="0" smtClean="0"/>
              <a:t>17 </a:t>
            </a:r>
            <a:r>
              <a:rPr lang="ru-RU" sz="1400" dirty="0" err="1"/>
              <a:t>учнів</a:t>
            </a:r>
            <a:r>
              <a:rPr lang="ru-RU" sz="1400" dirty="0"/>
              <a:t> </a:t>
            </a:r>
            <a:r>
              <a:rPr lang="ru-RU" sz="1400" dirty="0" err="1"/>
              <a:t>виховаються</a:t>
            </a:r>
            <a:r>
              <a:rPr lang="ru-RU" sz="1400" dirty="0"/>
              <a:t> в </a:t>
            </a:r>
            <a:r>
              <a:rPr lang="ru-RU" sz="1400" dirty="0" err="1"/>
              <a:t>повних</a:t>
            </a:r>
            <a:r>
              <a:rPr lang="ru-RU" sz="1400" dirty="0"/>
              <a:t> </a:t>
            </a:r>
            <a:r>
              <a:rPr lang="ru-RU" sz="1400" dirty="0" err="1"/>
              <a:t>сім’ях</a:t>
            </a:r>
            <a:r>
              <a:rPr lang="ru-RU" sz="1400" dirty="0"/>
              <a:t>, і </a:t>
            </a:r>
            <a:r>
              <a:rPr lang="ru-RU" sz="1400" dirty="0" err="1"/>
              <a:t>лише</a:t>
            </a:r>
            <a:r>
              <a:rPr lang="ru-RU" sz="1400" dirty="0"/>
              <a:t> </a:t>
            </a:r>
            <a:r>
              <a:rPr lang="ru-RU" sz="1400" dirty="0" smtClean="0"/>
              <a:t>7 </a:t>
            </a:r>
            <a:r>
              <a:rPr lang="ru-RU" sz="1400" dirty="0"/>
              <a:t>– в </a:t>
            </a:r>
            <a:r>
              <a:rPr lang="ru-RU" sz="1400" dirty="0" err="1"/>
              <a:t>неповних</a:t>
            </a:r>
            <a:r>
              <a:rPr lang="ru-RU" sz="1400" dirty="0"/>
              <a:t> </a:t>
            </a:r>
            <a:r>
              <a:rPr lang="ru-RU" sz="1400" dirty="0" err="1"/>
              <a:t>сім’ях</a:t>
            </a:r>
            <a:r>
              <a:rPr lang="ru-RU" sz="1400" dirty="0"/>
              <a:t>.  </a:t>
            </a:r>
          </a:p>
          <a:p>
            <a:pPr marL="0" indent="0" algn="just">
              <a:buNone/>
            </a:pPr>
            <a:endParaRPr lang="ru-RU" sz="1400" dirty="0"/>
          </a:p>
          <a:p>
            <a:pPr algn="just"/>
            <a:endParaRPr lang="ru-RU" sz="1400" dirty="0"/>
          </a:p>
          <a:p>
            <a:pPr marL="0" indent="0" algn="just">
              <a:buNone/>
            </a:pPr>
            <a:endParaRPr lang="uk-UA" dirty="0"/>
          </a:p>
        </p:txBody>
      </p:sp>
      <p:pic>
        <p:nvPicPr>
          <p:cNvPr id="1027" name="Picture 3" descr="D:\Фото\Дзиговські\Бабусі Маші 55\Изображение 0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1484784"/>
            <a:ext cx="2983880" cy="3978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727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74638"/>
            <a:ext cx="4824536" cy="706090"/>
          </a:xfrm>
          <a:solidFill>
            <a:schemeClr val="bg2">
              <a:lumMod val="25000"/>
            </a:schemeClr>
          </a:solidFill>
        </p:spPr>
        <p:txBody>
          <a:bodyPr>
            <a:normAutofit/>
          </a:bodyPr>
          <a:lstStyle/>
          <a:p>
            <a:r>
              <a:rPr lang="uk-UA" sz="2800" dirty="0" smtClean="0"/>
              <a:t>Висновок</a:t>
            </a:r>
            <a:endParaRPr lang="uk-UA" sz="2800" dirty="0"/>
          </a:p>
        </p:txBody>
      </p:sp>
      <p:sp>
        <p:nvSpPr>
          <p:cNvPr id="3" name="Объект 2"/>
          <p:cNvSpPr>
            <a:spLocks noGrp="1"/>
          </p:cNvSpPr>
          <p:nvPr>
            <p:ph idx="1"/>
          </p:nvPr>
        </p:nvSpPr>
        <p:spPr>
          <a:xfrm>
            <a:off x="457200" y="1124744"/>
            <a:ext cx="8229600" cy="5001419"/>
          </a:xfrm>
          <a:solidFill>
            <a:schemeClr val="bg2">
              <a:lumMod val="50000"/>
            </a:schemeClr>
          </a:solidFill>
        </p:spPr>
        <p:txBody>
          <a:bodyPr>
            <a:normAutofit/>
          </a:bodyPr>
          <a:lstStyle/>
          <a:p>
            <a:pPr marL="0" indent="0">
              <a:buNone/>
            </a:pPr>
            <a:r>
              <a:rPr lang="uk-UA" sz="1600" dirty="0" smtClean="0"/>
              <a:t>         Поставлені на початку творчої роботи завдання були виконані. </a:t>
            </a:r>
            <a:r>
              <a:rPr lang="uk-UA" sz="1600" dirty="0"/>
              <a:t> </a:t>
            </a:r>
            <a:r>
              <a:rPr lang="uk-UA" sz="1600" dirty="0" smtClean="0"/>
              <a:t>У процесі розв'язання завдань ми розширили свій кругозір, збагатили знання по творчості Тараса Григоровича Шевченка. Обговорили з однолітками питання дорослого життя, вчилися приймати рішення, бути відповідальними, знаходити матеріал з різних джерел, узагальнювати його та створювати  слайд – фільм . Дізналися більше про своїх однокласників, в </a:t>
            </a:r>
            <a:r>
              <a:rPr lang="uk-UA" sz="1600" dirty="0"/>
              <a:t>яких </a:t>
            </a:r>
            <a:r>
              <a:rPr lang="uk-UA" sz="1600" dirty="0" smtClean="0"/>
              <a:t>сім'ях </a:t>
            </a:r>
            <a:r>
              <a:rPr lang="uk-UA" sz="1600" dirty="0" smtClean="0"/>
              <a:t>вони виховуються, які погляди на проблеми сучасного материнства мають.  Ця робота дозволила зробити нам величезний крок до розуміння «дорослих» проблем.  Значна частина учнів наблизилася у стосунках із батьками, діти іншими  очима побачили, як дорослі люди розв'язують свої проблеми.</a:t>
            </a:r>
          </a:p>
          <a:p>
            <a:pPr marL="0" indent="0">
              <a:buNone/>
            </a:pPr>
            <a:r>
              <a:rPr lang="uk-UA" sz="1600" dirty="0" smtClean="0"/>
              <a:t>Життя  - досить складна річ. І хоча ми лише діти, але зрозуміли одне. Скільки б часу не пройшло, а людство завжди будуть цікавити вічні проблеми: добра і зла, війни і миру, співчуття, відданості, любові, терпимості, материнства… Кожне покоління розв'язує ці питання по-своєму. Головне на </a:t>
            </a:r>
            <a:r>
              <a:rPr lang="uk-UA" sz="1600" dirty="0"/>
              <a:t>ц</a:t>
            </a:r>
            <a:r>
              <a:rPr lang="uk-UA" sz="1600" dirty="0" smtClean="0"/>
              <a:t>ьому тернистому шляху пізнання життя не втратити людяність, власну гідність, вчитися любити, прощати, підтримувати, допомагати, не бути байдужим.  Якби важко не було в житті, всі проблеми можна вирішити, головне  попросити по допомогу, адже ми не самотні. Поряд з нами наші батьки, рідні, друзі, вчителі, які завжди простягнуть руку допомоги.</a:t>
            </a:r>
          </a:p>
          <a:p>
            <a:pPr marL="0" indent="0">
              <a:buNone/>
            </a:pPr>
            <a:r>
              <a:rPr lang="uk-UA" sz="1600" dirty="0"/>
              <a:t> </a:t>
            </a:r>
            <a:endParaRPr lang="uk-UA" sz="1600" b="1" dirty="0"/>
          </a:p>
        </p:txBody>
      </p:sp>
    </p:spTree>
    <p:extLst>
      <p:ext uri="{BB962C8B-B14F-4D97-AF65-F5344CB8AC3E}">
        <p14:creationId xmlns:p14="http://schemas.microsoft.com/office/powerpoint/2010/main" xmlns="" val="1713031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chemeClr val="bg2">
              <a:lumMod val="25000"/>
            </a:schemeClr>
          </a:solidFill>
        </p:spPr>
        <p:txBody>
          <a:bodyPr>
            <a:normAutofit/>
          </a:bodyPr>
          <a:lstStyle/>
          <a:p>
            <a:r>
              <a:rPr lang="uk-UA" sz="2800" dirty="0" smtClean="0"/>
              <a:t>Над проектом працювали:</a:t>
            </a:r>
            <a:endParaRPr lang="uk-UA" sz="2800" dirty="0"/>
          </a:p>
        </p:txBody>
      </p:sp>
      <p:sp>
        <p:nvSpPr>
          <p:cNvPr id="3" name="Объект 2"/>
          <p:cNvSpPr>
            <a:spLocks noGrp="1"/>
          </p:cNvSpPr>
          <p:nvPr>
            <p:ph idx="1"/>
          </p:nvPr>
        </p:nvSpPr>
        <p:spPr>
          <a:solidFill>
            <a:schemeClr val="bg2">
              <a:lumMod val="50000"/>
            </a:schemeClr>
          </a:solidFill>
        </p:spPr>
        <p:txBody>
          <a:bodyPr>
            <a:normAutofit/>
          </a:bodyPr>
          <a:lstStyle/>
          <a:p>
            <a:pPr>
              <a:buFont typeface="Wingdings" panose="05000000000000000000" pitchFamily="2" charset="2"/>
              <a:buChar char="Ø"/>
            </a:pPr>
            <a:r>
              <a:rPr lang="uk-UA" sz="2400" dirty="0" smtClean="0"/>
              <a:t>творча група: учениці 7 </a:t>
            </a:r>
            <a:r>
              <a:rPr lang="uk-UA" sz="2400" b="1" i="1" dirty="0" smtClean="0"/>
              <a:t>класу Молдованова Глорія, Нікуліна Олександра, Удовиченко Діана;</a:t>
            </a:r>
          </a:p>
          <a:p>
            <a:pPr>
              <a:buFont typeface="Wingdings" panose="05000000000000000000" pitchFamily="2" charset="2"/>
              <a:buChar char="Ø"/>
            </a:pPr>
            <a:r>
              <a:rPr lang="uk-UA" sz="2400" dirty="0" smtClean="0"/>
              <a:t>в анкетуванні взяли участь учні 7-8 класів;</a:t>
            </a:r>
          </a:p>
          <a:p>
            <a:pPr>
              <a:buFont typeface="Wingdings" panose="05000000000000000000" pitchFamily="2" charset="2"/>
              <a:buChar char="Ø"/>
            </a:pPr>
            <a:r>
              <a:rPr lang="uk-UA" sz="2400" dirty="0" smtClean="0"/>
              <a:t>консультантами були вчителі української мови та літератури Мельник Світлана Василівна, Яковлєва Ольга Олександрівна;</a:t>
            </a:r>
          </a:p>
          <a:p>
            <a:pPr>
              <a:buFont typeface="Wingdings" panose="05000000000000000000" pitchFamily="2" charset="2"/>
              <a:buChar char="Ø"/>
            </a:pPr>
            <a:r>
              <a:rPr lang="uk-UA" sz="2400" dirty="0" smtClean="0"/>
              <a:t> педагог-організатор </a:t>
            </a:r>
            <a:r>
              <a:rPr lang="uk-UA" sz="2400" dirty="0" err="1" smtClean="0"/>
              <a:t>Ляхвацька</a:t>
            </a:r>
            <a:r>
              <a:rPr lang="uk-UA" sz="2400" dirty="0" smtClean="0"/>
              <a:t> Тетяна Йосипівна;</a:t>
            </a:r>
          </a:p>
          <a:p>
            <a:pPr>
              <a:buFont typeface="Wingdings" panose="05000000000000000000" pitchFamily="2" charset="2"/>
              <a:buChar char="Ø"/>
            </a:pPr>
            <a:r>
              <a:rPr lang="uk-UA" sz="2400" dirty="0"/>
              <a:t>б</a:t>
            </a:r>
            <a:r>
              <a:rPr lang="uk-UA" sz="2400" dirty="0" smtClean="0"/>
              <a:t>ібліотекар </a:t>
            </a:r>
            <a:r>
              <a:rPr lang="uk-UA" sz="2400" dirty="0" err="1" smtClean="0"/>
              <a:t>Намєснік</a:t>
            </a:r>
            <a:r>
              <a:rPr lang="uk-UA" sz="2400" dirty="0" smtClean="0"/>
              <a:t> Діна Сергіївна;</a:t>
            </a:r>
          </a:p>
          <a:p>
            <a:pPr>
              <a:buFont typeface="Wingdings" panose="05000000000000000000" pitchFamily="2" charset="2"/>
              <a:buChar char="Ø"/>
            </a:pPr>
            <a:r>
              <a:rPr lang="uk-UA" sz="2400" dirty="0"/>
              <a:t>б</a:t>
            </a:r>
            <a:r>
              <a:rPr lang="uk-UA" sz="2400" dirty="0" smtClean="0"/>
              <a:t>атьки учнів;</a:t>
            </a:r>
          </a:p>
          <a:p>
            <a:pPr>
              <a:buFont typeface="Wingdings" panose="05000000000000000000" pitchFamily="2" charset="2"/>
              <a:buChar char="Ø"/>
            </a:pPr>
            <a:r>
              <a:rPr lang="uk-UA" sz="2400" dirty="0"/>
              <a:t>ш</a:t>
            </a:r>
            <a:r>
              <a:rPr lang="uk-UA" sz="2400" dirty="0" smtClean="0"/>
              <a:t>кільний психолог.</a:t>
            </a:r>
            <a:endParaRPr lang="uk-UA" dirty="0"/>
          </a:p>
        </p:txBody>
      </p:sp>
    </p:spTree>
    <p:extLst>
      <p:ext uri="{BB962C8B-B14F-4D97-AF65-F5344CB8AC3E}">
        <p14:creationId xmlns:p14="http://schemas.microsoft.com/office/powerpoint/2010/main" xmlns="" val="168891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t>Знайомтесь</a:t>
            </a:r>
            <a:endParaRPr lang="uk-UA" sz="4000" b="1" dirty="0"/>
          </a:p>
        </p:txBody>
      </p:sp>
      <p:sp>
        <p:nvSpPr>
          <p:cNvPr id="4" name="Объект 3"/>
          <p:cNvSpPr>
            <a:spLocks noGrp="1"/>
          </p:cNvSpPr>
          <p:nvPr>
            <p:ph sz="half" idx="2"/>
          </p:nvPr>
        </p:nvSpPr>
        <p:spPr>
          <a:xfrm>
            <a:off x="4644008" y="1268760"/>
            <a:ext cx="4176464" cy="4824536"/>
          </a:xfrm>
          <a:solidFill>
            <a:schemeClr val="accent6">
              <a:lumMod val="60000"/>
              <a:lumOff val="40000"/>
            </a:schemeClr>
          </a:solidFill>
        </p:spPr>
        <p:txBody>
          <a:bodyPr>
            <a:noAutofit/>
          </a:bodyPr>
          <a:lstStyle/>
          <a:p>
            <a:pPr marL="0" indent="0" algn="just">
              <a:buNone/>
            </a:pPr>
            <a:r>
              <a:rPr lang="ru-RU" sz="1800" dirty="0" smtClean="0"/>
              <a:t>Я - </a:t>
            </a:r>
            <a:r>
              <a:rPr lang="ru-RU" sz="1800" dirty="0" err="1" smtClean="0"/>
              <a:t>майбутня</a:t>
            </a:r>
            <a:r>
              <a:rPr lang="ru-RU" sz="1800" dirty="0" smtClean="0"/>
              <a:t> мама. І </a:t>
            </a:r>
            <a:r>
              <a:rPr lang="ru-RU" sz="1800" dirty="0" err="1" smtClean="0"/>
              <a:t>хоча</a:t>
            </a:r>
            <a:r>
              <a:rPr lang="ru-RU" sz="1800" dirty="0" smtClean="0"/>
              <a:t> </a:t>
            </a:r>
            <a:r>
              <a:rPr lang="ru-RU" sz="1800" dirty="0" err="1" smtClean="0"/>
              <a:t>мені</a:t>
            </a:r>
            <a:r>
              <a:rPr lang="ru-RU" sz="1800" dirty="0" smtClean="0"/>
              <a:t> </a:t>
            </a:r>
            <a:r>
              <a:rPr lang="ru-RU" sz="1800" dirty="0" err="1" smtClean="0"/>
              <a:t>лише</a:t>
            </a:r>
            <a:r>
              <a:rPr lang="ru-RU" sz="1800" dirty="0" smtClean="0"/>
              <a:t> 14 </a:t>
            </a:r>
            <a:r>
              <a:rPr lang="ru-RU" sz="1800" dirty="0" err="1" smtClean="0"/>
              <a:t>років</a:t>
            </a:r>
            <a:r>
              <a:rPr lang="ru-RU" sz="1800" dirty="0" smtClean="0"/>
              <a:t>, я </a:t>
            </a:r>
            <a:r>
              <a:rPr lang="ru-RU" sz="1800" dirty="0" err="1" smtClean="0"/>
              <a:t>вже</a:t>
            </a:r>
            <a:r>
              <a:rPr lang="ru-RU" sz="1800" dirty="0" smtClean="0"/>
              <a:t> </a:t>
            </a:r>
            <a:r>
              <a:rPr lang="ru-RU" sz="1800" dirty="0" err="1" smtClean="0"/>
              <a:t>задумуюся</a:t>
            </a:r>
            <a:r>
              <a:rPr lang="ru-RU" sz="1800" dirty="0" smtClean="0"/>
              <a:t> над </a:t>
            </a:r>
            <a:r>
              <a:rPr lang="ru-RU" sz="1800" dirty="0" err="1" smtClean="0"/>
              <a:t>тим</a:t>
            </a:r>
            <a:r>
              <a:rPr lang="ru-RU" sz="1800" dirty="0" smtClean="0"/>
              <a:t>, </a:t>
            </a:r>
            <a:r>
              <a:rPr lang="ru-RU" sz="1800" dirty="0" err="1" smtClean="0"/>
              <a:t>якою</a:t>
            </a:r>
            <a:r>
              <a:rPr lang="ru-RU" sz="1800" dirty="0" smtClean="0"/>
              <a:t> я буду мамою, як </a:t>
            </a:r>
            <a:r>
              <a:rPr lang="ru-RU" sz="1800" dirty="0" err="1" smtClean="0"/>
              <a:t>народити</a:t>
            </a:r>
            <a:r>
              <a:rPr lang="ru-RU" sz="1800" dirty="0" smtClean="0"/>
              <a:t> </a:t>
            </a:r>
            <a:r>
              <a:rPr lang="ru-RU" sz="1800" dirty="0" err="1" smtClean="0"/>
              <a:t>здорову</a:t>
            </a:r>
            <a:r>
              <a:rPr lang="ru-RU" sz="1800" dirty="0" smtClean="0"/>
              <a:t> </a:t>
            </a:r>
            <a:r>
              <a:rPr lang="ru-RU" sz="1800" dirty="0" err="1" smtClean="0"/>
              <a:t>дитину</a:t>
            </a:r>
            <a:r>
              <a:rPr lang="ru-RU" sz="1800" dirty="0" smtClean="0"/>
              <a:t>, як </a:t>
            </a:r>
            <a:r>
              <a:rPr lang="ru-RU" sz="1800" dirty="0" err="1" smtClean="0"/>
              <a:t>виховати</a:t>
            </a:r>
            <a:r>
              <a:rPr lang="ru-RU" sz="1800" dirty="0" smtClean="0"/>
              <a:t>.  </a:t>
            </a:r>
            <a:r>
              <a:rPr lang="ru-RU" sz="1800" dirty="0" err="1" smtClean="0"/>
              <a:t>Своїми</a:t>
            </a:r>
            <a:r>
              <a:rPr lang="ru-RU" sz="1800" dirty="0" smtClean="0"/>
              <a:t> думками я </a:t>
            </a:r>
            <a:r>
              <a:rPr lang="ru-RU" sz="1800" dirty="0" err="1" smtClean="0"/>
              <a:t>поділилася</a:t>
            </a:r>
            <a:r>
              <a:rPr lang="ru-RU" sz="1800" dirty="0"/>
              <a:t> </a:t>
            </a:r>
            <a:r>
              <a:rPr lang="ru-RU" sz="1800" dirty="0" smtClean="0"/>
              <a:t> </a:t>
            </a:r>
            <a:r>
              <a:rPr lang="ru-RU" sz="1800" dirty="0" err="1" smtClean="0"/>
              <a:t>із</a:t>
            </a:r>
            <a:r>
              <a:rPr lang="ru-RU" sz="1800" dirty="0" smtClean="0"/>
              <a:t> подругами – </a:t>
            </a:r>
            <a:r>
              <a:rPr lang="ru-RU" sz="1800" dirty="0" err="1" smtClean="0"/>
              <a:t>однокласницями</a:t>
            </a:r>
            <a:r>
              <a:rPr lang="ru-RU" sz="1800" dirty="0" smtClean="0"/>
              <a:t>, </a:t>
            </a:r>
            <a:r>
              <a:rPr lang="ru-RU" sz="1800" dirty="0" err="1" smtClean="0"/>
              <a:t>яким</a:t>
            </a:r>
            <a:r>
              <a:rPr lang="ru-RU" sz="1800" dirty="0" smtClean="0"/>
              <a:t> не </a:t>
            </a:r>
            <a:r>
              <a:rPr lang="ru-RU" sz="1800" dirty="0" err="1" smtClean="0"/>
              <a:t>байдуже</a:t>
            </a:r>
            <a:r>
              <a:rPr lang="ru-RU" sz="1800" dirty="0" smtClean="0"/>
              <a:t> до </a:t>
            </a:r>
            <a:r>
              <a:rPr lang="ru-RU" sz="1800" dirty="0" err="1" smtClean="0"/>
              <a:t>свого</a:t>
            </a:r>
            <a:r>
              <a:rPr lang="ru-RU" sz="1800" dirty="0" smtClean="0"/>
              <a:t> </a:t>
            </a:r>
            <a:r>
              <a:rPr lang="ru-RU" sz="1800" dirty="0" err="1" smtClean="0"/>
              <a:t>майбутнього</a:t>
            </a:r>
            <a:r>
              <a:rPr lang="ru-RU" sz="1800" dirty="0" smtClean="0"/>
              <a:t>. Так </a:t>
            </a:r>
            <a:r>
              <a:rPr lang="ru-RU" sz="1800" dirty="0" err="1" smtClean="0"/>
              <a:t>виникла</a:t>
            </a:r>
            <a:r>
              <a:rPr lang="ru-RU" sz="1800" dirty="0" smtClean="0"/>
              <a:t> наша </a:t>
            </a:r>
            <a:r>
              <a:rPr lang="ru-RU" sz="1800" dirty="0" err="1" smtClean="0"/>
              <a:t>творча</a:t>
            </a:r>
            <a:r>
              <a:rPr lang="ru-RU" sz="1800" dirty="0" smtClean="0"/>
              <a:t> </a:t>
            </a:r>
            <a:r>
              <a:rPr lang="ru-RU" sz="1800" dirty="0" err="1" smtClean="0"/>
              <a:t>група</a:t>
            </a:r>
            <a:r>
              <a:rPr lang="ru-RU" sz="1800" dirty="0" smtClean="0"/>
              <a:t>, яка </a:t>
            </a:r>
            <a:r>
              <a:rPr lang="ru-RU" sz="1800" dirty="0" err="1" smtClean="0"/>
              <a:t>вирішила</a:t>
            </a:r>
            <a:r>
              <a:rPr lang="ru-RU" sz="1800" dirty="0" smtClean="0"/>
              <a:t> </a:t>
            </a:r>
            <a:r>
              <a:rPr lang="ru-RU" sz="1800" dirty="0" err="1" smtClean="0"/>
              <a:t>дослідити</a:t>
            </a:r>
            <a:r>
              <a:rPr lang="ru-RU" sz="1800" dirty="0" smtClean="0"/>
              <a:t> тему материнства. В першу </a:t>
            </a:r>
            <a:r>
              <a:rPr lang="ru-RU" sz="1800" dirty="0" err="1" smtClean="0"/>
              <a:t>чергу</a:t>
            </a:r>
            <a:r>
              <a:rPr lang="ru-RU" sz="1800" dirty="0" smtClean="0"/>
              <a:t> ми </a:t>
            </a:r>
            <a:r>
              <a:rPr lang="ru-RU" sz="1800" dirty="0" err="1" smtClean="0"/>
              <a:t>звернулися</a:t>
            </a:r>
            <a:r>
              <a:rPr lang="ru-RU" sz="1800" dirty="0" smtClean="0"/>
              <a:t> до </a:t>
            </a:r>
            <a:r>
              <a:rPr lang="ru-RU" sz="1800" dirty="0" err="1" smtClean="0"/>
              <a:t>законодавчої</a:t>
            </a:r>
            <a:r>
              <a:rPr lang="ru-RU" sz="1800" dirty="0" smtClean="0"/>
              <a:t> </a:t>
            </a:r>
            <a:r>
              <a:rPr lang="ru-RU" sz="1800" dirty="0" err="1" smtClean="0"/>
              <a:t>бази</a:t>
            </a:r>
            <a:r>
              <a:rPr lang="ru-RU" sz="1800" dirty="0" smtClean="0"/>
              <a:t> </a:t>
            </a:r>
            <a:r>
              <a:rPr lang="ru-RU" sz="1800" dirty="0" err="1" smtClean="0"/>
              <a:t>України</a:t>
            </a:r>
            <a:r>
              <a:rPr lang="ru-RU" sz="1800" dirty="0" smtClean="0"/>
              <a:t> </a:t>
            </a:r>
            <a:r>
              <a:rPr lang="ru-RU" sz="1800" dirty="0" err="1" smtClean="0"/>
              <a:t>щодо</a:t>
            </a:r>
            <a:r>
              <a:rPr lang="ru-RU" sz="1800" dirty="0" smtClean="0"/>
              <a:t> проблем материнства. </a:t>
            </a:r>
            <a:r>
              <a:rPr lang="ru-RU" sz="1800" dirty="0" err="1" smtClean="0"/>
              <a:t>Поспілкувалися</a:t>
            </a:r>
            <a:r>
              <a:rPr lang="ru-RU" sz="1800" dirty="0" smtClean="0"/>
              <a:t> </a:t>
            </a:r>
            <a:r>
              <a:rPr lang="ru-RU" sz="1800" dirty="0" err="1" smtClean="0"/>
              <a:t>зі</a:t>
            </a:r>
            <a:r>
              <a:rPr lang="ru-RU" sz="1800" dirty="0" smtClean="0"/>
              <a:t> </a:t>
            </a:r>
            <a:r>
              <a:rPr lang="ru-RU" sz="1800" dirty="0" err="1" smtClean="0"/>
              <a:t>своїми</a:t>
            </a:r>
            <a:r>
              <a:rPr lang="ru-RU" sz="1800" dirty="0" smtClean="0"/>
              <a:t> матерями, </a:t>
            </a:r>
            <a:r>
              <a:rPr lang="ru-RU" sz="1800" dirty="0" err="1" smtClean="0"/>
              <a:t>вчителем</a:t>
            </a:r>
            <a:r>
              <a:rPr lang="ru-RU" sz="1800" dirty="0" smtClean="0"/>
              <a:t> </a:t>
            </a:r>
            <a:r>
              <a:rPr lang="ru-RU" sz="1800" dirty="0" err="1" smtClean="0"/>
              <a:t>української</a:t>
            </a:r>
            <a:r>
              <a:rPr lang="ru-RU" sz="1800" dirty="0" smtClean="0"/>
              <a:t> </a:t>
            </a:r>
            <a:r>
              <a:rPr lang="ru-RU" sz="1800" dirty="0" err="1" smtClean="0"/>
              <a:t>літератури</a:t>
            </a:r>
            <a:r>
              <a:rPr lang="ru-RU" sz="1800" dirty="0" smtClean="0"/>
              <a:t>, яка </a:t>
            </a:r>
            <a:r>
              <a:rPr lang="ru-RU" sz="1800" dirty="0" err="1" smtClean="0"/>
              <a:t>порадила</a:t>
            </a:r>
            <a:r>
              <a:rPr lang="ru-RU" sz="1800" dirty="0" smtClean="0"/>
              <a:t> </a:t>
            </a:r>
            <a:r>
              <a:rPr lang="ru-RU" sz="1800" dirty="0" err="1" smtClean="0"/>
              <a:t>звернутися</a:t>
            </a:r>
            <a:r>
              <a:rPr lang="ru-RU" sz="1800" dirty="0" smtClean="0"/>
              <a:t> нам до творів Тараса </a:t>
            </a:r>
            <a:r>
              <a:rPr lang="ru-RU" sz="1800" dirty="0" err="1" smtClean="0"/>
              <a:t>Шевченка</a:t>
            </a:r>
            <a:r>
              <a:rPr lang="ru-RU" sz="1800" dirty="0" smtClean="0"/>
              <a:t>, </a:t>
            </a:r>
            <a:r>
              <a:rPr lang="ru-RU" sz="1800" dirty="0" err="1" smtClean="0"/>
              <a:t>адже</a:t>
            </a:r>
            <a:r>
              <a:rPr lang="ru-RU" sz="1800" dirty="0" smtClean="0"/>
              <a:t> </a:t>
            </a:r>
            <a:r>
              <a:rPr lang="ru-RU" sz="1800" dirty="0" err="1" smtClean="0"/>
              <a:t>ніхто</a:t>
            </a:r>
            <a:r>
              <a:rPr lang="ru-RU" sz="1800" dirty="0" smtClean="0"/>
              <a:t> </a:t>
            </a:r>
            <a:r>
              <a:rPr lang="ru-RU" sz="1800" dirty="0" err="1" smtClean="0"/>
              <a:t>інший</a:t>
            </a:r>
            <a:r>
              <a:rPr lang="ru-RU" sz="1800" dirty="0" smtClean="0"/>
              <a:t>, як Великий поет, </a:t>
            </a:r>
            <a:r>
              <a:rPr lang="ru-RU" sz="1800" dirty="0" err="1" smtClean="0"/>
              <a:t>розкрив</a:t>
            </a:r>
            <a:r>
              <a:rPr lang="ru-RU" sz="1800" dirty="0" smtClean="0"/>
              <a:t> </a:t>
            </a:r>
            <a:r>
              <a:rPr lang="ru-RU" sz="1800" dirty="0" err="1" smtClean="0"/>
              <a:t>цю</a:t>
            </a:r>
            <a:r>
              <a:rPr lang="ru-RU" sz="1800" dirty="0" smtClean="0"/>
              <a:t> тему не </a:t>
            </a:r>
            <a:r>
              <a:rPr lang="ru-RU" sz="1800" dirty="0" err="1" smtClean="0"/>
              <a:t>лише</a:t>
            </a:r>
            <a:r>
              <a:rPr lang="ru-RU" sz="1800" dirty="0" smtClean="0"/>
              <a:t> в </a:t>
            </a:r>
            <a:r>
              <a:rPr lang="ru-RU" sz="1800" dirty="0" err="1" smtClean="0"/>
              <a:t>українській</a:t>
            </a:r>
            <a:r>
              <a:rPr lang="ru-RU" sz="1800" dirty="0" smtClean="0"/>
              <a:t>, а й </a:t>
            </a:r>
            <a:r>
              <a:rPr lang="ru-RU" sz="1800" dirty="0" err="1" smtClean="0"/>
              <a:t>світовій</a:t>
            </a:r>
            <a:r>
              <a:rPr lang="ru-RU" sz="1800" dirty="0" smtClean="0"/>
              <a:t> </a:t>
            </a:r>
            <a:r>
              <a:rPr lang="ru-RU" sz="1800" dirty="0" err="1" smtClean="0"/>
              <a:t>літературі</a:t>
            </a:r>
            <a:r>
              <a:rPr lang="ru-RU" sz="1800" dirty="0" smtClean="0"/>
              <a:t>.</a:t>
            </a:r>
            <a:endParaRPr lang="uk-UA" sz="1800" dirty="0"/>
          </a:p>
        </p:txBody>
      </p:sp>
      <p:pic>
        <p:nvPicPr>
          <p:cNvPr id="5" name="Объект 4" descr="D:\Фото\ЗОШ №7\2013\Навчальна практика 2013\IMG_0057.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340768"/>
            <a:ext cx="3740224" cy="2740744"/>
          </a:xfrm>
          <a:prstGeom prst="rect">
            <a:avLst/>
          </a:prstGeom>
          <a:noFill/>
          <a:ln>
            <a:noFill/>
          </a:ln>
        </p:spPr>
      </p:pic>
    </p:spTree>
    <p:extLst>
      <p:ext uri="{BB962C8B-B14F-4D97-AF65-F5344CB8AC3E}">
        <p14:creationId xmlns:p14="http://schemas.microsoft.com/office/powerpoint/2010/main" xmlns="" val="2293398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uk-UA" b="1" dirty="0" smtClean="0"/>
              <a:t>Поетапна робота</a:t>
            </a:r>
            <a:endParaRPr lang="uk-UA" b="1" dirty="0"/>
          </a:p>
        </p:txBody>
      </p:sp>
      <p:sp>
        <p:nvSpPr>
          <p:cNvPr id="3" name="Объект 2"/>
          <p:cNvSpPr>
            <a:spLocks noGrp="1"/>
          </p:cNvSpPr>
          <p:nvPr>
            <p:ph sz="half" idx="1"/>
          </p:nvPr>
        </p:nvSpPr>
        <p:spPr>
          <a:xfrm>
            <a:off x="395536" y="1052736"/>
            <a:ext cx="4038600" cy="5073427"/>
          </a:xfrm>
          <a:solidFill>
            <a:schemeClr val="accent6">
              <a:lumMod val="60000"/>
              <a:lumOff val="40000"/>
            </a:schemeClr>
          </a:solidFill>
        </p:spPr>
        <p:txBody>
          <a:bodyPr>
            <a:normAutofit fontScale="92500"/>
          </a:bodyPr>
          <a:lstStyle/>
          <a:p>
            <a:pPr marL="0" indent="0" algn="ctr">
              <a:buNone/>
            </a:pPr>
            <a:r>
              <a:rPr lang="uk-UA" sz="1600" b="1" u="sng" dirty="0" smtClean="0"/>
              <a:t>Перший крок. </a:t>
            </a:r>
          </a:p>
          <a:p>
            <a:pPr marL="0" indent="0" algn="just">
              <a:buNone/>
            </a:pPr>
            <a:r>
              <a:rPr lang="uk-UA" sz="1600" b="1" dirty="0" smtClean="0"/>
              <a:t>Створили творчу групу, до якої увійшли учениці  7 класу: я – Молдованова Глорія, 14 років, мої подруги – Удовиченко Діана, 13 років, Нікуліна Олександра, 14 років. Нас об’єднало проживання в одному районі, навчання в одній школі та класі, однакові інтереси на майбутнє. </a:t>
            </a:r>
          </a:p>
          <a:p>
            <a:pPr marL="0" indent="0" algn="just">
              <a:buNone/>
            </a:pPr>
            <a:r>
              <a:rPr lang="uk-UA" sz="1600" b="1" dirty="0" smtClean="0"/>
              <a:t>                               </a:t>
            </a:r>
            <a:r>
              <a:rPr lang="uk-UA" sz="1800" b="1" i="1" dirty="0" smtClean="0"/>
              <a:t>Ми – творчі особистості</a:t>
            </a:r>
            <a:r>
              <a:rPr lang="uk-UA" sz="1600" b="1" dirty="0" smtClean="0"/>
              <a:t>.                                                  </a:t>
            </a:r>
            <a:r>
              <a:rPr lang="uk-UA" sz="1600" b="1" i="1" dirty="0" smtClean="0"/>
              <a:t>Відмінне:</a:t>
            </a:r>
            <a:r>
              <a:rPr lang="uk-UA" sz="1600" b="1" dirty="0" smtClean="0"/>
              <a:t> я виховуюся в родині, в якій батьки розлучилися, але і мати, І батько мене  люблять. Я бачу біль дорослих людей, втамовуючи власний, прагну стати кращою дочкою, сестрою та в майбутньому мамою. Саша виховується в родині з вітчимом, який ніколи не розумів та не підтримував «чужу» дитину.  Діана хоча  виховується в «нормальній» родині, але через брак коштів батько часто залишає родину в пошуках роботи на заробітках</a:t>
            </a:r>
            <a:r>
              <a:rPr lang="uk-UA" sz="1200" dirty="0" smtClean="0"/>
              <a:t>.</a:t>
            </a:r>
            <a:endParaRPr lang="uk-UA" sz="1200" dirty="0"/>
          </a:p>
        </p:txBody>
      </p:sp>
      <p:pic>
        <p:nvPicPr>
          <p:cNvPr id="5" name="Объект 4" descr="D:\Фото\ЗОШ №7\2014\МАН-Шевченко\IMG_0004.jpg"/>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196752"/>
            <a:ext cx="4038600" cy="3028950"/>
          </a:xfrm>
          <a:prstGeom prst="rect">
            <a:avLst/>
          </a:prstGeom>
          <a:noFill/>
          <a:ln>
            <a:noFill/>
          </a:ln>
        </p:spPr>
      </p:pic>
      <p:sp>
        <p:nvSpPr>
          <p:cNvPr id="6" name="Прямоугольник 5"/>
          <p:cNvSpPr/>
          <p:nvPr/>
        </p:nvSpPr>
        <p:spPr>
          <a:xfrm>
            <a:off x="4860032" y="4365104"/>
            <a:ext cx="3816424" cy="1569660"/>
          </a:xfrm>
          <a:prstGeom prst="rect">
            <a:avLst/>
          </a:prstGeom>
        </p:spPr>
        <p:txBody>
          <a:bodyPr wrap="square">
            <a:spAutoFit/>
          </a:bodyPr>
          <a:lstStyle/>
          <a:p>
            <a:r>
              <a:rPr lang="ru-RU" sz="1600" dirty="0"/>
              <a:t>Наша </a:t>
            </a:r>
            <a:r>
              <a:rPr lang="ru-RU" sz="1600" dirty="0" err="1"/>
              <a:t>творча</a:t>
            </a:r>
            <a:r>
              <a:rPr lang="ru-RU" sz="1600" dirty="0"/>
              <a:t> </a:t>
            </a:r>
            <a:r>
              <a:rPr lang="ru-RU" sz="1600" dirty="0" err="1"/>
              <a:t>група</a:t>
            </a:r>
            <a:r>
              <a:rPr lang="ru-RU" sz="1600" dirty="0"/>
              <a:t>:                                                                                 </a:t>
            </a:r>
            <a:r>
              <a:rPr lang="ru-RU" sz="1600" dirty="0" err="1"/>
              <a:t>вчитель</a:t>
            </a:r>
            <a:r>
              <a:rPr lang="ru-RU" sz="1600" dirty="0"/>
              <a:t> </a:t>
            </a:r>
            <a:r>
              <a:rPr lang="ru-RU" sz="1600" dirty="0" err="1"/>
              <a:t>української</a:t>
            </a:r>
            <a:r>
              <a:rPr lang="ru-RU" sz="1600" dirty="0"/>
              <a:t> </a:t>
            </a:r>
            <a:r>
              <a:rPr lang="ru-RU" sz="1600" dirty="0" err="1"/>
              <a:t>літератури</a:t>
            </a:r>
            <a:r>
              <a:rPr lang="ru-RU" sz="1600" dirty="0"/>
              <a:t> </a:t>
            </a:r>
            <a:r>
              <a:rPr lang="ru-RU" sz="1600" b="1" i="1" dirty="0"/>
              <a:t>Мельник </a:t>
            </a:r>
            <a:r>
              <a:rPr lang="ru-RU" sz="1600" b="1" i="1" dirty="0" err="1"/>
              <a:t>Світлана</a:t>
            </a:r>
            <a:r>
              <a:rPr lang="ru-RU" sz="1600" b="1" i="1" dirty="0"/>
              <a:t> </a:t>
            </a:r>
            <a:r>
              <a:rPr lang="ru-RU" sz="1600" b="1" i="1" dirty="0" err="1"/>
              <a:t>Василівна</a:t>
            </a:r>
            <a:r>
              <a:rPr lang="ru-RU" sz="1600" b="1" i="1" dirty="0"/>
              <a:t>, </a:t>
            </a:r>
            <a:r>
              <a:rPr lang="ru-RU" sz="1600" dirty="0" err="1"/>
              <a:t>учениці</a:t>
            </a:r>
            <a:r>
              <a:rPr lang="ru-RU" sz="1600" dirty="0"/>
              <a:t> 7 </a:t>
            </a:r>
            <a:r>
              <a:rPr lang="ru-RU" sz="1600" dirty="0" err="1"/>
              <a:t>класу</a:t>
            </a:r>
            <a:r>
              <a:rPr lang="ru-RU" sz="1600" dirty="0"/>
              <a:t> </a:t>
            </a:r>
            <a:r>
              <a:rPr lang="ru-RU" sz="1600" b="1" i="1" dirty="0"/>
              <a:t>Молдованова </a:t>
            </a:r>
            <a:r>
              <a:rPr lang="ru-RU" sz="1600" b="1" i="1" dirty="0" err="1"/>
              <a:t>Глорія</a:t>
            </a:r>
            <a:r>
              <a:rPr lang="ru-RU" sz="1600" b="1" i="1" dirty="0"/>
              <a:t>, </a:t>
            </a:r>
            <a:endParaRPr lang="ru-RU" sz="1600" b="1" i="1" dirty="0" smtClean="0"/>
          </a:p>
          <a:p>
            <a:r>
              <a:rPr lang="ru-RU" sz="1600" b="1" i="1" dirty="0" err="1" smtClean="0"/>
              <a:t>Нікуліна</a:t>
            </a:r>
            <a:r>
              <a:rPr lang="ru-RU" sz="1600" b="1" i="1" dirty="0" smtClean="0"/>
              <a:t> </a:t>
            </a:r>
            <a:r>
              <a:rPr lang="ru-RU" sz="1600" b="1" i="1" dirty="0" err="1"/>
              <a:t>Олександра</a:t>
            </a:r>
            <a:r>
              <a:rPr lang="ru-RU" sz="1600" b="1" i="1" dirty="0"/>
              <a:t>, </a:t>
            </a:r>
            <a:endParaRPr lang="ru-RU" sz="1600" b="1" i="1" dirty="0" smtClean="0"/>
          </a:p>
          <a:p>
            <a:r>
              <a:rPr lang="ru-RU" sz="1600" b="1" i="1" dirty="0" smtClean="0"/>
              <a:t>Удовиченко </a:t>
            </a:r>
            <a:r>
              <a:rPr lang="ru-RU" sz="1600" b="1" i="1" dirty="0" err="1"/>
              <a:t>Діана</a:t>
            </a:r>
            <a:r>
              <a:rPr lang="ru-RU" sz="1600" b="1" i="1" dirty="0"/>
              <a:t>.</a:t>
            </a:r>
            <a:endParaRPr lang="uk-UA" sz="1600" b="1" i="1" dirty="0"/>
          </a:p>
        </p:txBody>
      </p:sp>
    </p:spTree>
    <p:extLst>
      <p:ext uri="{BB962C8B-B14F-4D97-AF65-F5344CB8AC3E}">
        <p14:creationId xmlns:p14="http://schemas.microsoft.com/office/powerpoint/2010/main" xmlns="" val="163242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3853"/>
            <a:ext cx="7848872" cy="3693319"/>
          </a:xfrm>
          <a:prstGeom prst="rect">
            <a:avLst/>
          </a:prstGeom>
          <a:solidFill>
            <a:schemeClr val="accent6">
              <a:lumMod val="60000"/>
              <a:lumOff val="40000"/>
            </a:schemeClr>
          </a:solidFill>
        </p:spPr>
        <p:txBody>
          <a:bodyPr wrap="square">
            <a:spAutoFit/>
          </a:bodyPr>
          <a:lstStyle/>
          <a:p>
            <a:pPr algn="just"/>
            <a:r>
              <a:rPr lang="uk-UA" b="1" u="sng" dirty="0"/>
              <a:t>Крок другий. </a:t>
            </a:r>
            <a:r>
              <a:rPr lang="uk-UA" dirty="0"/>
              <a:t>Розподіл завдань. Молдованова Глорія – досліджує тему материнства у художньому мистецтві та поетичній творчості Тараса Шевченка, зокрема у творі «Катерина». Удовиченко Діана – законодавча база захисту материнства в Україні. Нікуліна Олександра – проблеми сучасного материнства</a:t>
            </a:r>
            <a:r>
              <a:rPr lang="uk-UA" dirty="0" smtClean="0"/>
              <a:t>.</a:t>
            </a:r>
          </a:p>
          <a:p>
            <a:pPr algn="just"/>
            <a:endParaRPr lang="uk-UA" dirty="0"/>
          </a:p>
          <a:p>
            <a:pPr algn="just"/>
            <a:r>
              <a:rPr lang="uk-UA" b="1" u="sng" dirty="0"/>
              <a:t>Третій крок. </a:t>
            </a:r>
            <a:r>
              <a:rPr lang="uk-UA" dirty="0"/>
              <a:t>Дослідницька робота. Робота в бібліотеці. Огляд матеріалів в </a:t>
            </a:r>
            <a:r>
              <a:rPr lang="uk-UA" dirty="0" err="1"/>
              <a:t>Інтернет-мережі</a:t>
            </a:r>
            <a:r>
              <a:rPr lang="uk-UA" dirty="0"/>
              <a:t>.  Анкетування учнів  </a:t>
            </a:r>
            <a:r>
              <a:rPr lang="uk-UA" dirty="0" smtClean="0"/>
              <a:t>7-8 </a:t>
            </a:r>
            <a:r>
              <a:rPr lang="uk-UA" dirty="0"/>
              <a:t>класів</a:t>
            </a:r>
            <a:r>
              <a:rPr lang="uk-UA" dirty="0" smtClean="0"/>
              <a:t>.</a:t>
            </a:r>
          </a:p>
          <a:p>
            <a:pPr algn="just"/>
            <a:endParaRPr lang="uk-UA" dirty="0"/>
          </a:p>
          <a:p>
            <a:pPr algn="just"/>
            <a:r>
              <a:rPr lang="uk-UA" b="1" u="sng" dirty="0"/>
              <a:t>Четвертий крок.  </a:t>
            </a:r>
            <a:r>
              <a:rPr lang="uk-UA" dirty="0"/>
              <a:t>Обговорення результатів. Консультація у вчителя. </a:t>
            </a:r>
            <a:endParaRPr lang="uk-UA" dirty="0" smtClean="0"/>
          </a:p>
          <a:p>
            <a:pPr algn="just"/>
            <a:endParaRPr lang="uk-UA" dirty="0"/>
          </a:p>
          <a:p>
            <a:pPr algn="just"/>
            <a:r>
              <a:rPr lang="uk-UA" b="1" u="sng" dirty="0"/>
              <a:t>П’ятий крок.</a:t>
            </a:r>
            <a:r>
              <a:rPr lang="uk-UA" dirty="0"/>
              <a:t> Захист творчої роботи на класній годині. Висвітлення результатів роботи  в шкільній газеті «Еверест». Створення слайд –фільму.</a:t>
            </a:r>
          </a:p>
        </p:txBody>
      </p:sp>
      <p:pic>
        <p:nvPicPr>
          <p:cNvPr id="3" name="Рисунок 2" descr="https://encrypted-tbn3.gstatic.com/images?q=tbn:ANd9GcQL41MbCHwmZlapeB-uTMaxOWFHYzAiaRDkyplYc_P3iDV49r9Pnw"/>
          <p:cNvPicPr/>
          <p:nvPr/>
        </p:nvPicPr>
        <p:blipFill>
          <a:blip r:embed="rId2">
            <a:extLst>
              <a:ext uri="{28A0092B-C50C-407E-A947-70E740481C1C}">
                <a14:useLocalDpi xmlns:a14="http://schemas.microsoft.com/office/drawing/2010/main" xmlns="" val="0"/>
              </a:ext>
            </a:extLst>
          </a:blip>
          <a:srcRect/>
          <a:stretch>
            <a:fillRect/>
          </a:stretch>
        </p:blipFill>
        <p:spPr bwMode="auto">
          <a:xfrm>
            <a:off x="3347864" y="4293096"/>
            <a:ext cx="2619375" cy="1743075"/>
          </a:xfrm>
          <a:prstGeom prst="rect">
            <a:avLst/>
          </a:prstGeom>
          <a:noFill/>
          <a:ln>
            <a:noFill/>
          </a:ln>
        </p:spPr>
      </p:pic>
    </p:spTree>
    <p:extLst>
      <p:ext uri="{BB962C8B-B14F-4D97-AF65-F5344CB8AC3E}">
        <p14:creationId xmlns:p14="http://schemas.microsoft.com/office/powerpoint/2010/main" xmlns="" val="1568487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dirty="0" err="1" smtClean="0"/>
              <a:t>Звіт</a:t>
            </a:r>
            <a:r>
              <a:rPr lang="ru-RU" sz="2800" dirty="0" smtClean="0"/>
              <a:t> про </a:t>
            </a:r>
            <a:r>
              <a:rPr lang="ru-RU" sz="2800" dirty="0" err="1" smtClean="0"/>
              <a:t>проведену</a:t>
            </a:r>
            <a:r>
              <a:rPr lang="ru-RU" sz="2800" dirty="0" smtClean="0"/>
              <a:t> роботу </a:t>
            </a:r>
            <a:r>
              <a:rPr lang="ru-RU" sz="2800" dirty="0" err="1" smtClean="0"/>
              <a:t>членів</a:t>
            </a:r>
            <a:r>
              <a:rPr lang="ru-RU" sz="2800" dirty="0" smtClean="0"/>
              <a:t> </a:t>
            </a:r>
            <a:r>
              <a:rPr lang="ru-RU" sz="2800" dirty="0" err="1" smtClean="0"/>
              <a:t>творчої</a:t>
            </a:r>
            <a:r>
              <a:rPr lang="ru-RU" sz="2800" dirty="0" smtClean="0"/>
              <a:t> </a:t>
            </a:r>
            <a:r>
              <a:rPr lang="ru-RU" sz="2800" dirty="0" err="1" smtClean="0"/>
              <a:t>групи</a:t>
            </a:r>
            <a:endParaRPr lang="uk-UA" sz="2800" dirty="0"/>
          </a:p>
        </p:txBody>
      </p:sp>
      <p:sp>
        <p:nvSpPr>
          <p:cNvPr id="3" name="Объект 2"/>
          <p:cNvSpPr>
            <a:spLocks noGrp="1"/>
          </p:cNvSpPr>
          <p:nvPr>
            <p:ph idx="1"/>
          </p:nvPr>
        </p:nvSpPr>
        <p:spPr>
          <a:xfrm>
            <a:off x="457200" y="836712"/>
            <a:ext cx="8229600" cy="5289451"/>
          </a:xfrm>
          <a:solidFill>
            <a:schemeClr val="tx2">
              <a:lumMod val="20000"/>
              <a:lumOff val="80000"/>
            </a:schemeClr>
          </a:solidFill>
          <a:ln>
            <a:solidFill>
              <a:schemeClr val="tx2">
                <a:lumMod val="40000"/>
                <a:lumOff val="60000"/>
              </a:schemeClr>
            </a:solidFill>
          </a:ln>
        </p:spPr>
        <p:txBody>
          <a:bodyPr>
            <a:normAutofit/>
          </a:bodyPr>
          <a:lstStyle/>
          <a:p>
            <a:pPr marL="0" indent="0" algn="ctr">
              <a:buNone/>
            </a:pPr>
            <a:r>
              <a:rPr lang="uk-UA" sz="1800" b="1" dirty="0" smtClean="0">
                <a:solidFill>
                  <a:srgbClr val="FF0000"/>
                </a:solidFill>
              </a:rPr>
              <a:t>Молдованова Глорія</a:t>
            </a:r>
          </a:p>
          <a:p>
            <a:pPr marL="0" indent="0">
              <a:buNone/>
            </a:pPr>
            <a:r>
              <a:rPr lang="uk-UA" sz="1600" dirty="0" smtClean="0"/>
              <a:t>1. Ознайомилася із життєвим та творчим шляхом Тараса Григоровича Шевченка.</a:t>
            </a:r>
          </a:p>
          <a:p>
            <a:pPr marL="0" indent="0">
              <a:buNone/>
            </a:pPr>
            <a:r>
              <a:rPr lang="uk-UA" sz="1600" dirty="0" smtClean="0"/>
              <a:t>2. Прочитала поему Т.Шевченка «Катерина».</a:t>
            </a:r>
          </a:p>
          <a:p>
            <a:pPr marL="0" indent="0">
              <a:buNone/>
            </a:pPr>
            <a:r>
              <a:rPr lang="uk-UA" sz="1600" dirty="0" smtClean="0"/>
              <a:t>3. Переглянула художні твори поета.</a:t>
            </a:r>
          </a:p>
          <a:p>
            <a:pPr marL="0" indent="0">
              <a:buNone/>
            </a:pPr>
            <a:r>
              <a:rPr lang="uk-UA" sz="1600" dirty="0" smtClean="0"/>
              <a:t>4. </a:t>
            </a:r>
            <a:r>
              <a:rPr lang="uk-UA" sz="1600" dirty="0" smtClean="0"/>
              <a:t>Створила </a:t>
            </a:r>
            <a:r>
              <a:rPr lang="uk-UA" sz="1600" dirty="0" smtClean="0"/>
              <a:t>власний портрет-образ сучасної Катерини.</a:t>
            </a:r>
          </a:p>
          <a:p>
            <a:pPr marL="228600" indent="-228600">
              <a:buAutoNum type="arabicPeriod"/>
            </a:pPr>
            <a:r>
              <a:rPr lang="uk-UA" sz="1400" u="sng" dirty="0" smtClean="0"/>
              <a:t>Про життя поета написано дуже багато. Повторювати біографічні факти, які знає кожен українець, я не стану.   Повідомлю лише те, що мене вразило в житті Тараса Григоровича.</a:t>
            </a:r>
          </a:p>
          <a:p>
            <a:pPr>
              <a:buFont typeface="Wingdings" panose="05000000000000000000" pitchFamily="2" charset="2"/>
              <a:buChar char="v"/>
            </a:pPr>
            <a:r>
              <a:rPr lang="uk-UA" sz="1400" dirty="0" smtClean="0"/>
              <a:t> </a:t>
            </a:r>
            <a:r>
              <a:rPr lang="uk-UA" sz="1400" b="1" dirty="0" smtClean="0"/>
              <a:t>Народився в повній сім’ї. Але доля буває жорстокою: в чотирнадцять років хлопчина став сиротою!         </a:t>
            </a:r>
            <a:r>
              <a:rPr lang="uk-UA" sz="1400" i="1" dirty="0" smtClean="0"/>
              <a:t>( Адже нам зараз також  14 років).  </a:t>
            </a:r>
          </a:p>
          <a:p>
            <a:pPr>
              <a:buFont typeface="Wingdings" panose="05000000000000000000" pitchFamily="2" charset="2"/>
              <a:buChar char="v"/>
            </a:pPr>
            <a:r>
              <a:rPr lang="uk-UA" sz="1400" b="1" dirty="0" smtClean="0"/>
              <a:t> Як важко було підліткові знайте своє місце в Житті, будучи кріпаком. Без підтримки з боку самих найрідніших людей – батьків.     </a:t>
            </a:r>
            <a:r>
              <a:rPr lang="uk-UA" sz="1400" i="1" dirty="0" smtClean="0"/>
              <a:t>(Ми також не завжди маємо підтримку наших батьків, коли потребуємо на неї найбільше в силу певних, зазначених вище, обставин).</a:t>
            </a:r>
          </a:p>
          <a:p>
            <a:pPr>
              <a:buFont typeface="Wingdings" panose="05000000000000000000" pitchFamily="2" charset="2"/>
              <a:buChar char="v"/>
            </a:pPr>
            <a:r>
              <a:rPr lang="uk-UA" sz="1400" b="1" dirty="0" smtClean="0"/>
              <a:t>Перше кохання Тарас пережив саме в 14-15 років до Оксани Коваленко і проніс його через усе життя.     </a:t>
            </a:r>
            <a:r>
              <a:rPr lang="uk-UA" sz="1400" dirty="0" smtClean="0"/>
              <a:t> </a:t>
            </a:r>
            <a:r>
              <a:rPr lang="uk-UA" sz="1400" i="1" dirty="0" smtClean="0"/>
              <a:t>(І ми також зараз знаходимося в тому віці, коли пізнаємо перше захоплення).</a:t>
            </a:r>
          </a:p>
          <a:p>
            <a:pPr>
              <a:buFont typeface="Wingdings" panose="05000000000000000000" pitchFamily="2" charset="2"/>
              <a:buChar char="v"/>
            </a:pPr>
            <a:r>
              <a:rPr lang="uk-UA" sz="1400" b="1" dirty="0" smtClean="0"/>
              <a:t>Навіть будучи сиротою, кріпаком, хлопчиком – пастухом, попри всі негаразди був здібним до малювання.    </a:t>
            </a:r>
            <a:r>
              <a:rPr lang="uk-UA" sz="1400" dirty="0" smtClean="0"/>
              <a:t>( </a:t>
            </a:r>
            <a:r>
              <a:rPr lang="uk-UA" sz="1400" i="1" dirty="0" smtClean="0"/>
              <a:t>І ми творчі особистості – малюємо, читаємо, беремо активну участь в житті класу, школи, інколи пишемо вірші, танцюємо).</a:t>
            </a:r>
          </a:p>
          <a:p>
            <a:pPr>
              <a:buFont typeface="Wingdings" panose="05000000000000000000" pitchFamily="2" charset="2"/>
              <a:buChar char="v"/>
            </a:pPr>
            <a:r>
              <a:rPr lang="uk-UA" sz="1400" b="1" dirty="0" smtClean="0"/>
              <a:t>Прагнув вчитися, але не мав змоги. </a:t>
            </a:r>
            <a:r>
              <a:rPr lang="uk-UA" sz="1400" i="1" dirty="0" smtClean="0"/>
              <a:t>(Нам держава, батьки, школа  створили умови для навчання та розкриттю творчих здібностей).</a:t>
            </a:r>
          </a:p>
          <a:p>
            <a:pPr>
              <a:buFont typeface="Wingdings" panose="05000000000000000000" pitchFamily="2" charset="2"/>
              <a:buChar char="v"/>
            </a:pPr>
            <a:r>
              <a:rPr lang="uk-UA" sz="1400" b="1" dirty="0" smtClean="0"/>
              <a:t>Скільки спільного – але нас віддаляє 200 років!</a:t>
            </a:r>
          </a:p>
          <a:p>
            <a:pPr marL="0" indent="0">
              <a:buNone/>
            </a:pPr>
            <a:endParaRPr lang="uk-UA" sz="1200" b="1" dirty="0"/>
          </a:p>
        </p:txBody>
      </p:sp>
    </p:spTree>
    <p:extLst>
      <p:ext uri="{BB962C8B-B14F-4D97-AF65-F5344CB8AC3E}">
        <p14:creationId xmlns:p14="http://schemas.microsoft.com/office/powerpoint/2010/main" xmlns="" val="335525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uk-UA" sz="4000" dirty="0" smtClean="0"/>
              <a:t>«Катерина» Тараса Шевченка</a:t>
            </a:r>
            <a:endParaRPr lang="uk-UA" sz="4000" dirty="0"/>
          </a:p>
        </p:txBody>
      </p:sp>
      <p:sp>
        <p:nvSpPr>
          <p:cNvPr id="4" name="Объект 3"/>
          <p:cNvSpPr>
            <a:spLocks noGrp="1"/>
          </p:cNvSpPr>
          <p:nvPr>
            <p:ph sz="half" idx="2"/>
          </p:nvPr>
        </p:nvSpPr>
        <p:spPr>
          <a:xfrm>
            <a:off x="4648200" y="908720"/>
            <a:ext cx="4038600" cy="5217443"/>
          </a:xfrm>
          <a:solidFill>
            <a:schemeClr val="tx2">
              <a:lumMod val="20000"/>
              <a:lumOff val="80000"/>
            </a:schemeClr>
          </a:solidFill>
        </p:spPr>
        <p:txBody>
          <a:bodyPr>
            <a:noAutofit/>
          </a:bodyPr>
          <a:lstStyle/>
          <a:p>
            <a:pPr marL="0" indent="0" algn="just">
              <a:buNone/>
            </a:pPr>
            <a:r>
              <a:rPr lang="ru-RU" sz="1400" dirty="0" smtClean="0"/>
              <a:t>2. Прочитала поему «Катерина». </a:t>
            </a:r>
            <a:r>
              <a:rPr lang="ru-RU" sz="1400" dirty="0" err="1" smtClean="0"/>
              <a:t>Важко</a:t>
            </a:r>
            <a:r>
              <a:rPr lang="ru-RU" sz="1400" dirty="0" smtClean="0"/>
              <a:t> </a:t>
            </a:r>
            <a:r>
              <a:rPr lang="ru-RU" sz="1400" dirty="0" err="1" smtClean="0"/>
              <a:t>було</a:t>
            </a:r>
            <a:r>
              <a:rPr lang="ru-RU" sz="1400" dirty="0" smtClean="0"/>
              <a:t> </a:t>
            </a:r>
            <a:r>
              <a:rPr lang="ru-RU" sz="1400" dirty="0" err="1" smtClean="0"/>
              <a:t>читати</a:t>
            </a:r>
            <a:r>
              <a:rPr lang="ru-RU" sz="1400" dirty="0" smtClean="0"/>
              <a:t> </a:t>
            </a:r>
            <a:r>
              <a:rPr lang="ru-RU" sz="1400" dirty="0" err="1" smtClean="0"/>
              <a:t>останні</a:t>
            </a:r>
            <a:r>
              <a:rPr lang="ru-RU" sz="1400" dirty="0" smtClean="0"/>
              <a:t> рядки. </a:t>
            </a:r>
            <a:r>
              <a:rPr lang="ru-RU" sz="1400" dirty="0" err="1" smtClean="0"/>
              <a:t>Соромилася</a:t>
            </a:r>
            <a:r>
              <a:rPr lang="ru-RU" sz="1400" dirty="0" smtClean="0"/>
              <a:t> </a:t>
            </a:r>
            <a:r>
              <a:rPr lang="ru-RU" sz="1400" dirty="0" err="1" smtClean="0"/>
              <a:t>власних</a:t>
            </a:r>
            <a:r>
              <a:rPr lang="ru-RU" sz="1400" dirty="0" smtClean="0"/>
              <a:t> </a:t>
            </a:r>
            <a:r>
              <a:rPr lang="ru-RU" sz="1400" dirty="0" err="1" smtClean="0"/>
              <a:t>сліз</a:t>
            </a:r>
            <a:r>
              <a:rPr lang="ru-RU" sz="1400" dirty="0" smtClean="0"/>
              <a:t>. </a:t>
            </a:r>
            <a:r>
              <a:rPr lang="ru-RU" sz="1400" dirty="0" err="1" smtClean="0"/>
              <a:t>Вразило</a:t>
            </a:r>
            <a:r>
              <a:rPr lang="ru-RU" sz="1400" dirty="0" smtClean="0"/>
              <a:t> те, </a:t>
            </a:r>
            <a:r>
              <a:rPr lang="ru-RU" sz="1400" dirty="0" err="1" smtClean="0"/>
              <a:t>що</a:t>
            </a:r>
            <a:r>
              <a:rPr lang="ru-RU" sz="1400" dirty="0" smtClean="0"/>
              <a:t> молода </a:t>
            </a:r>
            <a:r>
              <a:rPr lang="ru-RU" sz="1400" dirty="0" err="1" smtClean="0"/>
              <a:t>вродлива</a:t>
            </a:r>
            <a:r>
              <a:rPr lang="ru-RU" sz="1400" dirty="0" smtClean="0"/>
              <a:t> </a:t>
            </a:r>
            <a:r>
              <a:rPr lang="ru-RU" sz="1400" dirty="0" err="1" smtClean="0"/>
              <a:t>дівчина</a:t>
            </a:r>
            <a:r>
              <a:rPr lang="ru-RU" sz="1400" dirty="0" smtClean="0"/>
              <a:t> стала </a:t>
            </a:r>
            <a:r>
              <a:rPr lang="ru-RU" sz="1400" dirty="0" err="1" smtClean="0"/>
              <a:t>беззахисною</a:t>
            </a:r>
            <a:r>
              <a:rPr lang="ru-RU" sz="1400" dirty="0" smtClean="0"/>
              <a:t> перед таким </a:t>
            </a:r>
            <a:r>
              <a:rPr lang="ru-RU" sz="1400" dirty="0" err="1" smtClean="0"/>
              <a:t>близьким</a:t>
            </a:r>
            <a:r>
              <a:rPr lang="ru-RU" sz="1400" dirty="0" smtClean="0"/>
              <a:t> та </a:t>
            </a:r>
            <a:r>
              <a:rPr lang="ru-RU" sz="1400" dirty="0" err="1" smtClean="0"/>
              <a:t>водночас</a:t>
            </a:r>
            <a:r>
              <a:rPr lang="ru-RU" sz="1400" dirty="0" smtClean="0"/>
              <a:t> далеким, </a:t>
            </a:r>
            <a:r>
              <a:rPr lang="ru-RU" sz="1400" dirty="0" err="1" smtClean="0"/>
              <a:t>жорстоким</a:t>
            </a:r>
            <a:r>
              <a:rPr lang="ru-RU" sz="1400" dirty="0" smtClean="0"/>
              <a:t> </a:t>
            </a:r>
            <a:r>
              <a:rPr lang="ru-RU" sz="1400" dirty="0" err="1" smtClean="0"/>
              <a:t>світом</a:t>
            </a:r>
            <a:r>
              <a:rPr lang="ru-RU" sz="1400" dirty="0" smtClean="0"/>
              <a:t>. </a:t>
            </a:r>
            <a:r>
              <a:rPr lang="ru-RU" sz="1400" dirty="0" err="1" smtClean="0"/>
              <a:t>Ніхто</a:t>
            </a:r>
            <a:r>
              <a:rPr lang="ru-RU" sz="1400" dirty="0" smtClean="0"/>
              <a:t> не </a:t>
            </a:r>
            <a:r>
              <a:rPr lang="ru-RU" sz="1400" dirty="0" err="1" smtClean="0"/>
              <a:t>зрозумів</a:t>
            </a:r>
            <a:r>
              <a:rPr lang="ru-RU" sz="1400" dirty="0" smtClean="0"/>
              <a:t> Катерину, </a:t>
            </a:r>
            <a:r>
              <a:rPr lang="ru-RU" sz="1400" dirty="0" err="1" smtClean="0"/>
              <a:t>навіть</a:t>
            </a:r>
            <a:r>
              <a:rPr lang="ru-RU" sz="1400" dirty="0" smtClean="0"/>
              <a:t> батьки </a:t>
            </a:r>
            <a:r>
              <a:rPr lang="ru-RU" sz="1400" dirty="0" err="1" smtClean="0"/>
              <a:t>відмовилися</a:t>
            </a:r>
            <a:r>
              <a:rPr lang="ru-RU" sz="1400" dirty="0" smtClean="0"/>
              <a:t> </a:t>
            </a:r>
            <a:r>
              <a:rPr lang="ru-RU" sz="1400" dirty="0" err="1" smtClean="0"/>
              <a:t>від</a:t>
            </a:r>
            <a:r>
              <a:rPr lang="ru-RU" sz="1400" dirty="0" smtClean="0"/>
              <a:t> </a:t>
            </a:r>
            <a:r>
              <a:rPr lang="ru-RU" sz="1400" dirty="0" err="1" smtClean="0"/>
              <a:t>єдиної</a:t>
            </a:r>
            <a:r>
              <a:rPr lang="ru-RU" sz="1400" dirty="0" smtClean="0"/>
              <a:t> </a:t>
            </a:r>
            <a:r>
              <a:rPr lang="ru-RU" sz="1400" dirty="0" err="1" smtClean="0"/>
              <a:t>дитини</a:t>
            </a:r>
            <a:r>
              <a:rPr lang="ru-RU" sz="1400" dirty="0" smtClean="0"/>
              <a:t> через </a:t>
            </a:r>
            <a:r>
              <a:rPr lang="ru-RU" sz="1400" dirty="0" err="1" smtClean="0"/>
              <a:t>осуд</a:t>
            </a:r>
            <a:r>
              <a:rPr lang="ru-RU" sz="1400" dirty="0" smtClean="0"/>
              <a:t> </a:t>
            </a:r>
            <a:r>
              <a:rPr lang="ru-RU" sz="1400" dirty="0" err="1" smtClean="0"/>
              <a:t>односельців</a:t>
            </a:r>
            <a:r>
              <a:rPr lang="ru-RU" sz="1400" dirty="0" smtClean="0"/>
              <a:t>. </a:t>
            </a:r>
            <a:r>
              <a:rPr lang="ru-RU" sz="1400" dirty="0" err="1" smtClean="0"/>
              <a:t>Відмовився</a:t>
            </a:r>
            <a:r>
              <a:rPr lang="ru-RU" sz="1400" dirty="0" smtClean="0"/>
              <a:t> </a:t>
            </a:r>
            <a:r>
              <a:rPr lang="ru-RU" sz="1400" dirty="0" err="1" smtClean="0"/>
              <a:t>коханий</a:t>
            </a:r>
            <a:r>
              <a:rPr lang="ru-RU" sz="1400" dirty="0" smtClean="0"/>
              <a:t> «москаль», </a:t>
            </a:r>
            <a:r>
              <a:rPr lang="ru-RU" sz="1400" dirty="0" err="1" smtClean="0"/>
              <a:t>адже</a:t>
            </a:r>
            <a:r>
              <a:rPr lang="ru-RU" sz="1400" dirty="0" smtClean="0"/>
              <a:t> Катерина для </a:t>
            </a:r>
            <a:r>
              <a:rPr lang="ru-RU" sz="1400" dirty="0" err="1" smtClean="0"/>
              <a:t>нього</a:t>
            </a:r>
            <a:r>
              <a:rPr lang="ru-RU" sz="1400" dirty="0" smtClean="0"/>
              <a:t> </a:t>
            </a:r>
            <a:r>
              <a:rPr lang="ru-RU" sz="1400" dirty="0" err="1" smtClean="0"/>
              <a:t>була</a:t>
            </a:r>
            <a:r>
              <a:rPr lang="ru-RU" sz="1400" dirty="0" smtClean="0"/>
              <a:t> </a:t>
            </a:r>
            <a:r>
              <a:rPr lang="ru-RU" sz="1400" dirty="0" err="1" smtClean="0"/>
              <a:t>лише</a:t>
            </a:r>
            <a:r>
              <a:rPr lang="ru-RU" sz="1400" dirty="0" smtClean="0"/>
              <a:t> </a:t>
            </a:r>
            <a:r>
              <a:rPr lang="ru-RU" sz="1400" dirty="0" err="1" smtClean="0"/>
              <a:t>розвагою</a:t>
            </a:r>
            <a:r>
              <a:rPr lang="ru-RU" sz="1400" dirty="0" smtClean="0"/>
              <a:t>. Як </a:t>
            </a:r>
            <a:r>
              <a:rPr lang="ru-RU" sz="1400" dirty="0" err="1" smtClean="0"/>
              <a:t>жити</a:t>
            </a:r>
            <a:r>
              <a:rPr lang="ru-RU" sz="1400" dirty="0" smtClean="0"/>
              <a:t> </a:t>
            </a:r>
            <a:r>
              <a:rPr lang="ru-RU" sz="1400" dirty="0" err="1" smtClean="0"/>
              <a:t>далі</a:t>
            </a:r>
            <a:r>
              <a:rPr lang="ru-RU" sz="1400" dirty="0" smtClean="0"/>
              <a:t>? </a:t>
            </a:r>
            <a:r>
              <a:rPr lang="ru-RU" sz="1400" dirty="0" err="1" smtClean="0"/>
              <a:t>Читаючи</a:t>
            </a:r>
            <a:r>
              <a:rPr lang="ru-RU" sz="1400" dirty="0" smtClean="0"/>
              <a:t> рядки, коли </a:t>
            </a:r>
            <a:r>
              <a:rPr lang="ru-RU" sz="1400" dirty="0" err="1" smtClean="0"/>
              <a:t>дівчина</a:t>
            </a:r>
            <a:r>
              <a:rPr lang="ru-RU" sz="1400" dirty="0" smtClean="0"/>
              <a:t> в </a:t>
            </a:r>
            <a:r>
              <a:rPr lang="ru-RU" sz="1400" dirty="0" err="1" smtClean="0"/>
              <a:t>розпачі</a:t>
            </a:r>
            <a:r>
              <a:rPr lang="ru-RU" sz="1400" dirty="0" smtClean="0"/>
              <a:t>, я </a:t>
            </a:r>
            <a:r>
              <a:rPr lang="ru-RU" sz="1400" dirty="0" err="1" smtClean="0"/>
              <a:t>відчувала</a:t>
            </a:r>
            <a:r>
              <a:rPr lang="ru-RU" sz="1400" dirty="0" smtClean="0"/>
              <a:t> </a:t>
            </a:r>
            <a:r>
              <a:rPr lang="ru-RU" sz="1400" dirty="0" err="1" smtClean="0"/>
              <a:t>її</a:t>
            </a:r>
            <a:r>
              <a:rPr lang="ru-RU" sz="1400" dirty="0" smtClean="0"/>
              <a:t> </a:t>
            </a:r>
            <a:r>
              <a:rPr lang="ru-RU" sz="1400" dirty="0" err="1" smtClean="0"/>
              <a:t>біль</a:t>
            </a:r>
            <a:r>
              <a:rPr lang="ru-RU" sz="1400" dirty="0" smtClean="0"/>
              <a:t>, холод </a:t>
            </a:r>
            <a:r>
              <a:rPr lang="ru-RU" sz="1400" dirty="0" err="1" smtClean="0"/>
              <a:t>зими</a:t>
            </a:r>
            <a:r>
              <a:rPr lang="ru-RU" sz="1400" dirty="0" smtClean="0"/>
              <a:t> та </a:t>
            </a:r>
            <a:r>
              <a:rPr lang="ru-RU" sz="1400" dirty="0" err="1" smtClean="0"/>
              <a:t>людську</a:t>
            </a:r>
            <a:r>
              <a:rPr lang="ru-RU" sz="1400" dirty="0" smtClean="0"/>
              <a:t> </a:t>
            </a:r>
            <a:r>
              <a:rPr lang="ru-RU" sz="1400" dirty="0" err="1" smtClean="0"/>
              <a:t>байдужість</a:t>
            </a:r>
            <a:r>
              <a:rPr lang="ru-RU" sz="1400" dirty="0" smtClean="0"/>
              <a:t>. </a:t>
            </a:r>
            <a:r>
              <a:rPr lang="ru-RU" sz="1400" dirty="0" err="1" smtClean="0"/>
              <a:t>Дівчина</a:t>
            </a:r>
            <a:r>
              <a:rPr lang="ru-RU" sz="1400" dirty="0" smtClean="0"/>
              <a:t> не </a:t>
            </a:r>
            <a:r>
              <a:rPr lang="ru-RU" sz="1400" dirty="0" err="1" smtClean="0"/>
              <a:t>знає</a:t>
            </a:r>
            <a:r>
              <a:rPr lang="ru-RU" sz="1400" dirty="0" smtClean="0"/>
              <a:t>, як </a:t>
            </a:r>
            <a:r>
              <a:rPr lang="ru-RU" sz="1400" dirty="0" err="1" smtClean="0"/>
              <a:t>жити</a:t>
            </a:r>
            <a:r>
              <a:rPr lang="ru-RU" sz="1400" dirty="0" smtClean="0"/>
              <a:t> </a:t>
            </a:r>
            <a:r>
              <a:rPr lang="ru-RU" sz="1400" dirty="0" err="1" smtClean="0"/>
              <a:t>далі</a:t>
            </a:r>
            <a:r>
              <a:rPr lang="ru-RU" sz="1400" dirty="0" smtClean="0"/>
              <a:t>, </a:t>
            </a:r>
            <a:r>
              <a:rPr lang="ru-RU" sz="1400" dirty="0" err="1" smtClean="0"/>
              <a:t>що</a:t>
            </a:r>
            <a:r>
              <a:rPr lang="ru-RU" sz="1400" dirty="0" smtClean="0"/>
              <a:t> </a:t>
            </a:r>
            <a:r>
              <a:rPr lang="ru-RU" sz="1400" dirty="0" err="1" smtClean="0"/>
              <a:t>чекає</a:t>
            </a:r>
            <a:r>
              <a:rPr lang="ru-RU" sz="1400" dirty="0" smtClean="0"/>
              <a:t> на </a:t>
            </a:r>
            <a:r>
              <a:rPr lang="ru-RU" sz="1400" dirty="0" err="1" smtClean="0"/>
              <a:t>неї</a:t>
            </a:r>
            <a:r>
              <a:rPr lang="ru-RU" sz="1400" dirty="0" smtClean="0"/>
              <a:t> та на </a:t>
            </a:r>
            <a:r>
              <a:rPr lang="ru-RU" sz="1400" dirty="0" err="1" smtClean="0"/>
              <a:t>її</a:t>
            </a:r>
            <a:r>
              <a:rPr lang="ru-RU" sz="1400" dirty="0" smtClean="0"/>
              <a:t> </a:t>
            </a:r>
            <a:r>
              <a:rPr lang="ru-RU" sz="1400" dirty="0" err="1" smtClean="0"/>
              <a:t>сина</a:t>
            </a:r>
            <a:r>
              <a:rPr lang="ru-RU" sz="1400" dirty="0" smtClean="0"/>
              <a:t> </a:t>
            </a:r>
            <a:r>
              <a:rPr lang="ru-RU" sz="1400" dirty="0" err="1" smtClean="0"/>
              <a:t>байстрюка</a:t>
            </a:r>
            <a:r>
              <a:rPr lang="ru-RU" sz="1400" dirty="0" smtClean="0"/>
              <a:t>? І вона </a:t>
            </a:r>
            <a:r>
              <a:rPr lang="ru-RU" sz="1400" dirty="0" err="1" smtClean="0"/>
              <a:t>знайшла</a:t>
            </a:r>
            <a:r>
              <a:rPr lang="ru-RU" sz="1400" dirty="0" smtClean="0"/>
              <a:t> один </a:t>
            </a:r>
            <a:r>
              <a:rPr lang="ru-RU" sz="1400" dirty="0" err="1" smtClean="0"/>
              <a:t>вихід</a:t>
            </a:r>
            <a:r>
              <a:rPr lang="ru-RU" sz="1400" dirty="0" smtClean="0"/>
              <a:t> – </a:t>
            </a:r>
            <a:r>
              <a:rPr lang="ru-RU" sz="1400" dirty="0" err="1" smtClean="0"/>
              <a:t>піти</a:t>
            </a:r>
            <a:r>
              <a:rPr lang="ru-RU" sz="1400" dirty="0" smtClean="0"/>
              <a:t> </a:t>
            </a:r>
            <a:r>
              <a:rPr lang="ru-RU" sz="1400" dirty="0" err="1" smtClean="0"/>
              <a:t>із</a:t>
            </a:r>
            <a:r>
              <a:rPr lang="ru-RU" sz="1400" dirty="0" smtClean="0"/>
              <a:t> </a:t>
            </a:r>
            <a:r>
              <a:rPr lang="ru-RU" sz="1400" dirty="0" err="1" smtClean="0"/>
              <a:t>життя</a:t>
            </a:r>
            <a:r>
              <a:rPr lang="ru-RU" sz="1400" dirty="0" smtClean="0"/>
              <a:t> та одним </a:t>
            </a:r>
            <a:r>
              <a:rPr lang="ru-RU" sz="1400" dirty="0" err="1" smtClean="0"/>
              <a:t>рухом</a:t>
            </a:r>
            <a:r>
              <a:rPr lang="ru-RU" sz="1400" dirty="0" smtClean="0"/>
              <a:t> </a:t>
            </a:r>
            <a:r>
              <a:rPr lang="ru-RU" sz="1400" dirty="0" err="1" smtClean="0"/>
              <a:t>розв’язати</a:t>
            </a:r>
            <a:r>
              <a:rPr lang="ru-RU" sz="1400" dirty="0" smtClean="0"/>
              <a:t> </a:t>
            </a:r>
            <a:r>
              <a:rPr lang="ru-RU" sz="1400" dirty="0" err="1" smtClean="0"/>
              <a:t>усі</a:t>
            </a:r>
            <a:r>
              <a:rPr lang="ru-RU" sz="1400" dirty="0" smtClean="0"/>
              <a:t> </a:t>
            </a:r>
            <a:r>
              <a:rPr lang="ru-RU" sz="1400" dirty="0" err="1" smtClean="0"/>
              <a:t>проблеми</a:t>
            </a:r>
            <a:r>
              <a:rPr lang="ru-RU" sz="1400" dirty="0" smtClean="0"/>
              <a:t>. </a:t>
            </a:r>
            <a:r>
              <a:rPr lang="ru-RU" sz="1400" dirty="0" err="1" smtClean="0"/>
              <a:t>Чи</a:t>
            </a:r>
            <a:r>
              <a:rPr lang="ru-RU" sz="1400" dirty="0" smtClean="0"/>
              <a:t> </a:t>
            </a:r>
            <a:r>
              <a:rPr lang="ru-RU" sz="1400" dirty="0" err="1" smtClean="0"/>
              <a:t>засуджую</a:t>
            </a:r>
            <a:r>
              <a:rPr lang="ru-RU" sz="1400" dirty="0" smtClean="0"/>
              <a:t> я Катерину? Не знаю, але </a:t>
            </a:r>
            <a:r>
              <a:rPr lang="ru-RU" sz="1400" dirty="0" err="1" smtClean="0"/>
              <a:t>уявила</a:t>
            </a:r>
            <a:r>
              <a:rPr lang="ru-RU" sz="1400" dirty="0" smtClean="0"/>
              <a:t>, </a:t>
            </a:r>
            <a:r>
              <a:rPr lang="ru-RU" sz="1400" dirty="0" err="1" smtClean="0"/>
              <a:t>якби</a:t>
            </a:r>
            <a:r>
              <a:rPr lang="ru-RU" sz="1400" dirty="0" smtClean="0"/>
              <a:t> </a:t>
            </a:r>
            <a:r>
              <a:rPr lang="ru-RU" sz="1400" dirty="0" err="1" smtClean="0"/>
              <a:t>від</a:t>
            </a:r>
            <a:r>
              <a:rPr lang="ru-RU" sz="1400" dirty="0" smtClean="0"/>
              <a:t> мене </a:t>
            </a:r>
            <a:r>
              <a:rPr lang="ru-RU" sz="1400" dirty="0" err="1" smtClean="0"/>
              <a:t>відмовилися</a:t>
            </a:r>
            <a:r>
              <a:rPr lang="ru-RU" sz="1400" dirty="0" smtClean="0"/>
              <a:t> батьки, </a:t>
            </a:r>
            <a:r>
              <a:rPr lang="ru-RU" sz="1400" dirty="0" err="1" smtClean="0"/>
              <a:t>якби</a:t>
            </a:r>
            <a:r>
              <a:rPr lang="ru-RU" sz="1400" dirty="0" smtClean="0"/>
              <a:t> я жила </a:t>
            </a:r>
            <a:r>
              <a:rPr lang="ru-RU" sz="1400" dirty="0" err="1" smtClean="0"/>
              <a:t>далі</a:t>
            </a:r>
            <a:r>
              <a:rPr lang="ru-RU" sz="1400" dirty="0" smtClean="0"/>
              <a:t>? Як вчинив </a:t>
            </a:r>
            <a:r>
              <a:rPr lang="ru-RU" sz="1400" dirty="0" err="1" smtClean="0"/>
              <a:t>батько</a:t>
            </a:r>
            <a:r>
              <a:rPr lang="ru-RU" sz="1400" dirty="0" smtClean="0"/>
              <a:t>, </a:t>
            </a:r>
            <a:r>
              <a:rPr lang="ru-RU" sz="1400" dirty="0" err="1" smtClean="0"/>
              <a:t>відмовившись</a:t>
            </a:r>
            <a:r>
              <a:rPr lang="ru-RU" sz="1400" dirty="0" smtClean="0"/>
              <a:t> </a:t>
            </a:r>
            <a:r>
              <a:rPr lang="ru-RU" sz="1400" dirty="0" err="1" smtClean="0"/>
              <a:t>від</a:t>
            </a:r>
            <a:r>
              <a:rPr lang="ru-RU" sz="1400" dirty="0" smtClean="0"/>
              <a:t> </a:t>
            </a:r>
            <a:r>
              <a:rPr lang="ru-RU" sz="1400" dirty="0" err="1" smtClean="0"/>
              <a:t>власного</a:t>
            </a:r>
            <a:r>
              <a:rPr lang="ru-RU" sz="1400" dirty="0" smtClean="0"/>
              <a:t> </a:t>
            </a:r>
            <a:r>
              <a:rPr lang="ru-RU" sz="1400" dirty="0" err="1" smtClean="0"/>
              <a:t>сина</a:t>
            </a:r>
            <a:r>
              <a:rPr lang="ru-RU" sz="1400" dirty="0" smtClean="0"/>
              <a:t>? </a:t>
            </a:r>
            <a:r>
              <a:rPr lang="ru-RU" sz="1400" dirty="0" err="1" smtClean="0"/>
              <a:t>Чи</a:t>
            </a:r>
            <a:r>
              <a:rPr lang="ru-RU" sz="1400" dirty="0" smtClean="0"/>
              <a:t> буде </a:t>
            </a:r>
            <a:r>
              <a:rPr lang="ru-RU" sz="1400" dirty="0" err="1" smtClean="0"/>
              <a:t>він</a:t>
            </a:r>
            <a:r>
              <a:rPr lang="ru-RU" sz="1400" dirty="0" smtClean="0"/>
              <a:t> </a:t>
            </a:r>
            <a:r>
              <a:rPr lang="ru-RU" sz="1400" dirty="0" err="1" smtClean="0"/>
              <a:t>щасливим</a:t>
            </a:r>
            <a:r>
              <a:rPr lang="ru-RU" sz="1400" dirty="0" smtClean="0"/>
              <a:t> з </a:t>
            </a:r>
            <a:r>
              <a:rPr lang="ru-RU" sz="1400" dirty="0" err="1" smtClean="0"/>
              <a:t>іншою</a:t>
            </a:r>
            <a:r>
              <a:rPr lang="ru-RU" sz="1400" dirty="0" smtClean="0"/>
              <a:t>? Я </a:t>
            </a:r>
            <a:r>
              <a:rPr lang="ru-RU" sz="1400" dirty="0" err="1" smtClean="0"/>
              <a:t>можу</a:t>
            </a:r>
            <a:r>
              <a:rPr lang="ru-RU" sz="1400" dirty="0" smtClean="0"/>
              <a:t> </a:t>
            </a:r>
            <a:r>
              <a:rPr lang="ru-RU" sz="1400" dirty="0" err="1" smtClean="0"/>
              <a:t>поставити</a:t>
            </a:r>
            <a:r>
              <a:rPr lang="ru-RU" sz="1400" dirty="0" smtClean="0"/>
              <a:t> </a:t>
            </a:r>
            <a:r>
              <a:rPr lang="ru-RU" sz="1400" dirty="0" err="1" smtClean="0"/>
              <a:t>питання</a:t>
            </a:r>
            <a:r>
              <a:rPr lang="ru-RU" sz="1400" dirty="0" smtClean="0"/>
              <a:t>. Але </a:t>
            </a:r>
            <a:r>
              <a:rPr lang="ru-RU" sz="1400" dirty="0" err="1" smtClean="0"/>
              <a:t>відповіді</a:t>
            </a:r>
            <a:r>
              <a:rPr lang="ru-RU" sz="1400" dirty="0" smtClean="0"/>
              <a:t> на них </a:t>
            </a:r>
            <a:r>
              <a:rPr lang="ru-RU" sz="1400" dirty="0" err="1" smtClean="0"/>
              <a:t>знайти</a:t>
            </a:r>
            <a:r>
              <a:rPr lang="ru-RU" sz="1400" dirty="0" smtClean="0"/>
              <a:t> не </a:t>
            </a:r>
            <a:r>
              <a:rPr lang="ru-RU" sz="1400" dirty="0" err="1" smtClean="0"/>
              <a:t>можу</a:t>
            </a:r>
            <a:r>
              <a:rPr lang="ru-RU" sz="1400" dirty="0" smtClean="0"/>
              <a:t>. Тому я та </a:t>
            </a:r>
            <a:r>
              <a:rPr lang="ru-RU" sz="1400" dirty="0" err="1" smtClean="0"/>
              <a:t>мої</a:t>
            </a:r>
            <a:r>
              <a:rPr lang="ru-RU" sz="1400" dirty="0" smtClean="0"/>
              <a:t> подруги й </a:t>
            </a:r>
            <a:r>
              <a:rPr lang="ru-RU" sz="1400" dirty="0" err="1" smtClean="0"/>
              <a:t>вирішили</a:t>
            </a:r>
            <a:r>
              <a:rPr lang="ru-RU" sz="1400" dirty="0" smtClean="0"/>
              <a:t> </a:t>
            </a:r>
            <a:r>
              <a:rPr lang="ru-RU" sz="1400" dirty="0" err="1" smtClean="0"/>
              <a:t>розкрити</a:t>
            </a:r>
            <a:r>
              <a:rPr lang="ru-RU" sz="1400" dirty="0" smtClean="0"/>
              <a:t> проблему материнства </a:t>
            </a:r>
            <a:r>
              <a:rPr lang="ru-RU" sz="1400" dirty="0" err="1" smtClean="0"/>
              <a:t>серед</a:t>
            </a:r>
            <a:r>
              <a:rPr lang="ru-RU" sz="1400" dirty="0" smtClean="0"/>
              <a:t> </a:t>
            </a:r>
            <a:r>
              <a:rPr lang="ru-RU" sz="1400" dirty="0" err="1" smtClean="0"/>
              <a:t>своїх</a:t>
            </a:r>
            <a:r>
              <a:rPr lang="ru-RU" sz="1400" dirty="0" smtClean="0"/>
              <a:t> </a:t>
            </a:r>
            <a:r>
              <a:rPr lang="ru-RU" sz="1400" dirty="0" err="1" smtClean="0"/>
              <a:t>підлітків</a:t>
            </a:r>
            <a:r>
              <a:rPr lang="ru-RU" sz="1400" dirty="0" smtClean="0"/>
              <a:t>, </a:t>
            </a:r>
            <a:r>
              <a:rPr lang="ru-RU" sz="1400" dirty="0" err="1" smtClean="0"/>
              <a:t>щоб</a:t>
            </a:r>
            <a:r>
              <a:rPr lang="ru-RU" sz="1400" dirty="0" smtClean="0"/>
              <a:t> ми </a:t>
            </a:r>
            <a:r>
              <a:rPr lang="ru-RU" sz="1400" dirty="0" err="1" smtClean="0"/>
              <a:t>були</a:t>
            </a:r>
            <a:r>
              <a:rPr lang="ru-RU" sz="1400" dirty="0" smtClean="0"/>
              <a:t> </a:t>
            </a:r>
            <a:r>
              <a:rPr lang="ru-RU" sz="1400" dirty="0" err="1" smtClean="0"/>
              <a:t>готові</a:t>
            </a:r>
            <a:r>
              <a:rPr lang="ru-RU" sz="1400" dirty="0" smtClean="0"/>
              <a:t> до </a:t>
            </a:r>
            <a:r>
              <a:rPr lang="ru-RU" sz="1400" dirty="0" err="1" smtClean="0"/>
              <a:t>дорослого</a:t>
            </a:r>
            <a:r>
              <a:rPr lang="ru-RU" sz="1400" dirty="0" smtClean="0"/>
              <a:t> </a:t>
            </a:r>
            <a:r>
              <a:rPr lang="ru-RU" sz="1400" dirty="0" err="1" smtClean="0"/>
              <a:t>життя</a:t>
            </a:r>
            <a:r>
              <a:rPr lang="ru-RU" sz="1400" dirty="0" smtClean="0"/>
              <a:t>.</a:t>
            </a:r>
            <a:endParaRPr lang="uk-UA" sz="1400" dirty="0"/>
          </a:p>
        </p:txBody>
      </p:sp>
      <p:pic>
        <p:nvPicPr>
          <p:cNvPr id="5" name="Объект 4" descr="http://school.xvatit.com/images/thumb/0/0e/H13.JPEG/715px-H13.JPE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67544" y="1268760"/>
            <a:ext cx="4038600" cy="2784657"/>
          </a:xfrm>
          <a:prstGeom prst="rect">
            <a:avLst/>
          </a:prstGeom>
          <a:noFill/>
          <a:ln>
            <a:noFill/>
          </a:ln>
        </p:spPr>
      </p:pic>
    </p:spTree>
    <p:extLst>
      <p:ext uri="{BB962C8B-B14F-4D97-AF65-F5344CB8AC3E}">
        <p14:creationId xmlns:p14="http://schemas.microsoft.com/office/powerpoint/2010/main" xmlns="" val="1824460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smtClean="0"/>
              <a:t>Картини  Т.Шевченка </a:t>
            </a:r>
            <a:endParaRPr lang="uk-UA" sz="2400" dirty="0"/>
          </a:p>
        </p:txBody>
      </p:sp>
      <p:pic>
        <p:nvPicPr>
          <p:cNvPr id="8" name="Объект 7" descr="http://ananiev.org.ua/uploads/katerina_thumb.jpg"/>
          <p:cNvPicPr>
            <a:picLocks noGrp="1"/>
          </p:cNvPicPr>
          <p:nvPr>
            <p:ph sz="half" idx="1"/>
          </p:nvPr>
        </p:nvPicPr>
        <p:blipFill>
          <a:blip r:embed="rId2">
            <a:extLst>
              <a:ext uri="{28A0092B-C50C-407E-A947-70E740481C1C}">
                <a14:useLocalDpi xmlns:a14="http://schemas.microsoft.com/office/drawing/2010/main" xmlns="" val="0"/>
              </a:ext>
            </a:extLst>
          </a:blip>
          <a:stretch>
            <a:fillRect/>
          </a:stretch>
        </p:blipFill>
        <p:spPr bwMode="auto">
          <a:xfrm>
            <a:off x="571472" y="1000108"/>
            <a:ext cx="2857520" cy="3714776"/>
          </a:xfrm>
          <a:prstGeom prst="rect">
            <a:avLst/>
          </a:prstGeom>
          <a:noFill/>
          <a:ln>
            <a:noFill/>
          </a:ln>
        </p:spPr>
      </p:pic>
      <p:pic>
        <p:nvPicPr>
          <p:cNvPr id="7" name="Объект 6" descr="http://900igr.net/datai/literatura/Taras-Grigorovich-SHevchenko/0004-006-U-tvorchost-velikogo-poeta-tvori-pro-dolju-dtej-materinstvo.jpg"/>
          <p:cNvPicPr>
            <a:picLocks noGrp="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572132" y="1000108"/>
            <a:ext cx="2746372" cy="3714776"/>
          </a:xfrm>
        </p:spPr>
      </p:pic>
      <p:sp>
        <p:nvSpPr>
          <p:cNvPr id="9" name="Прямоугольник 8"/>
          <p:cNvSpPr/>
          <p:nvPr/>
        </p:nvSpPr>
        <p:spPr>
          <a:xfrm>
            <a:off x="1763688" y="3634883"/>
            <a:ext cx="1573070" cy="369332"/>
          </a:xfrm>
          <a:prstGeom prst="rect">
            <a:avLst/>
          </a:prstGeom>
        </p:spPr>
        <p:txBody>
          <a:bodyPr wrap="square">
            <a:spAutoFit/>
          </a:bodyPr>
          <a:lstStyle/>
          <a:p>
            <a:r>
              <a:rPr lang="uk-UA" dirty="0"/>
              <a:t> </a:t>
            </a:r>
            <a:r>
              <a:rPr lang="uk-UA" sz="1200" dirty="0"/>
              <a:t>Циганка-ворожка</a:t>
            </a:r>
            <a:r>
              <a:rPr lang="uk-UA" dirty="0"/>
              <a:t> </a:t>
            </a:r>
          </a:p>
        </p:txBody>
      </p:sp>
      <p:sp>
        <p:nvSpPr>
          <p:cNvPr id="10" name="Прямоугольник 9"/>
          <p:cNvSpPr/>
          <p:nvPr/>
        </p:nvSpPr>
        <p:spPr>
          <a:xfrm>
            <a:off x="5799421" y="3702879"/>
            <a:ext cx="794641" cy="276999"/>
          </a:xfrm>
          <a:prstGeom prst="rect">
            <a:avLst/>
          </a:prstGeom>
        </p:spPr>
        <p:txBody>
          <a:bodyPr wrap="none">
            <a:spAutoFit/>
          </a:bodyPr>
          <a:lstStyle/>
          <a:p>
            <a:r>
              <a:rPr lang="uk-UA" sz="1200" dirty="0"/>
              <a:t>Катерина</a:t>
            </a:r>
          </a:p>
        </p:txBody>
      </p:sp>
      <p:sp>
        <p:nvSpPr>
          <p:cNvPr id="11" name="Прямоугольник 10"/>
          <p:cNvSpPr/>
          <p:nvPr/>
        </p:nvSpPr>
        <p:spPr>
          <a:xfrm>
            <a:off x="0" y="4714884"/>
            <a:ext cx="9143999" cy="2308324"/>
          </a:xfrm>
          <a:prstGeom prst="rect">
            <a:avLst/>
          </a:prstGeom>
          <a:solidFill>
            <a:schemeClr val="tx2">
              <a:lumMod val="20000"/>
              <a:lumOff val="80000"/>
            </a:schemeClr>
          </a:solidFill>
        </p:spPr>
        <p:txBody>
          <a:bodyPr wrap="square">
            <a:spAutoFit/>
          </a:bodyPr>
          <a:lstStyle/>
          <a:p>
            <a:r>
              <a:rPr lang="uk-UA" dirty="0"/>
              <a:t>Примітними рисами  української дівчини є її простота (простий чистий одяг, вони постають перед нами босоніж). Наївність, відвертість, довірливість. Поет малює своїх героїнь світлими білими фарбами, адже білий колір – </a:t>
            </a:r>
            <a:r>
              <a:rPr lang="uk-UA" dirty="0" err="1"/>
              <a:t>колір</a:t>
            </a:r>
            <a:r>
              <a:rPr lang="uk-UA" dirty="0"/>
              <a:t> чистоти. І хоча дівчина чекає на позашлюбну дитину (це засуджує суспільство), Тарас Григорович навпаки підкреслює жіночу чистоту, адже материнство для поета – це святість, таїнство. Героїні стоять прямо перед глядачами на самій крайній лінії, мабуть художник хоче підкреслити, що ці  дівчата дуже близькі нам. Вони руками підібрали фартухи, ніби намагаються приховати свій сором.</a:t>
            </a:r>
          </a:p>
        </p:txBody>
      </p:sp>
    </p:spTree>
    <p:extLst>
      <p:ext uri="{BB962C8B-B14F-4D97-AF65-F5344CB8AC3E}">
        <p14:creationId xmlns:p14="http://schemas.microsoft.com/office/powerpoint/2010/main" xmlns="" val="1210234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
            </a:r>
            <a:br>
              <a:rPr lang="ru-RU" sz="2800" dirty="0" smtClean="0"/>
            </a:br>
            <a:r>
              <a:rPr lang="ru-RU" sz="1600" dirty="0" smtClean="0"/>
              <a:t>	</a:t>
            </a:r>
            <a:r>
              <a:rPr lang="ru-RU" sz="2400" b="1" dirty="0" smtClean="0"/>
              <a:t>4. Під впливом прочитаних творів сформувала  власний портрет сучасної  Катерини :</a:t>
            </a:r>
            <a:endParaRPr lang="uk-UA" sz="2400" b="1" dirty="0"/>
          </a:p>
        </p:txBody>
      </p:sp>
      <p:sp>
        <p:nvSpPr>
          <p:cNvPr id="12" name="Содержимое 11"/>
          <p:cNvSpPr>
            <a:spLocks noGrp="1"/>
          </p:cNvSpPr>
          <p:nvPr>
            <p:ph sz="half" idx="1"/>
          </p:nvPr>
        </p:nvSpPr>
        <p:spPr/>
        <p:txBody>
          <a:bodyPr>
            <a:normAutofit fontScale="77500" lnSpcReduction="20000"/>
          </a:bodyPr>
          <a:lstStyle/>
          <a:p>
            <a:endParaRPr lang="uk-UA"/>
          </a:p>
        </p:txBody>
      </p:sp>
      <p:sp>
        <p:nvSpPr>
          <p:cNvPr id="13" name="Содержимое 12"/>
          <p:cNvSpPr>
            <a:spLocks noGrp="1"/>
          </p:cNvSpPr>
          <p:nvPr>
            <p:ph sz="half" idx="2"/>
          </p:nvPr>
        </p:nvSpPr>
        <p:spPr/>
        <p:txBody>
          <a:bodyPr>
            <a:normAutofit fontScale="77500" lnSpcReduction="20000"/>
          </a:bodyPr>
          <a:lstStyle/>
          <a:p>
            <a:r>
              <a:rPr lang="uk-UA" dirty="0" smtClean="0"/>
              <a:t>Сучасна Катерина – сильна і водночас слабка жінка;</a:t>
            </a:r>
          </a:p>
          <a:p>
            <a:r>
              <a:rPr lang="uk-UA" dirty="0" smtClean="0"/>
              <a:t>Вольова та наївна;</a:t>
            </a:r>
          </a:p>
          <a:p>
            <a:r>
              <a:rPr lang="uk-UA" dirty="0" smtClean="0"/>
              <a:t>Має гарну вроду і багатий духовний світ;</a:t>
            </a:r>
          </a:p>
          <a:p>
            <a:r>
              <a:rPr lang="uk-UA" dirty="0" smtClean="0"/>
              <a:t>В якійсь мірі теж засуджена суспільством, але щастя материнства для неї стоїть на першому місці…. Цей список можна продовжувати до безкінечності, адже все залежить від умов виховання та оточення, що впливають на формування сучасної особистості жінки.</a:t>
            </a:r>
          </a:p>
          <a:p>
            <a:endParaRPr lang="uk-UA" dirty="0"/>
          </a:p>
        </p:txBody>
      </p:sp>
      <p:pic>
        <p:nvPicPr>
          <p:cNvPr id="1026" name="Picture 2"/>
          <p:cNvPicPr>
            <a:picLocks noChangeAspect="1" noChangeArrowheads="1"/>
          </p:cNvPicPr>
          <p:nvPr/>
        </p:nvPicPr>
        <p:blipFill>
          <a:blip r:embed="rId2"/>
          <a:srcRect/>
          <a:stretch>
            <a:fillRect/>
          </a:stretch>
        </p:blipFill>
        <p:spPr bwMode="auto">
          <a:xfrm>
            <a:off x="428596" y="1571612"/>
            <a:ext cx="3214710" cy="4572032"/>
          </a:xfrm>
          <a:prstGeom prst="rect">
            <a:avLst/>
          </a:prstGeom>
          <a:noFill/>
        </p:spPr>
      </p:pic>
    </p:spTree>
    <p:extLst>
      <p:ext uri="{BB962C8B-B14F-4D97-AF65-F5344CB8AC3E}">
        <p14:creationId xmlns:p14="http://schemas.microsoft.com/office/powerpoint/2010/main" xmlns="" val="2586175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604" y="260648"/>
            <a:ext cx="8298851" cy="1785104"/>
          </a:xfrm>
          <a:prstGeom prst="rect">
            <a:avLst/>
          </a:prstGeom>
          <a:solidFill>
            <a:schemeClr val="accent2">
              <a:lumMod val="20000"/>
              <a:lumOff val="80000"/>
            </a:schemeClr>
          </a:solidFill>
        </p:spPr>
        <p:txBody>
          <a:bodyPr wrap="square">
            <a:spAutoFit/>
          </a:bodyPr>
          <a:lstStyle/>
          <a:p>
            <a:pPr algn="ctr"/>
            <a:r>
              <a:rPr lang="ru-RU" sz="1600" b="1" dirty="0">
                <a:solidFill>
                  <a:srgbClr val="FF0000"/>
                </a:solidFill>
              </a:rPr>
              <a:t>Удовиченко </a:t>
            </a:r>
            <a:r>
              <a:rPr lang="ru-RU" sz="1600" b="1" dirty="0" err="1">
                <a:solidFill>
                  <a:srgbClr val="FF0000"/>
                </a:solidFill>
              </a:rPr>
              <a:t>Діана</a:t>
            </a:r>
            <a:endParaRPr lang="ru-RU" sz="1600" b="1" dirty="0">
              <a:solidFill>
                <a:srgbClr val="FF0000"/>
              </a:solidFill>
            </a:endParaRPr>
          </a:p>
          <a:p>
            <a:pPr algn="ctr"/>
            <a:r>
              <a:rPr lang="ru-RU" sz="1400" b="1" dirty="0"/>
              <a:t>ЗАХИСТ МАТЕРИНСТВА В УКРАЇНІ</a:t>
            </a:r>
          </a:p>
          <a:p>
            <a:r>
              <a:rPr lang="ru-RU" sz="1600" dirty="0" smtClean="0"/>
              <a:t>1. </a:t>
            </a:r>
            <a:r>
              <a:rPr lang="ru-RU" sz="1600" dirty="0" err="1" smtClean="0"/>
              <a:t>Що</a:t>
            </a:r>
            <a:r>
              <a:rPr lang="ru-RU" sz="1600" dirty="0" smtClean="0"/>
              <a:t> </a:t>
            </a:r>
            <a:r>
              <a:rPr lang="ru-RU" sz="1600" dirty="0" err="1"/>
              <a:t>таке</a:t>
            </a:r>
            <a:r>
              <a:rPr lang="ru-RU" sz="1600" dirty="0"/>
              <a:t> </a:t>
            </a:r>
            <a:r>
              <a:rPr lang="ru-RU" sz="1600" dirty="0" err="1"/>
              <a:t>захист</a:t>
            </a:r>
            <a:r>
              <a:rPr lang="ru-RU" sz="1600" dirty="0"/>
              <a:t> материнства? </a:t>
            </a:r>
          </a:p>
          <a:p>
            <a:r>
              <a:rPr lang="ru-RU" sz="1600" dirty="0" smtClean="0"/>
              <a:t>2. </a:t>
            </a:r>
            <a:r>
              <a:rPr lang="ru-RU" sz="1600" dirty="0" err="1" smtClean="0"/>
              <a:t>Якими</a:t>
            </a:r>
            <a:r>
              <a:rPr lang="ru-RU" sz="1600" dirty="0" smtClean="0"/>
              <a:t> </a:t>
            </a:r>
            <a:r>
              <a:rPr lang="ru-RU" sz="1600" dirty="0"/>
              <a:t>нормами чинного  </a:t>
            </a:r>
            <a:r>
              <a:rPr lang="ru-RU" sz="1600" dirty="0" err="1"/>
              <a:t>законодавства</a:t>
            </a:r>
            <a:r>
              <a:rPr lang="ru-RU" sz="1600" dirty="0"/>
              <a:t> </a:t>
            </a:r>
            <a:r>
              <a:rPr lang="ru-RU" sz="1600" dirty="0" err="1"/>
              <a:t>України</a:t>
            </a:r>
            <a:r>
              <a:rPr lang="ru-RU" sz="1600" dirty="0"/>
              <a:t> </a:t>
            </a:r>
            <a:r>
              <a:rPr lang="ru-RU" sz="1600" dirty="0" err="1"/>
              <a:t>він</a:t>
            </a:r>
            <a:r>
              <a:rPr lang="ru-RU" sz="1600" dirty="0"/>
              <a:t> </a:t>
            </a:r>
            <a:r>
              <a:rPr lang="ru-RU" sz="1600" dirty="0" err="1"/>
              <a:t>передбачений</a:t>
            </a:r>
            <a:r>
              <a:rPr lang="ru-RU" sz="1600" dirty="0"/>
              <a:t>?</a:t>
            </a:r>
          </a:p>
          <a:p>
            <a:r>
              <a:rPr lang="ru-RU" sz="1600" dirty="0" smtClean="0"/>
              <a:t>3. </a:t>
            </a:r>
            <a:r>
              <a:rPr lang="ru-RU" sz="1600" dirty="0" err="1" smtClean="0"/>
              <a:t>Які</a:t>
            </a:r>
            <a:r>
              <a:rPr lang="ru-RU" sz="1600" dirty="0" smtClean="0"/>
              <a:t> </a:t>
            </a:r>
            <a:r>
              <a:rPr lang="ru-RU" sz="1600" dirty="0" err="1"/>
              <a:t>види</a:t>
            </a:r>
            <a:r>
              <a:rPr lang="ru-RU" sz="1600" dirty="0"/>
              <a:t> </a:t>
            </a:r>
            <a:r>
              <a:rPr lang="ru-RU" sz="1600" dirty="0" err="1"/>
              <a:t>державної</a:t>
            </a:r>
            <a:r>
              <a:rPr lang="ru-RU" sz="1600" dirty="0"/>
              <a:t> </a:t>
            </a:r>
            <a:r>
              <a:rPr lang="ru-RU" sz="1600" dirty="0" err="1"/>
              <a:t>допомоги</a:t>
            </a:r>
            <a:r>
              <a:rPr lang="ru-RU" sz="1600" dirty="0"/>
              <a:t> </a:t>
            </a:r>
            <a:r>
              <a:rPr lang="ru-RU" sz="1600" dirty="0" err="1"/>
              <a:t>жінкам</a:t>
            </a:r>
            <a:r>
              <a:rPr lang="ru-RU" sz="1600" dirty="0"/>
              <a:t> </a:t>
            </a:r>
            <a:r>
              <a:rPr lang="ru-RU" sz="1600" dirty="0" err="1"/>
              <a:t>передбачено</a:t>
            </a:r>
            <a:r>
              <a:rPr lang="ru-RU" sz="1600" dirty="0"/>
              <a:t> </a:t>
            </a:r>
            <a:r>
              <a:rPr lang="ru-RU" sz="1600" dirty="0" err="1"/>
              <a:t>діючим</a:t>
            </a:r>
            <a:r>
              <a:rPr lang="ru-RU" sz="1600" dirty="0"/>
              <a:t> </a:t>
            </a:r>
            <a:r>
              <a:rPr lang="ru-RU" sz="1600" dirty="0" err="1"/>
              <a:t>українським</a:t>
            </a:r>
            <a:r>
              <a:rPr lang="ru-RU" sz="1600" dirty="0"/>
              <a:t>  </a:t>
            </a:r>
            <a:r>
              <a:rPr lang="ru-RU" sz="1600" dirty="0" err="1"/>
              <a:t>законодавством</a:t>
            </a:r>
            <a:r>
              <a:rPr lang="ru-RU" sz="1600" dirty="0"/>
              <a:t>?</a:t>
            </a:r>
          </a:p>
          <a:p>
            <a:r>
              <a:rPr lang="ru-RU" sz="1600" dirty="0" smtClean="0"/>
              <a:t>4. </a:t>
            </a:r>
            <a:r>
              <a:rPr lang="ru-RU" sz="1600" dirty="0" err="1" smtClean="0"/>
              <a:t>Телефони</a:t>
            </a:r>
            <a:r>
              <a:rPr lang="ru-RU" sz="1600" dirty="0" smtClean="0"/>
              <a:t> </a:t>
            </a:r>
            <a:r>
              <a:rPr lang="ru-RU" sz="1600" dirty="0" err="1" smtClean="0"/>
              <a:t>довіри</a:t>
            </a:r>
            <a:endParaRPr lang="ru-RU" sz="1600" dirty="0" smtClean="0"/>
          </a:p>
          <a:p>
            <a:endParaRPr lang="ru-RU" sz="1600" dirty="0"/>
          </a:p>
        </p:txBody>
      </p:sp>
      <p:sp>
        <p:nvSpPr>
          <p:cNvPr id="3" name="Прямоугольник 2"/>
          <p:cNvSpPr/>
          <p:nvPr/>
        </p:nvSpPr>
        <p:spPr>
          <a:xfrm>
            <a:off x="377605" y="2060848"/>
            <a:ext cx="8298851" cy="3539430"/>
          </a:xfrm>
          <a:prstGeom prst="rect">
            <a:avLst/>
          </a:prstGeom>
          <a:solidFill>
            <a:schemeClr val="accent2">
              <a:lumMod val="40000"/>
              <a:lumOff val="60000"/>
            </a:schemeClr>
          </a:solidFill>
        </p:spPr>
        <p:txBody>
          <a:bodyPr wrap="square">
            <a:spAutoFit/>
          </a:bodyPr>
          <a:lstStyle/>
          <a:p>
            <a:r>
              <a:rPr lang="uk-UA" sz="1400" dirty="0"/>
              <a:t>1</a:t>
            </a:r>
            <a:r>
              <a:rPr lang="uk-UA" sz="1600" dirty="0" smtClean="0"/>
              <a:t>. Зміст </a:t>
            </a:r>
            <a:r>
              <a:rPr lang="uk-UA" sz="1600" dirty="0"/>
              <a:t>захисту материнства в Україні визначений у статті 24 Конституції України як створення умов, які дають жінкам можливість поєднувати працю із материнством, правова, моральна та матеріальна підтримка </a:t>
            </a:r>
          </a:p>
          <a:p>
            <a:r>
              <a:rPr lang="uk-UA" sz="1600" dirty="0"/>
              <a:t>материнства і дитинства, включаючи надання оплачуваних відпусток та інших пільг вагітним жінкам і матерям. Кодексом про шлюб та сім’ю України встановлено, що держава охороняє сім’ю, дитинство, материнство, батьківство, створює умови для зміцнення сім’ї. Держава створює людині умови для материнства та батьківства, забезпечує охорону прав матері та батька,  матеріально і морально заохочує і підтримує материнство та батьківство. </a:t>
            </a:r>
            <a:endParaRPr lang="uk-UA" sz="1600" dirty="0" smtClean="0"/>
          </a:p>
          <a:p>
            <a:endParaRPr lang="uk-UA" sz="1600" dirty="0" smtClean="0"/>
          </a:p>
          <a:p>
            <a:r>
              <a:rPr lang="uk-UA" sz="1600" dirty="0" smtClean="0"/>
              <a:t>2. </a:t>
            </a:r>
            <a:r>
              <a:rPr lang="ru-RU" sz="1600" dirty="0" smtClean="0"/>
              <a:t>В </a:t>
            </a:r>
            <a:r>
              <a:rPr lang="ru-RU" sz="1600" dirty="0" err="1"/>
              <a:t>основі</a:t>
            </a:r>
            <a:r>
              <a:rPr lang="ru-RU" sz="1600" dirty="0"/>
              <a:t> </a:t>
            </a:r>
            <a:r>
              <a:rPr lang="ru-RU" sz="1600" dirty="0" err="1"/>
              <a:t>сімейного</a:t>
            </a:r>
            <a:r>
              <a:rPr lang="ru-RU" sz="1600" dirty="0"/>
              <a:t> </a:t>
            </a:r>
            <a:r>
              <a:rPr lang="ru-RU" sz="1600" dirty="0" err="1"/>
              <a:t>виховання</a:t>
            </a:r>
            <a:r>
              <a:rPr lang="ru-RU" sz="1600" dirty="0"/>
              <a:t> </a:t>
            </a:r>
            <a:r>
              <a:rPr lang="ru-RU" sz="1600" dirty="0" err="1"/>
              <a:t>кожної</a:t>
            </a:r>
            <a:r>
              <a:rPr lang="ru-RU" sz="1600" dirty="0"/>
              <a:t> </a:t>
            </a:r>
            <a:r>
              <a:rPr lang="ru-RU" sz="1600" dirty="0" err="1"/>
              <a:t>країни</a:t>
            </a:r>
            <a:r>
              <a:rPr lang="ru-RU" sz="1600" dirty="0"/>
              <a:t> </a:t>
            </a:r>
            <a:r>
              <a:rPr lang="ru-RU" sz="1600" dirty="0" err="1"/>
              <a:t>лежить</a:t>
            </a:r>
            <a:r>
              <a:rPr lang="ru-RU" sz="1600" dirty="0"/>
              <a:t> </a:t>
            </a:r>
            <a:r>
              <a:rPr lang="ru-RU" sz="1600" dirty="0" err="1"/>
              <a:t>певне</a:t>
            </a:r>
            <a:r>
              <a:rPr lang="ru-RU" sz="1600" dirty="0"/>
              <a:t> </a:t>
            </a:r>
            <a:r>
              <a:rPr lang="ru-RU" sz="1600" dirty="0" err="1"/>
              <a:t>повне</a:t>
            </a:r>
            <a:r>
              <a:rPr lang="ru-RU" sz="1600" dirty="0"/>
              <a:t> </a:t>
            </a:r>
            <a:r>
              <a:rPr lang="ru-RU" sz="1600" dirty="0" err="1"/>
              <a:t>сімейне</a:t>
            </a:r>
            <a:r>
              <a:rPr lang="ru-RU" sz="1600" dirty="0"/>
              <a:t> право, яке </a:t>
            </a:r>
            <a:r>
              <a:rPr lang="ru-RU" sz="1600" dirty="0" err="1"/>
              <a:t>закріплено</a:t>
            </a:r>
            <a:r>
              <a:rPr lang="ru-RU" sz="1600" dirty="0"/>
              <a:t> такими </a:t>
            </a:r>
            <a:r>
              <a:rPr lang="ru-RU" sz="1600" dirty="0" err="1"/>
              <a:t>міжнародними</a:t>
            </a:r>
            <a:r>
              <a:rPr lang="ru-RU" sz="1600" dirty="0"/>
              <a:t> документами, як </a:t>
            </a:r>
            <a:r>
              <a:rPr lang="ru-RU" sz="1600" dirty="0" err="1"/>
              <a:t>Загальна</a:t>
            </a:r>
            <a:r>
              <a:rPr lang="ru-RU" sz="1600" dirty="0"/>
              <a:t> </a:t>
            </a:r>
            <a:r>
              <a:rPr lang="ru-RU" sz="1600" dirty="0" err="1"/>
              <a:t>декларація</a:t>
            </a:r>
            <a:r>
              <a:rPr lang="ru-RU" sz="1600" dirty="0"/>
              <a:t> прав </a:t>
            </a:r>
            <a:r>
              <a:rPr lang="ru-RU" sz="1600" dirty="0" err="1"/>
              <a:t>людини</a:t>
            </a:r>
            <a:r>
              <a:rPr lang="ru-RU" sz="1600" dirty="0"/>
              <a:t>, </a:t>
            </a:r>
            <a:r>
              <a:rPr lang="ru-RU" sz="1600" dirty="0" err="1"/>
              <a:t>Декларація</a:t>
            </a:r>
            <a:r>
              <a:rPr lang="ru-RU" sz="1600" dirty="0"/>
              <a:t> прав </a:t>
            </a:r>
            <a:r>
              <a:rPr lang="ru-RU" sz="1600" dirty="0" err="1"/>
              <a:t>дитини</a:t>
            </a:r>
            <a:r>
              <a:rPr lang="ru-RU" sz="1600" dirty="0"/>
              <a:t> і </a:t>
            </a:r>
            <a:r>
              <a:rPr lang="ru-RU" sz="1600" dirty="0" err="1"/>
              <a:t>Конвенція</a:t>
            </a:r>
            <a:r>
              <a:rPr lang="ru-RU" sz="1600" dirty="0"/>
              <a:t> про права </a:t>
            </a:r>
            <a:r>
              <a:rPr lang="ru-RU" sz="1600" dirty="0" err="1"/>
              <a:t>дитини</a:t>
            </a:r>
            <a:r>
              <a:rPr lang="ru-RU" sz="1600" dirty="0"/>
              <a:t>, </a:t>
            </a:r>
            <a:r>
              <a:rPr lang="ru-RU" sz="1600" dirty="0" err="1"/>
              <a:t>схвалені</a:t>
            </a:r>
            <a:r>
              <a:rPr lang="ru-RU" sz="1600" dirty="0"/>
              <a:t> </a:t>
            </a:r>
            <a:r>
              <a:rPr lang="ru-RU" sz="1600" dirty="0" err="1"/>
              <a:t>Асамблеєю</a:t>
            </a:r>
            <a:r>
              <a:rPr lang="ru-RU" sz="1600" dirty="0"/>
              <a:t> ООН і </a:t>
            </a:r>
            <a:r>
              <a:rPr lang="ru-RU" sz="1600" dirty="0" err="1"/>
              <a:t>ратифіковані</a:t>
            </a:r>
            <a:r>
              <a:rPr lang="ru-RU" sz="1600" dirty="0"/>
              <a:t> в </a:t>
            </a:r>
            <a:r>
              <a:rPr lang="ru-RU" sz="1600" dirty="0" err="1"/>
              <a:t>нашій</a:t>
            </a:r>
            <a:r>
              <a:rPr lang="ru-RU" sz="1600" dirty="0"/>
              <a:t> </a:t>
            </a:r>
            <a:r>
              <a:rPr lang="ru-RU" sz="1600" dirty="0" err="1"/>
              <a:t>країні</a:t>
            </a:r>
            <a:r>
              <a:rPr lang="ru-RU" sz="1600" dirty="0"/>
              <a:t> Верховною Радою </a:t>
            </a:r>
            <a:r>
              <a:rPr lang="ru-RU" sz="1600" dirty="0" err="1"/>
              <a:t>України</a:t>
            </a:r>
            <a:r>
              <a:rPr lang="ru-RU" sz="1600" dirty="0"/>
              <a:t>, де </a:t>
            </a:r>
            <a:r>
              <a:rPr lang="ru-RU" sz="1600" dirty="0" err="1"/>
              <a:t>зазначено</a:t>
            </a:r>
            <a:r>
              <a:rPr lang="ru-RU" sz="1600" dirty="0"/>
              <a:t>, </a:t>
            </a:r>
            <a:r>
              <a:rPr lang="ru-RU" sz="1600" dirty="0" err="1"/>
              <a:t>що</a:t>
            </a:r>
            <a:r>
              <a:rPr lang="ru-RU" sz="1600" dirty="0"/>
              <a:t> </a:t>
            </a:r>
            <a:r>
              <a:rPr lang="ru-RU" sz="1600" dirty="0" err="1"/>
              <a:t>кожна</a:t>
            </a:r>
            <a:r>
              <a:rPr lang="ru-RU" sz="1600" dirty="0"/>
              <a:t> </a:t>
            </a:r>
            <a:r>
              <a:rPr lang="ru-RU" sz="1600" dirty="0" err="1"/>
              <a:t>дитина</a:t>
            </a:r>
            <a:r>
              <a:rPr lang="ru-RU" sz="1600" dirty="0"/>
              <a:t> </a:t>
            </a:r>
            <a:r>
              <a:rPr lang="ru-RU" sz="1600" dirty="0" err="1"/>
              <a:t>має</a:t>
            </a:r>
            <a:r>
              <a:rPr lang="ru-RU" sz="1600" dirty="0"/>
              <a:t> право на </a:t>
            </a:r>
            <a:r>
              <a:rPr lang="ru-RU" sz="1600" dirty="0" err="1"/>
              <a:t>життя</a:t>
            </a:r>
            <a:r>
              <a:rPr lang="ru-RU" sz="1600" dirty="0"/>
              <a:t>, </a:t>
            </a:r>
            <a:r>
              <a:rPr lang="ru-RU" sz="1600" dirty="0" err="1"/>
              <a:t>батьків</a:t>
            </a:r>
            <a:r>
              <a:rPr lang="ru-RU" sz="1600" dirty="0"/>
              <a:t> і право на </a:t>
            </a:r>
            <a:r>
              <a:rPr lang="ru-RU" sz="1600" dirty="0" err="1"/>
              <a:t>особливу</a:t>
            </a:r>
            <a:r>
              <a:rPr lang="ru-RU" sz="1600" dirty="0"/>
              <a:t> </a:t>
            </a:r>
            <a:r>
              <a:rPr lang="ru-RU" sz="1600" dirty="0" err="1"/>
              <a:t>турботу</a:t>
            </a:r>
            <a:r>
              <a:rPr lang="ru-RU" sz="1600" dirty="0"/>
              <a:t> й </a:t>
            </a:r>
            <a:r>
              <a:rPr lang="ru-RU" sz="1600" dirty="0" err="1"/>
              <a:t>допомогу</a:t>
            </a:r>
            <a:r>
              <a:rPr lang="ru-RU" sz="1600" dirty="0"/>
              <a:t>.</a:t>
            </a:r>
            <a:endParaRPr lang="uk-UA" sz="1600" dirty="0"/>
          </a:p>
        </p:txBody>
      </p:sp>
    </p:spTree>
    <p:extLst>
      <p:ext uri="{BB962C8B-B14F-4D97-AF65-F5344CB8AC3E}">
        <p14:creationId xmlns:p14="http://schemas.microsoft.com/office/powerpoint/2010/main" xmlns="" val="142181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2484</Words>
  <Application>Microsoft Office PowerPoint</Application>
  <PresentationFormat>Экран (4:3)</PresentationFormat>
  <Paragraphs>107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Тема материнства у поемі Тараса Шевченка «Катерина» та сучасні проблеми материнства</vt:lpstr>
      <vt:lpstr>Знайомтесь</vt:lpstr>
      <vt:lpstr>Поетапна робота</vt:lpstr>
      <vt:lpstr>Слайд 4</vt:lpstr>
      <vt:lpstr>Звіт про проведену роботу членів творчої групи</vt:lpstr>
      <vt:lpstr>«Катерина» Тараса Шевченка</vt:lpstr>
      <vt:lpstr>Картини  Т.Шевченка </vt:lpstr>
      <vt:lpstr>  4. Під впливом прочитаних творів сформувала  власний портрет сучасної  Катерини :</vt:lpstr>
      <vt:lpstr>Слайд 9</vt:lpstr>
      <vt:lpstr>Види державної допомоги жінкам,  передбачені діючим українським  законодавством</vt:lpstr>
      <vt:lpstr>У разі порушення Ваших прав Ви можете звернутися до:</vt:lpstr>
      <vt:lpstr>Нікуліна Олександра Проблеми сучасного материнства </vt:lpstr>
      <vt:lpstr>В анкетуванні «Проблеми батьківства та материнства»   взяли участь 24 учні 7 та 8 класів,  із них дівчат – 11, хлопців – 13. </vt:lpstr>
      <vt:lpstr>Висновок</vt:lpstr>
      <vt:lpstr>Над проектом працювали: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материнства у поемі Тараса Шевченка «Катерина» та сучасні проблеми материнства</dc:title>
  <dc:creator>Светлана</dc:creator>
  <cp:lastModifiedBy>user</cp:lastModifiedBy>
  <cp:revision>28</cp:revision>
  <dcterms:created xsi:type="dcterms:W3CDTF">2014-02-23T07:33:50Z</dcterms:created>
  <dcterms:modified xsi:type="dcterms:W3CDTF">2014-02-28T11:36:30Z</dcterms:modified>
</cp:coreProperties>
</file>