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70" r:id="rId7"/>
    <p:sldId id="269" r:id="rId8"/>
    <p:sldId id="274" r:id="rId9"/>
    <p:sldId id="260" r:id="rId10"/>
    <p:sldId id="272" r:id="rId11"/>
    <p:sldId id="273" r:id="rId12"/>
    <p:sldId id="271" r:id="rId13"/>
    <p:sldId id="261" r:id="rId14"/>
    <p:sldId id="262" r:id="rId15"/>
    <p:sldId id="26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1841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vk.com/topic-3851449_793185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248400" cy="14478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Всеукраїнський інтерактивний </a:t>
            </a:r>
            <a:r>
              <a:rPr lang="en-US" sz="2800" dirty="0" smtClean="0"/>
              <a:t>            </a:t>
            </a:r>
            <a:br>
              <a:rPr lang="en-US" sz="2800" dirty="0" smtClean="0"/>
            </a:br>
            <a:r>
              <a:rPr lang="uk-UA" sz="2800" dirty="0" smtClean="0"/>
              <a:t>конкурс </a:t>
            </a:r>
            <a:r>
              <a:rPr lang="en-US" sz="2800" dirty="0" smtClean="0"/>
              <a:t>‘’</a:t>
            </a:r>
            <a:r>
              <a:rPr lang="uk-UA" sz="2800" dirty="0" smtClean="0"/>
              <a:t>історик-юніор-2014</a:t>
            </a:r>
            <a:r>
              <a:rPr lang="en-US" sz="2800" dirty="0" smtClean="0"/>
              <a:t>’’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4724400" cy="9144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Презентац</a:t>
            </a:r>
            <a:r>
              <a:rPr lang="uk-UA" sz="2800" dirty="0" err="1" smtClean="0"/>
              <a:t>ія</a:t>
            </a:r>
            <a:r>
              <a:rPr lang="uk-UA" sz="2800" dirty="0" smtClean="0"/>
              <a:t> проекту</a:t>
            </a:r>
            <a:endParaRPr lang="uk-UA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676400" y="2286000"/>
            <a:ext cx="5181600" cy="144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err="1" smtClean="0"/>
              <a:t>Історичне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підґрунтя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творчості</a:t>
            </a:r>
            <a:r>
              <a:rPr lang="ru-RU" sz="3200" b="1" dirty="0" smtClean="0"/>
              <a:t> Т.Г. </a:t>
            </a:r>
            <a:r>
              <a:rPr lang="ru-RU" sz="3200" b="1" dirty="0" err="1" smtClean="0"/>
              <a:t>Шевченка</a:t>
            </a:r>
            <a:endParaRPr lang="uk-UA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5400" y="3962400"/>
            <a:ext cx="3886200" cy="2057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1800" dirty="0" smtClean="0"/>
              <a:t>Виконав учень </a:t>
            </a:r>
            <a:r>
              <a:rPr lang="uk-UA" sz="1800" dirty="0" smtClean="0"/>
              <a:t>9 класу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Миколаївського морського ліцею</a:t>
            </a:r>
          </a:p>
          <a:p>
            <a:pPr>
              <a:buNone/>
            </a:pPr>
            <a:r>
              <a:rPr lang="uk-UA" sz="1800" dirty="0" smtClean="0"/>
              <a:t>Ім. проф. М. Александрова</a:t>
            </a:r>
          </a:p>
          <a:p>
            <a:pPr>
              <a:buNone/>
            </a:pPr>
            <a:r>
              <a:rPr lang="uk-UA" sz="1800" dirty="0" smtClean="0"/>
              <a:t>Миколаївської обл., м. Миколаїв</a:t>
            </a:r>
          </a:p>
          <a:p>
            <a:pPr>
              <a:buNone/>
            </a:pPr>
            <a:r>
              <a:rPr lang="uk-UA" sz="1800" dirty="0" err="1" smtClean="0"/>
              <a:t>Драгомощенко</a:t>
            </a:r>
            <a:r>
              <a:rPr lang="uk-UA" sz="1800" dirty="0" smtClean="0"/>
              <a:t> Андрій</a:t>
            </a:r>
          </a:p>
          <a:p>
            <a:pPr>
              <a:buNone/>
            </a:pPr>
            <a:r>
              <a:rPr lang="uk-UA" sz="1800" dirty="0" smtClean="0"/>
              <a:t>Вчитель: Соколова О.П. , Борецька Т. Г.</a:t>
            </a:r>
            <a:endParaRPr lang="uk-UA" sz="1800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3"/>
          </p:nvPr>
        </p:nvSpPr>
        <p:spPr>
          <a:xfrm>
            <a:off x="2895600" y="6096000"/>
            <a:ext cx="2971800" cy="609600"/>
          </a:xfrm>
        </p:spPr>
        <p:txBody>
          <a:bodyPr/>
          <a:lstStyle/>
          <a:p>
            <a:r>
              <a:rPr lang="uk-UA" dirty="0" smtClean="0"/>
              <a:t>Миколаїв - 2014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78952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‘’</a:t>
            </a:r>
            <a:r>
              <a:rPr lang="uk-UA" dirty="0" smtClean="0"/>
              <a:t>Не за </a:t>
            </a:r>
            <a:r>
              <a:rPr lang="uk-UA" dirty="0" err="1" smtClean="0"/>
              <a:t>україну</a:t>
            </a:r>
            <a:r>
              <a:rPr lang="uk-UA" dirty="0" smtClean="0"/>
              <a:t>, а за її ката довелось пролить кров добру, не чорну</a:t>
            </a:r>
            <a:r>
              <a:rPr lang="en-US" dirty="0" smtClean="0"/>
              <a:t>’’.</a:t>
            </a:r>
            <a:endParaRPr lang="uk-UA" dirty="0"/>
          </a:p>
        </p:txBody>
      </p:sp>
      <p:pic>
        <p:nvPicPr>
          <p:cNvPr id="3" name="Picture 2" descr="http://dok.opredelim.com/pars_docs/refs/33/32556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Зруйнована  краса</a:t>
            </a:r>
            <a:endParaRPr lang="uk-UA" dirty="0"/>
          </a:p>
        </p:txBody>
      </p:sp>
      <p:pic>
        <p:nvPicPr>
          <p:cNvPr id="4" name="Picture 2" descr="http://i.topic.lt/fotka/img/6/19c/476145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627333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СТАВЛЕННЯ</a:t>
            </a:r>
            <a:r>
              <a:rPr lang="uk-UA" dirty="0" smtClean="0"/>
              <a:t> </a:t>
            </a:r>
            <a:r>
              <a:rPr lang="uk-UA" dirty="0" err="1" smtClean="0"/>
              <a:t>росії</a:t>
            </a:r>
            <a:r>
              <a:rPr lang="uk-UA" dirty="0" smtClean="0"/>
              <a:t> до </a:t>
            </a:r>
            <a:r>
              <a:rPr lang="uk-UA" dirty="0" err="1" smtClean="0"/>
              <a:t>україни</a:t>
            </a:r>
            <a:r>
              <a:rPr lang="uk-UA" dirty="0" smtClean="0"/>
              <a:t> </a:t>
            </a:r>
            <a:r>
              <a:rPr lang="uk-UA" dirty="0" err="1" smtClean="0"/>
              <a:t>такеж</a:t>
            </a:r>
            <a:r>
              <a:rPr lang="uk-UA" dirty="0" smtClean="0"/>
              <a:t> саме, як і до </a:t>
            </a:r>
            <a:r>
              <a:rPr lang="uk-UA" dirty="0" err="1" smtClean="0"/>
              <a:t>кавказу</a:t>
            </a:r>
            <a:r>
              <a:rPr lang="uk-UA" dirty="0" smtClean="0"/>
              <a:t>. Україна – колонія. АЛЕ Україна і зараз намагається відстоювати </a:t>
            </a:r>
            <a:r>
              <a:rPr lang="uk-UA" dirty="0" err="1" smtClean="0"/>
              <a:t>сувернітет</a:t>
            </a:r>
            <a:endParaRPr lang="uk-UA" dirty="0"/>
          </a:p>
        </p:txBody>
      </p:sp>
      <p:pic>
        <p:nvPicPr>
          <p:cNvPr id="28674" name="Picture 2" descr="http://www.asiakz.com/sites/default/files/images/ukra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4876800" cy="2841496"/>
          </a:xfrm>
          <a:prstGeom prst="rect">
            <a:avLst/>
          </a:prstGeom>
          <a:noFill/>
        </p:spPr>
      </p:pic>
      <p:pic>
        <p:nvPicPr>
          <p:cNvPr id="4" name="Picture 2" descr="http://ku.img.com.ua/img/forall/b/906/65.jpg?13833737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03439"/>
            <a:ext cx="4419600" cy="2934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9200"/>
            <a:ext cx="5410200" cy="4038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МИХАЙЛО ДРАГОМАНОВ: «Я сам, у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хлоп'ячий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вік</a:t>
            </a:r>
            <a:r>
              <a:rPr lang="ru-RU" sz="2400" dirty="0" smtClean="0"/>
              <a:t>, </a:t>
            </a:r>
            <a:r>
              <a:rPr lang="ru-RU" sz="2400" dirty="0" err="1" smtClean="0"/>
              <a:t>у</a:t>
            </a:r>
            <a:r>
              <a:rPr lang="ru-RU" sz="2400" dirty="0" smtClean="0"/>
              <a:t> 50-ті роки, </a:t>
            </a:r>
            <a:r>
              <a:rPr lang="ru-RU" sz="2400" dirty="0" err="1" smtClean="0"/>
              <a:t>надибавсь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сліди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Капністів</a:t>
            </a:r>
            <a:r>
              <a:rPr lang="ru-RU" sz="2400" dirty="0" smtClean="0"/>
              <a:t> — </a:t>
            </a:r>
            <a:r>
              <a:rPr lang="ru-RU" sz="2400" dirty="0" err="1" smtClean="0"/>
              <a:t>лібералів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аболіціоністів</a:t>
            </a:r>
            <a:r>
              <a:rPr lang="ru-RU" sz="2400" dirty="0" smtClean="0"/>
              <a:t>, — </a:t>
            </a:r>
            <a:r>
              <a:rPr lang="ru-RU" sz="2400" dirty="0" err="1" smtClean="0"/>
              <a:t>із</a:t>
            </a:r>
            <a:r>
              <a:rPr lang="ru-RU" sz="2400" dirty="0" smtClean="0"/>
              <a:t> кружка </a:t>
            </a:r>
            <a:r>
              <a:rPr lang="ru-RU" sz="2400" dirty="0" err="1" smtClean="0"/>
              <a:t>котрих</a:t>
            </a:r>
            <a:r>
              <a:rPr lang="ru-RU" sz="2400" dirty="0" smtClean="0"/>
              <a:t> в перший раз </a:t>
            </a:r>
            <a:r>
              <a:rPr lang="ru-RU" sz="2400" dirty="0" err="1" smtClean="0"/>
              <a:t>здобув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„Сон“, </a:t>
            </a:r>
            <a:r>
              <a:rPr lang="ru-RU" sz="2400" dirty="0" err="1" smtClean="0"/>
              <a:t>і</a:t>
            </a:r>
            <a:r>
              <a:rPr lang="ru-RU" sz="2400" dirty="0" smtClean="0"/>
              <a:t> „Кавказ“ </a:t>
            </a:r>
            <a:r>
              <a:rPr lang="ru-RU" sz="2400" dirty="0" err="1" smtClean="0"/>
              <a:t>Шевченка</a:t>
            </a:r>
            <a:r>
              <a:rPr lang="ru-RU" sz="2400" dirty="0" smtClean="0"/>
              <a:t>».</a:t>
            </a:r>
            <a:endParaRPr lang="uk-UA" sz="2400" dirty="0"/>
          </a:p>
        </p:txBody>
      </p:sp>
      <p:pic>
        <p:nvPicPr>
          <p:cNvPr id="20482" name="Picture 2" descr="http://ito.vspu.net/SAIT/inst_kaf/kafedru/matem_fizuka_tex_osv/www/ENK/2011-2012/kompleks_new_magistru/rob_styd/2013/Mazurenko/titylka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19200"/>
            <a:ext cx="345556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5486400" cy="464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Поема </a:t>
            </a:r>
            <a:r>
              <a:rPr lang="ru-RU" sz="2800" dirty="0" err="1" smtClean="0"/>
              <a:t>являє</a:t>
            </a:r>
            <a:r>
              <a:rPr lang="ru-RU" sz="2800" dirty="0" smtClean="0"/>
              <a:t> собою </a:t>
            </a:r>
            <a:r>
              <a:rPr lang="ru-RU" sz="2800" dirty="0" err="1" smtClean="0"/>
              <a:t>роздуми</a:t>
            </a:r>
            <a:r>
              <a:rPr lang="ru-RU" sz="2800" dirty="0" smtClean="0"/>
              <a:t> </a:t>
            </a:r>
            <a:r>
              <a:rPr lang="ru-RU" sz="2800" dirty="0" err="1" smtClean="0"/>
              <a:t>ліричного</a:t>
            </a:r>
            <a:r>
              <a:rPr lang="ru-RU" sz="2800" dirty="0" smtClean="0"/>
              <a:t> героя про </a:t>
            </a:r>
            <a:r>
              <a:rPr lang="ru-RU" sz="2800" dirty="0" err="1" smtClean="0"/>
              <a:t>несправедливість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жорстокість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лицемірство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деяких</a:t>
            </a:r>
            <a:r>
              <a:rPr lang="ru-RU" sz="2800" dirty="0" smtClean="0"/>
              <a:t> людей. </a:t>
            </a:r>
            <a:r>
              <a:rPr lang="ru-RU" sz="2800" dirty="0" err="1" smtClean="0"/>
              <a:t>Ліричний</a:t>
            </a:r>
            <a:r>
              <a:rPr lang="ru-RU" sz="2800" dirty="0" smtClean="0"/>
              <a:t> герой </a:t>
            </a:r>
            <a:r>
              <a:rPr lang="ru-RU" sz="2800" dirty="0" err="1" smtClean="0"/>
              <a:t>звертається</a:t>
            </a:r>
            <a:r>
              <a:rPr lang="ru-RU" sz="2800" dirty="0" smtClean="0"/>
              <a:t> до Бога в </a:t>
            </a:r>
            <a:r>
              <a:rPr lang="ru-RU" sz="2800" dirty="0" err="1" smtClean="0"/>
              <a:t>дечому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докором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проте</a:t>
            </a:r>
            <a:r>
              <a:rPr lang="ru-RU" sz="2800" dirty="0" smtClean="0"/>
              <a:t> </a:t>
            </a:r>
            <a:r>
              <a:rPr lang="ru-RU" sz="2800" dirty="0" err="1" smtClean="0"/>
              <a:t>усвідомлюючи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безсилість</a:t>
            </a:r>
            <a:r>
              <a:rPr lang="ru-RU" sz="2800" dirty="0" smtClean="0"/>
              <a:t> перед </a:t>
            </a:r>
            <a:r>
              <a:rPr lang="ru-RU" sz="2800" dirty="0" err="1" smtClean="0"/>
              <a:t>нещастями</a:t>
            </a:r>
            <a:endParaRPr lang="uk-UA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91200" y="1524000"/>
          <a:ext cx="3200400" cy="4343400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4343400">
                <a:tc>
                  <a:txBody>
                    <a:bodyPr/>
                    <a:lstStyle/>
                    <a:p>
                      <a:pPr algn="l"/>
                      <a:r>
                        <a:rPr lang="ru-RU" sz="1400" i="1" dirty="0"/>
                        <a:t>...Не нам на прю </a:t>
                      </a:r>
                      <a:r>
                        <a:rPr lang="ru-RU" sz="1400" i="1" dirty="0" err="1"/>
                        <a:t>з</a:t>
                      </a:r>
                      <a:r>
                        <a:rPr lang="ru-RU" sz="1400" i="1" dirty="0"/>
                        <a:t> Тобою стати!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Не нам </a:t>
                      </a:r>
                      <a:r>
                        <a:rPr lang="ru-RU" sz="1400" i="1" dirty="0" err="1"/>
                        <a:t>діла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Твої</a:t>
                      </a:r>
                      <a:r>
                        <a:rPr lang="ru-RU" sz="1400" i="1" dirty="0"/>
                        <a:t> судить!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Нам </a:t>
                      </a:r>
                      <a:r>
                        <a:rPr lang="ru-RU" sz="1400" i="1" dirty="0" err="1"/>
                        <a:t>тілько</a:t>
                      </a:r>
                      <a:r>
                        <a:rPr lang="ru-RU" sz="1400" i="1" dirty="0"/>
                        <a:t> плакать, плакать, плакать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І </a:t>
                      </a:r>
                      <a:r>
                        <a:rPr lang="ru-RU" sz="1400" i="1" dirty="0" err="1"/>
                        <a:t>хліб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насущний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замісить</a:t>
                      </a:r>
                      <a:r>
                        <a:rPr lang="ru-RU" sz="1400" i="1" dirty="0"/>
                        <a:t/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Кровавим потом </a:t>
                      </a:r>
                      <a:r>
                        <a:rPr lang="ru-RU" sz="1400" i="1" dirty="0" err="1"/>
                        <a:t>і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сльозами</a:t>
                      </a:r>
                      <a:r>
                        <a:rPr lang="ru-RU" sz="1400" i="1" dirty="0"/>
                        <a:t>.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Кати </a:t>
                      </a:r>
                      <a:r>
                        <a:rPr lang="ru-RU" sz="1400" i="1" dirty="0" err="1"/>
                        <a:t>згнущаються</a:t>
                      </a:r>
                      <a:r>
                        <a:rPr lang="ru-RU" sz="1400" i="1" dirty="0"/>
                        <a:t> над нами,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А правда наша </a:t>
                      </a:r>
                      <a:r>
                        <a:rPr lang="ru-RU" sz="1400" i="1" dirty="0" err="1"/>
                        <a:t>п’яна</a:t>
                      </a:r>
                      <a:r>
                        <a:rPr lang="ru-RU" sz="1400" i="1" dirty="0"/>
                        <a:t> спить.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Коли вона </a:t>
                      </a:r>
                      <a:r>
                        <a:rPr lang="ru-RU" sz="1400" i="1" dirty="0" err="1"/>
                        <a:t>прокинеться</a:t>
                      </a:r>
                      <a:r>
                        <a:rPr lang="ru-RU" sz="1400" i="1" dirty="0"/>
                        <a:t>?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Коли </a:t>
                      </a:r>
                      <a:r>
                        <a:rPr lang="ru-RU" sz="1400" i="1" dirty="0" err="1"/>
                        <a:t>одпочити</a:t>
                      </a:r>
                      <a:r>
                        <a:rPr lang="ru-RU" sz="1400" i="1" dirty="0"/>
                        <a:t/>
                      </a:r>
                      <a:br>
                        <a:rPr lang="ru-RU" sz="1400" i="1" dirty="0"/>
                      </a:br>
                      <a:r>
                        <a:rPr lang="ru-RU" sz="1400" i="1" dirty="0" err="1"/>
                        <a:t>Ляжеш</a:t>
                      </a:r>
                      <a:r>
                        <a:rPr lang="ru-RU" sz="1400" i="1" dirty="0"/>
                        <a:t>, Боже, утомлений?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І нам </a:t>
                      </a:r>
                      <a:r>
                        <a:rPr lang="ru-RU" sz="1400" i="1" dirty="0" err="1"/>
                        <a:t>даси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жити</a:t>
                      </a:r>
                      <a:r>
                        <a:rPr lang="ru-RU" sz="1400" i="1" dirty="0"/>
                        <a:t>!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Ми </a:t>
                      </a:r>
                      <a:r>
                        <a:rPr lang="ru-RU" sz="1400" i="1" dirty="0" err="1"/>
                        <a:t>віруєм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Твоїй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силі</a:t>
                      </a:r>
                      <a:r>
                        <a:rPr lang="ru-RU" sz="1400" i="1" dirty="0"/>
                        <a:t/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І духу живому.</a:t>
                      </a:r>
                      <a:br>
                        <a:rPr lang="ru-RU" sz="1400" i="1" dirty="0"/>
                      </a:br>
                      <a:r>
                        <a:rPr lang="ru-RU" sz="1400" i="1" dirty="0" err="1"/>
                        <a:t>Встане</a:t>
                      </a:r>
                      <a:r>
                        <a:rPr lang="ru-RU" sz="1400" i="1" dirty="0"/>
                        <a:t> правда! </a:t>
                      </a:r>
                      <a:r>
                        <a:rPr lang="ru-RU" sz="1400" i="1" dirty="0" err="1"/>
                        <a:t>встане</a:t>
                      </a:r>
                      <a:r>
                        <a:rPr lang="ru-RU" sz="1400" i="1" dirty="0"/>
                        <a:t> воля!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І </a:t>
                      </a:r>
                      <a:r>
                        <a:rPr lang="ru-RU" sz="1400" i="1" dirty="0" err="1"/>
                        <a:t>Тобі</a:t>
                      </a:r>
                      <a:r>
                        <a:rPr lang="ru-RU" sz="1400" i="1" dirty="0"/>
                        <a:t> одному</a:t>
                      </a:r>
                      <a:br>
                        <a:rPr lang="ru-RU" sz="1400" i="1" dirty="0"/>
                      </a:br>
                      <a:r>
                        <a:rPr lang="ru-RU" sz="1400" i="1" dirty="0" err="1"/>
                        <a:t>Помоляться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всі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язики</a:t>
                      </a:r>
                      <a:r>
                        <a:rPr lang="ru-RU" sz="1400" i="1" dirty="0"/>
                        <a:t/>
                      </a:r>
                      <a:br>
                        <a:rPr lang="ru-RU" sz="1400" i="1" dirty="0"/>
                      </a:br>
                      <a:r>
                        <a:rPr lang="ru-RU" sz="1400" i="1" dirty="0" err="1"/>
                        <a:t>Вовіки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і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віки</a:t>
                      </a:r>
                      <a:r>
                        <a:rPr lang="ru-RU" sz="1400" i="1" dirty="0"/>
                        <a:t>.</a:t>
                      </a:r>
                      <a:br>
                        <a:rPr lang="ru-RU" sz="1400" i="1" dirty="0"/>
                      </a:br>
                      <a:r>
                        <a:rPr lang="ru-RU" sz="1400" i="1" dirty="0"/>
                        <a:t>А </a:t>
                      </a:r>
                      <a:r>
                        <a:rPr lang="ru-RU" sz="1400" i="1" dirty="0" err="1"/>
                        <a:t>поки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що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течуть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ріки</a:t>
                      </a:r>
                      <a:r>
                        <a:rPr lang="ru-RU" sz="1400" i="1" dirty="0"/>
                        <a:t>,</a:t>
                      </a:r>
                      <a:br>
                        <a:rPr lang="ru-RU" sz="1400" i="1" dirty="0"/>
                      </a:br>
                      <a:r>
                        <a:rPr lang="ru-RU" sz="1400" i="1" dirty="0" err="1"/>
                        <a:t>Кровавії</a:t>
                      </a:r>
                      <a:r>
                        <a:rPr lang="ru-RU" sz="1400" i="1" dirty="0"/>
                        <a:t> </a:t>
                      </a:r>
                      <a:r>
                        <a:rPr lang="ru-RU" sz="1400" i="1" dirty="0" err="1"/>
                        <a:t>ріки</a:t>
                      </a:r>
                      <a:r>
                        <a:rPr lang="ru-RU" sz="1400" i="1" dirty="0"/>
                        <a:t>!..</a:t>
                      </a:r>
                      <a:endParaRPr lang="ru-RU" sz="1400" dirty="0"/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19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грудні</a:t>
            </a:r>
            <a:r>
              <a:rPr lang="ru-RU" dirty="0" smtClean="0"/>
              <a:t> </a:t>
            </a:r>
            <a:r>
              <a:rPr lang="ru-RU" dirty="0" smtClean="0">
                <a:hlinkClick r:id="rId2" tooltip="1841"/>
              </a:rPr>
              <a:t>1841</a:t>
            </a:r>
            <a:r>
              <a:rPr lang="ru-RU" dirty="0" smtClean="0"/>
              <a:t> р. </a:t>
            </a:r>
            <a:r>
              <a:rPr lang="ru-RU" dirty="0" err="1" smtClean="0"/>
              <a:t>Росія</a:t>
            </a:r>
            <a:r>
              <a:rPr lang="ru-RU" dirty="0" smtClean="0"/>
              <a:t> </a:t>
            </a:r>
            <a:r>
              <a:rPr lang="ru-RU" dirty="0" err="1" smtClean="0"/>
              <a:t>підписала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трактат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работоргівлі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 err="1" smtClean="0"/>
              <a:t>кріпаками</a:t>
            </a:r>
            <a:r>
              <a:rPr lang="ru-RU" dirty="0" smtClean="0"/>
              <a:t> («</a:t>
            </a:r>
            <a:r>
              <a:rPr lang="ru-RU" dirty="0" err="1" smtClean="0"/>
              <a:t>хрещеними</a:t>
            </a:r>
            <a:r>
              <a:rPr lang="ru-RU" dirty="0" smtClean="0"/>
              <a:t>» людьми) </a:t>
            </a:r>
            <a:r>
              <a:rPr lang="ru-RU" dirty="0" err="1" smtClean="0"/>
              <a:t>продовжувалась</a:t>
            </a:r>
            <a:r>
              <a:rPr lang="ru-RU" dirty="0" smtClean="0"/>
              <a:t>.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67000" y="2895600"/>
          <a:ext cx="3429000" cy="24384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2438400">
                <a:tc>
                  <a:txBody>
                    <a:bodyPr/>
                    <a:lstStyle/>
                    <a:p>
                      <a:pPr algn="l"/>
                      <a:r>
                        <a:rPr lang="ru-RU" i="1" dirty="0" err="1"/>
                        <a:t>Французів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лаєм</a:t>
                      </a:r>
                      <a:r>
                        <a:rPr lang="ru-RU" i="1" dirty="0"/>
                        <a:t>. </a:t>
                      </a:r>
                      <a:r>
                        <a:rPr lang="ru-RU" i="1" dirty="0" err="1"/>
                        <a:t>Продаєм</a:t>
                      </a:r>
                      <a:r>
                        <a:rPr lang="ru-RU" i="1" dirty="0"/>
                        <a:t/>
                      </a:r>
                      <a:br>
                        <a:rPr lang="ru-RU" i="1" dirty="0"/>
                      </a:br>
                      <a:r>
                        <a:rPr lang="ru-RU" i="1" dirty="0" err="1"/>
                        <a:t>Або</a:t>
                      </a:r>
                      <a:r>
                        <a:rPr lang="ru-RU" i="1" dirty="0"/>
                        <a:t> у </a:t>
                      </a:r>
                      <a:r>
                        <a:rPr lang="ru-RU" i="1" dirty="0" err="1"/>
                        <a:t>карти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програєм</a:t>
                      </a:r>
                      <a:r>
                        <a:rPr lang="ru-RU" i="1" dirty="0"/>
                        <a:t/>
                      </a:r>
                      <a:br>
                        <a:rPr lang="ru-RU" i="1" dirty="0"/>
                      </a:br>
                      <a:r>
                        <a:rPr lang="ru-RU" i="1" dirty="0"/>
                        <a:t>Людей... не </a:t>
                      </a:r>
                      <a:r>
                        <a:rPr lang="ru-RU" i="1" dirty="0" err="1"/>
                        <a:t>негрів</a:t>
                      </a:r>
                      <a:r>
                        <a:rPr lang="ru-RU" i="1" dirty="0"/>
                        <a:t>... а таких,</a:t>
                      </a:r>
                      <a:br>
                        <a:rPr lang="ru-RU" i="1" dirty="0"/>
                      </a:br>
                      <a:r>
                        <a:rPr lang="ru-RU" i="1" dirty="0"/>
                        <a:t>Таки </a:t>
                      </a:r>
                      <a:r>
                        <a:rPr lang="ru-RU" i="1" dirty="0" err="1"/>
                        <a:t>хрещених</a:t>
                      </a:r>
                      <a:r>
                        <a:rPr lang="ru-RU" i="1" dirty="0"/>
                        <a:t>... но </a:t>
                      </a:r>
                      <a:r>
                        <a:rPr lang="ru-RU" i="1" dirty="0" err="1"/>
                        <a:t>простих</a:t>
                      </a:r>
                      <a:r>
                        <a:rPr lang="ru-RU" i="1" dirty="0"/>
                        <a:t>.</a:t>
                      </a:r>
                      <a:br>
                        <a:rPr lang="ru-RU" i="1" dirty="0"/>
                      </a:br>
                      <a:r>
                        <a:rPr lang="ru-RU" i="1" dirty="0"/>
                        <a:t>Ми не </a:t>
                      </a:r>
                      <a:r>
                        <a:rPr lang="ru-RU" i="1" dirty="0" err="1"/>
                        <a:t>гішпани</a:t>
                      </a:r>
                      <a:r>
                        <a:rPr lang="ru-RU" i="1" dirty="0"/>
                        <a:t>; </a:t>
                      </a:r>
                      <a:r>
                        <a:rPr lang="ru-RU" i="1" dirty="0" err="1"/>
                        <a:t>крий</a:t>
                      </a:r>
                      <a:r>
                        <a:rPr lang="ru-RU" i="1" dirty="0"/>
                        <a:t> нас, Боже,</a:t>
                      </a:r>
                      <a:br>
                        <a:rPr lang="ru-RU" i="1" dirty="0"/>
                      </a:br>
                      <a:r>
                        <a:rPr lang="ru-RU" i="1" dirty="0" err="1"/>
                        <a:t>Щоб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крадене</a:t>
                      </a:r>
                      <a:r>
                        <a:rPr lang="ru-RU" i="1" dirty="0"/>
                        <a:t> перекупать,</a:t>
                      </a:r>
                      <a:br>
                        <a:rPr lang="ru-RU" i="1" dirty="0"/>
                      </a:br>
                      <a:r>
                        <a:rPr lang="ru-RU" i="1" dirty="0"/>
                        <a:t>Як </a:t>
                      </a:r>
                      <a:r>
                        <a:rPr lang="ru-RU" i="1" dirty="0" err="1"/>
                        <a:t>ті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жиди</a:t>
                      </a:r>
                      <a:r>
                        <a:rPr lang="ru-RU" i="1" dirty="0"/>
                        <a:t>. Ми по закону!..</a:t>
                      </a:r>
                      <a:endParaRPr lang="ru-RU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dirty="0" smtClean="0"/>
              <a:t>Висновок:</a:t>
            </a:r>
            <a:br>
              <a:rPr lang="uk-UA" dirty="0" smtClean="0"/>
            </a:br>
            <a:r>
              <a:rPr lang="uk-UA" dirty="0" smtClean="0"/>
              <a:t>перед нами </a:t>
            </a:r>
            <a:r>
              <a:rPr lang="uk-UA" dirty="0" err="1" smtClean="0"/>
              <a:t>шевченко</a:t>
            </a:r>
            <a:r>
              <a:rPr lang="uk-UA" dirty="0" smtClean="0"/>
              <a:t> постає літературним та політичним діячем, якого можна назвати пророком </a:t>
            </a:r>
            <a:r>
              <a:rPr lang="uk-UA" dirty="0" err="1" smtClean="0"/>
              <a:t>майбутньго</a:t>
            </a:r>
            <a:r>
              <a:rPr lang="uk-UA" dirty="0" smtClean="0"/>
              <a:t>; У своїх творах він описував події, що відбувалися і що можуть відбутися в майбутньому. Зараз У наш час ми спостерігаємо пророцтво, написане щодо </a:t>
            </a:r>
            <a:r>
              <a:rPr lang="uk-UA" dirty="0" err="1" smtClean="0"/>
              <a:t>україни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600" y="457200"/>
            <a:ext cx="7946666" cy="5410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Calibri"/>
                <a:ea typeface="Calibri"/>
                <a:cs typeface="Times New Roman"/>
              </a:rPr>
              <a:t>Мета: </a:t>
            </a:r>
            <a:r>
              <a:rPr lang="ru-RU" sz="3200" dirty="0" err="1">
                <a:latin typeface="Calibri"/>
                <a:ea typeface="Calibri"/>
                <a:cs typeface="Times New Roman"/>
              </a:rPr>
              <a:t>Досл</a:t>
            </a:r>
            <a:r>
              <a:rPr lang="uk-UA" sz="3200" dirty="0">
                <a:latin typeface="Calibri"/>
                <a:ea typeface="Calibri"/>
                <a:cs typeface="Times New Roman"/>
              </a:rPr>
              <a:t>і</a:t>
            </a:r>
            <a:r>
              <a:rPr lang="ru-RU" sz="3200" dirty="0" err="1">
                <a:latin typeface="Calibri"/>
                <a:ea typeface="Calibri"/>
                <a:cs typeface="Times New Roman"/>
              </a:rPr>
              <a:t>дити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Calibri"/>
                <a:ea typeface="Calibri"/>
                <a:cs typeface="Times New Roman"/>
              </a:rPr>
              <a:t>зв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’</a:t>
            </a:r>
            <a:r>
              <a:rPr lang="uk-UA" sz="3200" dirty="0" err="1">
                <a:latin typeface="Calibri"/>
                <a:ea typeface="Calibri"/>
                <a:cs typeface="Times New Roman"/>
              </a:rPr>
              <a:t>язок</a:t>
            </a:r>
            <a:r>
              <a:rPr lang="uk-UA" sz="3200" dirty="0">
                <a:latin typeface="Calibri"/>
                <a:ea typeface="Calibri"/>
                <a:cs typeface="Times New Roman"/>
              </a:rPr>
              <a:t> літературного твору </a:t>
            </a:r>
            <a:r>
              <a:rPr lang="uk-UA" sz="3200" dirty="0" smtClean="0">
                <a:latin typeface="Calibri"/>
                <a:ea typeface="Calibri"/>
                <a:cs typeface="Times New Roman"/>
              </a:rPr>
              <a:t>«Кавказ» з </a:t>
            </a:r>
            <a:r>
              <a:rPr lang="uk-UA" sz="3200" dirty="0">
                <a:latin typeface="Calibri"/>
                <a:ea typeface="Calibri"/>
                <a:cs typeface="Times New Roman"/>
              </a:rPr>
              <a:t>подіями, що відбувалися в той час. Зробити висновок, щодо впливу твору на майбутнє.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Calibri"/>
                <a:ea typeface="Calibri"/>
                <a:cs typeface="Times New Roman"/>
              </a:rPr>
              <a:t>Задача: Віднайти </a:t>
            </a:r>
            <a:r>
              <a:rPr lang="uk-UA" sz="3200" dirty="0" smtClean="0">
                <a:latin typeface="Calibri"/>
                <a:ea typeface="Calibri"/>
                <a:cs typeface="Times New Roman"/>
              </a:rPr>
              <a:t>історичне </a:t>
            </a:r>
            <a:r>
              <a:rPr lang="uk-UA" sz="3200" dirty="0">
                <a:latin typeface="Calibri"/>
                <a:ea typeface="Calibri"/>
                <a:cs typeface="Times New Roman"/>
              </a:rPr>
              <a:t>підґрунтя в творчості Т.Г. Шевченка.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3190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5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Шевченко – літературний діяч</a:t>
            </a:r>
            <a:endParaRPr lang="uk-UA" dirty="0"/>
          </a:p>
        </p:txBody>
      </p:sp>
      <p:pic>
        <p:nvPicPr>
          <p:cNvPr id="24578" name="Picture 2" descr="Файл:Taras Shevchenko selfportrait oil 1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667125" cy="4651744"/>
          </a:xfrm>
          <a:prstGeom prst="rect">
            <a:avLst/>
          </a:prstGeom>
          <a:noFill/>
        </p:spPr>
      </p:pic>
      <p:pic>
        <p:nvPicPr>
          <p:cNvPr id="24580" name="Picture 4" descr="http://cbs.km.ua/uploads/images/444/Literatura/shevch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200400" cy="5144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3752" cy="993648"/>
          </a:xfrm>
        </p:spPr>
        <p:txBody>
          <a:bodyPr/>
          <a:lstStyle/>
          <a:p>
            <a:r>
              <a:rPr lang="uk-UA" dirty="0" smtClean="0"/>
              <a:t>Символ свободи, </a:t>
            </a:r>
            <a:r>
              <a:rPr lang="uk-UA" dirty="0" err="1" smtClean="0"/>
              <a:t>непокорності</a:t>
            </a:r>
            <a:endParaRPr lang="uk-UA" dirty="0"/>
          </a:p>
        </p:txBody>
      </p:sp>
      <p:pic>
        <p:nvPicPr>
          <p:cNvPr id="23554" name="Picture 2" descr="Файл:Taras Shevchenko painting 0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3581400" cy="2650236"/>
          </a:xfrm>
          <a:prstGeom prst="rect">
            <a:avLst/>
          </a:prstGeom>
          <a:noFill/>
        </p:spPr>
      </p:pic>
      <p:pic>
        <p:nvPicPr>
          <p:cNvPr id="12290" name="Picture 2" descr="Файл:Shevchenko Ta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3581400" cy="5372100"/>
          </a:xfrm>
          <a:prstGeom prst="rect">
            <a:avLst/>
          </a:prstGeom>
          <a:noFill/>
        </p:spPr>
      </p:pic>
      <p:pic>
        <p:nvPicPr>
          <p:cNvPr id="12292" name="Picture 4" descr="http://lalak.org.ua/files/images/T.%D0%A8%D0%B5%D0%B2%D1%87%D0%B5%D0%BD%D0%BA%D0%B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3962400" cy="264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248400" cy="1371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Шевченко – політичний діяч. </a:t>
            </a:r>
            <a:r>
              <a:rPr lang="ru-RU" b="1" dirty="0" err="1" smtClean="0"/>
              <a:t>Арешт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заслання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pic>
        <p:nvPicPr>
          <p:cNvPr id="22530" name="Picture 2" descr="File:Shevch sold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3841750" cy="5029200"/>
          </a:xfrm>
          <a:prstGeom prst="rect">
            <a:avLst/>
          </a:prstGeom>
          <a:noFill/>
        </p:spPr>
      </p:pic>
      <p:pic>
        <p:nvPicPr>
          <p:cNvPr id="11266" name="Picture 2" descr="http://vivovoco.astronet.ru/VV/BOOKS/KROPOTKIN/ESCAP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038600"/>
            <a:ext cx="3857625" cy="2571750"/>
          </a:xfrm>
          <a:prstGeom prst="rect">
            <a:avLst/>
          </a:prstGeom>
          <a:noFill/>
        </p:spPr>
      </p:pic>
      <p:pic>
        <p:nvPicPr>
          <p:cNvPr id="11268" name="Picture 4" descr="http://ic.pics.livejournal.com/kodatski/11393851/411147/411147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143000"/>
            <a:ext cx="2076450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6152" cy="1219200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>
                <a:hlinkClick r:id="rId2"/>
              </a:rPr>
              <a:t>Українська</a:t>
            </a:r>
            <a:r>
              <a:rPr lang="ru-RU" b="1" u="sng" dirty="0" smtClean="0">
                <a:hlinkClick r:id="rId2"/>
              </a:rPr>
              <a:t> </a:t>
            </a:r>
            <a:r>
              <a:rPr lang="ru-RU" b="1" u="sng" dirty="0" err="1" smtClean="0">
                <a:hlinkClick r:id="rId2"/>
              </a:rPr>
              <a:t>Самостійна</a:t>
            </a:r>
            <a:r>
              <a:rPr lang="ru-RU" b="1" u="sng" dirty="0" smtClean="0">
                <a:hlinkClick r:id="rId2"/>
              </a:rPr>
              <a:t> </a:t>
            </a:r>
            <a:r>
              <a:rPr lang="ru-RU" b="1" u="sng" dirty="0" err="1" smtClean="0">
                <a:hlinkClick r:id="rId2"/>
              </a:rPr>
              <a:t>Соборна</a:t>
            </a:r>
            <a:r>
              <a:rPr lang="ru-RU" b="1" u="sng" dirty="0" smtClean="0">
                <a:hlinkClick r:id="rId2"/>
              </a:rPr>
              <a:t> Держава, </a:t>
            </a:r>
            <a:r>
              <a:rPr lang="ru-RU" b="1" u="sng" dirty="0" err="1" smtClean="0">
                <a:hlinkClick r:id="rId2"/>
              </a:rPr>
              <a:t>від</a:t>
            </a:r>
            <a:r>
              <a:rPr lang="ru-RU" b="1" u="sng" dirty="0" smtClean="0">
                <a:hlinkClick r:id="rId2"/>
              </a:rPr>
              <a:t> </a:t>
            </a:r>
            <a:r>
              <a:rPr lang="ru-RU" b="1" u="sng" dirty="0" err="1" smtClean="0">
                <a:hlinkClick r:id="rId2"/>
              </a:rPr>
              <a:t>гір</a:t>
            </a:r>
            <a:r>
              <a:rPr lang="ru-RU" b="1" u="sng" dirty="0" smtClean="0">
                <a:hlinkClick r:id="rId2"/>
              </a:rPr>
              <a:t> </a:t>
            </a:r>
            <a:r>
              <a:rPr lang="ru-RU" b="1" u="sng" dirty="0" err="1" smtClean="0">
                <a:hlinkClick r:id="rId2"/>
              </a:rPr>
              <a:t>Карпатських</a:t>
            </a:r>
            <a:r>
              <a:rPr lang="ru-RU" b="1" u="sng" dirty="0" smtClean="0">
                <a:hlinkClick r:id="rId2"/>
              </a:rPr>
              <a:t> аж по Кавказ</a:t>
            </a:r>
            <a:endParaRPr lang="uk-UA" dirty="0"/>
          </a:p>
        </p:txBody>
      </p:sp>
      <p:pic>
        <p:nvPicPr>
          <p:cNvPr id="27650" name="Picture 2" descr="Файл:Kostomaro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2209800" cy="2846861"/>
          </a:xfrm>
          <a:prstGeom prst="rect">
            <a:avLst/>
          </a:prstGeom>
          <a:noFill/>
        </p:spPr>
      </p:pic>
      <p:pic>
        <p:nvPicPr>
          <p:cNvPr id="27652" name="Picture 4" descr="Файл:Taras Shevchenko selfportrait oil 1840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447800"/>
            <a:ext cx="2247454" cy="2971800"/>
          </a:xfrm>
          <a:prstGeom prst="rect">
            <a:avLst/>
          </a:prstGeom>
          <a:noFill/>
        </p:spPr>
      </p:pic>
      <p:pic>
        <p:nvPicPr>
          <p:cNvPr id="27654" name="Picture 6" descr="Файл:Shevchenko portret Kulis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295400"/>
            <a:ext cx="2310679" cy="2895600"/>
          </a:xfrm>
          <a:prstGeom prst="rect">
            <a:avLst/>
          </a:prstGeom>
          <a:noFill/>
        </p:spPr>
      </p:pic>
      <p:pic>
        <p:nvPicPr>
          <p:cNvPr id="27656" name="Picture 8" descr="Файл:Білозерський 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3733800"/>
            <a:ext cx="2057400" cy="2678906"/>
          </a:xfrm>
          <a:prstGeom prst="rect">
            <a:avLst/>
          </a:prstGeom>
          <a:noFill/>
        </p:spPr>
      </p:pic>
      <p:pic>
        <p:nvPicPr>
          <p:cNvPr id="27658" name="Picture 10" descr="Файл:Dmytro Pylchyk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886200"/>
            <a:ext cx="1981200" cy="259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0"/>
            <a:ext cx="7162800" cy="1447800"/>
          </a:xfrm>
        </p:spPr>
        <p:txBody>
          <a:bodyPr/>
          <a:lstStyle/>
          <a:p>
            <a:r>
              <a:rPr lang="uk-UA" dirty="0" smtClean="0"/>
              <a:t>Пророк і  пророцтво</a:t>
            </a:r>
            <a:endParaRPr lang="uk-UA" dirty="0"/>
          </a:p>
        </p:txBody>
      </p:sp>
      <p:pic>
        <p:nvPicPr>
          <p:cNvPr id="38914" name="Picture 2" descr="http://www.sever.lg.ua/sites/sever.lg.ua/files/boris_romano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411644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447800"/>
          </a:xfrm>
        </p:spPr>
        <p:txBody>
          <a:bodyPr>
            <a:normAutofit/>
          </a:bodyPr>
          <a:lstStyle/>
          <a:p>
            <a:r>
              <a:rPr lang="ru-RU" dirty="0" smtClean="0"/>
              <a:t>ПРИСВЯТА: ЯКОВУ ДЕ БАЛЬМЕНУ – ДРУГУ, ЯКИЙ ЗАГИНУВ НА ВІЙНІ</a:t>
            </a:r>
            <a:endParaRPr lang="uk-UA" dirty="0"/>
          </a:p>
        </p:txBody>
      </p:sp>
      <p:pic>
        <p:nvPicPr>
          <p:cNvPr id="1026" name="Picture 2" descr="http://www.interlit2001.com/images/bal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3076686" cy="2971800"/>
          </a:xfrm>
          <a:prstGeom prst="rect">
            <a:avLst/>
          </a:prstGeom>
          <a:noFill/>
        </p:spPr>
      </p:pic>
      <p:pic>
        <p:nvPicPr>
          <p:cNvPr id="1028" name="Picture 4" descr="http://s.bookmix.ru/books/7/5/9/YAkov_De_Balmen_Povesti_S_prilozheniem_portreta_pisatelya_ego_risunkov_otryvkov_iz_zapisnoj_knizhki__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2667000" cy="4027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Війна на </a:t>
            </a:r>
            <a:r>
              <a:rPr lang="uk-UA" dirty="0" err="1" smtClean="0"/>
              <a:t>кавказі</a:t>
            </a:r>
            <a:endParaRPr lang="uk-UA" dirty="0"/>
          </a:p>
        </p:txBody>
      </p:sp>
      <p:pic>
        <p:nvPicPr>
          <p:cNvPr id="21506" name="Picture 2" descr="Файл:Roubaud. Scene from Caucasian 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01000" cy="5260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252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Всеукраїнський інтерактивний              конкурс ‘’історик-юніор-2014’’</vt:lpstr>
      <vt:lpstr>Презентация PowerPoint</vt:lpstr>
      <vt:lpstr>Шевченко – літературний діяч</vt:lpstr>
      <vt:lpstr>Символ свободи, непокорності</vt:lpstr>
      <vt:lpstr>Шевченко – політичний діяч. Арешт і заслання </vt:lpstr>
      <vt:lpstr>Українська Самостійна Соборна Держава, від гір Карпатських аж по Кавказ</vt:lpstr>
      <vt:lpstr>Пророк і  пророцтво</vt:lpstr>
      <vt:lpstr>ПРИСВЯТА: ЯКОВУ ДЕ БАЛЬМЕНУ – ДРУГУ, ЯКИЙ ЗАГИНУВ НА ВІЙНІ</vt:lpstr>
      <vt:lpstr>Війна на кавказі</vt:lpstr>
      <vt:lpstr>‘’Не за україну, а за її ката довелось пролить кров добру, не чорну’’.</vt:lpstr>
      <vt:lpstr>Зруйнована  краса</vt:lpstr>
      <vt:lpstr>СТАВЛЕННЯ росії до україни такеж саме, як і до кавказу. Україна – колонія. АЛЕ Україна і зараз намагається відстоювати сувернітет</vt:lpstr>
      <vt:lpstr>МИХАЙЛО ДРАГОМАНОВ: «Я сам, у свій хлоп'ячий вік, у 50-ті роки, надибавсь, наприклад на сліди впливу Капністів — лібералів і аболіціоністів, — із кружка котрих в перший раз здобув і „Сон“, і „Кавказ“ Шевченка».</vt:lpstr>
      <vt:lpstr>Поема являє собою роздуми ліричного героя про несправедливість і жорстокість світу, а також про лицемірство деяких людей. Ліричний герой звертається до Бога в дечому з докором, проте усвідомлюючи людську безсилість перед нещастями</vt:lpstr>
      <vt:lpstr>У грудні 1841 р. Росія підписала міжнародний трактат про заборону работоргівлі, але в самій Росії торгівля кріпаками («хрещеними» людьми) продовжувалась.</vt:lpstr>
      <vt:lpstr>Висновок: перед нами шевченко постає літературним та політичним діячем, якого можна назвати пророком майбутньго; У своїх творах він описував події, що відбувалися і що можуть відбутися в майбутньому. Зараз У наш час ми спостерігаємо пророцтво, написане щодо україни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Соколов</cp:lastModifiedBy>
  <cp:revision>21</cp:revision>
  <dcterms:created xsi:type="dcterms:W3CDTF">2014-03-11T16:12:45Z</dcterms:created>
  <dcterms:modified xsi:type="dcterms:W3CDTF">2014-03-22T15:19:57Z</dcterms:modified>
</cp:coreProperties>
</file>