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0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CBC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9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33-8373-44A7-B31C-3BEF6CE9459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AFE3-B114-4F2A-935B-16986275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CD33-8373-44A7-B31C-3BEF6CE9459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AFE3-B114-4F2A-935B-16986275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CD33-8373-44A7-B31C-3BEF6CE9459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7AFE3-B114-4F2A-935B-16986275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15290" cy="2857521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Arial Narrow" pitchFamily="34" charset="0"/>
              </a:rPr>
              <a:t>Проект: Вивчення впливу густоти сосен на їх ріст, продуктивність і стійкість проти несприятливих умов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7058052" cy="242889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Arial Narrow" pitchFamily="34" charset="0"/>
              </a:rPr>
              <a:t>Виконав</a:t>
            </a:r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 Narrow" pitchFamily="34" charset="0"/>
              </a:rPr>
              <a:t>учень</a:t>
            </a:r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 7 </a:t>
            </a:r>
            <a:r>
              <a:rPr lang="ru-RU" sz="2800" b="1" dirty="0" err="1" smtClean="0">
                <a:solidFill>
                  <a:schemeClr val="tx1"/>
                </a:solidFill>
                <a:latin typeface="Arial Narrow" pitchFamily="34" charset="0"/>
              </a:rPr>
              <a:t>класу</a:t>
            </a:r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       </a:t>
            </a:r>
            <a:r>
              <a:rPr lang="uk-UA" sz="2800" b="1" dirty="0" smtClean="0">
                <a:solidFill>
                  <a:schemeClr val="tx1"/>
                </a:solidFill>
                <a:latin typeface="Arial Narrow" pitchFamily="34" charset="0"/>
              </a:rPr>
              <a:t>НВК «Загальноосвітня школа І-ІІ ступенів дошкільний навчальний заклад с. Копилля </a:t>
            </a:r>
            <a:r>
              <a:rPr lang="uk-UA" sz="2800" b="1" dirty="0" err="1" smtClean="0">
                <a:solidFill>
                  <a:schemeClr val="tx1"/>
                </a:solidFill>
                <a:latin typeface="Arial Narrow" pitchFamily="34" charset="0"/>
              </a:rPr>
              <a:t>Маневицького</a:t>
            </a:r>
            <a:r>
              <a:rPr lang="uk-UA" sz="2800" b="1" dirty="0" smtClean="0">
                <a:solidFill>
                  <a:schemeClr val="tx1"/>
                </a:solidFill>
                <a:latin typeface="Arial Narrow" pitchFamily="34" charset="0"/>
              </a:rPr>
              <a:t> району Волинської області»                                               Демчук Назар Вікторович </a:t>
            </a:r>
            <a:endParaRPr lang="ru-RU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42910" y="5857891"/>
            <a:ext cx="8229600" cy="500067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uk-UA" sz="2400" b="1" dirty="0" smtClean="0"/>
              <a:t>«Ловильні дерева» - принада для жуків-короїдів. </a:t>
            </a:r>
            <a:endParaRPr lang="ru-RU" b="1" dirty="0"/>
          </a:p>
        </p:txBody>
      </p:sp>
      <p:pic>
        <p:nvPicPr>
          <p:cNvPr id="19460" name="Picture 4" descr="C:\Users\Ivan\Desktop\сосни конкурс\CIMG1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985027" cy="5238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42910" y="5786455"/>
            <a:ext cx="8229600" cy="57150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uk-UA" b="1" dirty="0" smtClean="0"/>
              <a:t>Учні школи стали учасниками акції «Майбутнє лісу у твоїх руках». </a:t>
            </a:r>
            <a:endParaRPr lang="ru-RU" b="1" dirty="0" smtClean="0"/>
          </a:p>
          <a:p>
            <a:pPr algn="ctr">
              <a:lnSpc>
                <a:spcPct val="110000"/>
              </a:lnSpc>
              <a:buNone/>
            </a:pPr>
            <a:endParaRPr lang="ru-RU" b="1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3600" dirty="0" smtClean="0"/>
              <a:t>Акція «Майбутнє лісу у твоїх руках».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C:\Users\Ivan\Desktop\сосни конкурс\CIMG1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42910" y="5072074"/>
            <a:ext cx="8229600" cy="114300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uk-UA" sz="2400" b="1" dirty="0" smtClean="0"/>
              <a:t>Школярі мають за щастя плекати зелене диво Землі, прикрашати рідний край лісами, робити його ще привабливішим і багатшим на природні ресурси. 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4" descr="C:\Users\Ivan\Desktop\сосни конкурс\CIMG1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2704974" cy="3606632"/>
          </a:xfrm>
          <a:prstGeom prst="rect">
            <a:avLst/>
          </a:prstGeom>
          <a:noFill/>
        </p:spPr>
      </p:pic>
      <p:pic>
        <p:nvPicPr>
          <p:cNvPr id="27653" name="Picture 5" descr="C:\Users\Ivan\Desktop\сосни конкурс\CIMG1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928670"/>
            <a:ext cx="2518292" cy="3612303"/>
          </a:xfrm>
          <a:prstGeom prst="rect">
            <a:avLst/>
          </a:prstGeom>
          <a:noFill/>
        </p:spPr>
      </p:pic>
      <p:pic>
        <p:nvPicPr>
          <p:cNvPr id="27654" name="Picture 6" descr="C:\Users\Ivan\Desktop\сосни конкурс\CIMG1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928670"/>
            <a:ext cx="3209920" cy="3615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71472" y="5715016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Виявлення і ліквідація забруднень лісових ландшафтів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Ivan\Desktop\сосни конкурс\CIMG1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57" y="285728"/>
            <a:ext cx="6286543" cy="4714908"/>
          </a:xfrm>
          <a:prstGeom prst="rect">
            <a:avLst/>
          </a:prstGeom>
          <a:noFill/>
        </p:spPr>
      </p:pic>
      <p:pic>
        <p:nvPicPr>
          <p:cNvPr id="28674" name="Picture 2" descr="C:\Users\Ivan\Desktop\сосни конкурс\CIMG1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786182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9" y="1417638"/>
            <a:ext cx="4474841" cy="335613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3600" dirty="0" smtClean="0"/>
              <a:t>Операція «Мурашник».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1571612"/>
            <a:ext cx="385765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Велике значення має розведення лісових мурах, які знищують безліч шкідників лісу. </a:t>
            </a:r>
          </a:p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r>
              <a:rPr lang="uk-UA" sz="2000" b="1" dirty="0" smtClean="0"/>
              <a:t>Збільшення кількості мурашників та чисельності мурах є біологічним методом боротьби зі шкідниками. 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1571612"/>
            <a:ext cx="8318728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8337550" algn="l"/>
              </a:tabLst>
            </a:pP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Воїнственський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А., Стайко С. М. Охорона природи. - К.: Рад.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1977. - 140с.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Давидюк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П., Полікарпов М. М.,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Трофіменко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В., Шевченко О. В. Еталони живої природи.- К.: Кура, 1993.- 28с.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Кашапов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Ш.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Живая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1984.- 40с.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Манорик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П.,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Піонтовський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Юні друзі природи. - К.: Молодь, 1976. - 150с.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Симакович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Телішевський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Волинський ліс. – Каменяр, 1975. – 66с.</a:t>
            </a:r>
            <a:r>
              <a:rPr lang="uk-UA" sz="2000" dirty="0"/>
              <a:t>		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73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marL="1524000" indent="-1344613">
              <a:buNone/>
            </a:pPr>
            <a:r>
              <a:rPr lang="uk-UA" b="1" dirty="0" smtClean="0"/>
              <a:t>Тема:    Вплив густоти сосен на їх ріст,   продуктивність і стійкість проти несприятливих умов. </a:t>
            </a:r>
          </a:p>
          <a:p>
            <a:pPr marL="1524000" indent="-1344613">
              <a:buNone/>
            </a:pPr>
            <a:endParaRPr lang="uk-UA" b="1" dirty="0" smtClean="0"/>
          </a:p>
          <a:p>
            <a:pPr marL="1524000" indent="-1344613">
              <a:buNone/>
            </a:pPr>
            <a:r>
              <a:rPr lang="uk-UA" b="1" dirty="0" smtClean="0"/>
              <a:t>Мета:    з’ясувати вплив густоти сосен на їх ріст, продуктивність і стійкість проти несприятливих умов; </a:t>
            </a:r>
          </a:p>
          <a:p>
            <a:pPr marL="1524000" indent="-1344613">
              <a:buNone/>
            </a:pPr>
            <a:r>
              <a:rPr lang="uk-UA" b="1" dirty="0" smtClean="0"/>
              <a:t>               ознайомитись із біологічними методами боротьби із шкідниками, оволодіти навиками спостереження.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План заходів: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/>
              <a:t>1. Вступ.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2. Методика проведення досліду.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3. Проведення фенологічних спостережень за впливом густоти сосен на їх ріст, продуктивність і стійкість проти несприятливих умов. 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4. Боротьба зі шкідниками лісу.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5. Участь у акції «Майбутнє лісу у твоїх руках».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6. Операція «Мурашник».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714356"/>
            <a:ext cx="3857652" cy="550072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uk-UA" sz="2000" b="1" i="1" dirty="0" smtClean="0"/>
              <a:t>Зеленими легенями Землі називають ліси. </a:t>
            </a:r>
          </a:p>
          <a:p>
            <a:endParaRPr lang="uk-UA" sz="2000" b="1" i="1" dirty="0" smtClean="0"/>
          </a:p>
          <a:p>
            <a:r>
              <a:rPr lang="uk-UA" sz="2000" b="1" i="1" dirty="0" smtClean="0"/>
              <a:t>Адже вони збагачують повітря киснем, таким необхідним для життя! Очищають повітря від пилу та бруду, зменшують швидкість шалених вітрів. </a:t>
            </a:r>
          </a:p>
          <a:p>
            <a:endParaRPr lang="ru-RU" sz="2000" b="1" i="1" dirty="0" smtClean="0"/>
          </a:p>
          <a:p>
            <a:r>
              <a:rPr lang="uk-UA" sz="2000" b="1" i="1" dirty="0" smtClean="0"/>
              <a:t>Від наявності лісів залежить рівень води в річках та рясний урожай на полях. </a:t>
            </a:r>
          </a:p>
          <a:p>
            <a:endParaRPr lang="ru-RU" sz="2000" b="1" i="1" dirty="0" smtClean="0"/>
          </a:p>
          <a:p>
            <a:r>
              <a:rPr lang="uk-UA" sz="2000" b="1" i="1" dirty="0" smtClean="0"/>
              <a:t>Ліси оздоровлюють довкілля, але не завжди вдається зберегти ліс цілим і неушкодженим. </a:t>
            </a:r>
          </a:p>
          <a:p>
            <a:endParaRPr lang="ru-RU" sz="2000" b="1" i="1" dirty="0" smtClean="0"/>
          </a:p>
          <a:p>
            <a:r>
              <a:rPr lang="uk-UA" sz="2000" b="1" i="1" dirty="0" smtClean="0"/>
              <a:t>На сьогоднішній день головне завдання людства - зберегти ліси для нинішнього і майбутнього поколінь.  </a:t>
            </a:r>
            <a:endParaRPr lang="ru-RU" sz="2000" b="1" i="1" dirty="0"/>
          </a:p>
        </p:txBody>
      </p:sp>
      <p:pic>
        <p:nvPicPr>
          <p:cNvPr id="20482" name="Picture 2" descr="C:\Users\Ivan\Desktop\Новини\20140227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85335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3600" b="1" dirty="0" smtClean="0"/>
              <a:t>Методика проведення досліду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4429156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uk-UA" b="1" dirty="0" smtClean="0"/>
              <a:t>Підбір ділянки культури сосни з різною шириною міжрядь.</a:t>
            </a:r>
            <a:endParaRPr lang="ru-RU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b="1" dirty="0" smtClean="0"/>
              <a:t> Вимоги до ділянки однакові: спосіб обробітку ґрунту, категорія лісокультурної площі, тип умов місцезростання і схема змішування порід. </a:t>
            </a:r>
            <a:endParaRPr lang="ru-RU" b="1" dirty="0" smtClean="0"/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b="1" dirty="0" smtClean="0"/>
              <a:t>Починаючи з 5-6 років закладають пробні площі не менше двохсот дерев головної породи, заміряють їх висоту. </a:t>
            </a:r>
            <a:endParaRPr lang="ru-RU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b="1" dirty="0" smtClean="0"/>
              <a:t>У культурах віком понад 20 років заміряють також діаметр дерев на висоті 1,3 метра, та визначають запас деревини. </a:t>
            </a:r>
            <a:endParaRPr lang="ru-RU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b="1" dirty="0" smtClean="0"/>
              <a:t>З одержаних даних для кожної ділянки виводять середнє арифметичне. </a:t>
            </a:r>
            <a:endParaRPr lang="ru-RU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b="1" dirty="0" smtClean="0"/>
              <a:t>Для кожного віку дерев виявляють оптимальну ширину міжрядь. 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3200" b="1" dirty="0" smtClean="0"/>
              <a:t>Фенологічні спостереження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7858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Культура сосни віком 5-6 років має висоту 42 см.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Ivan\Desktop\сосни\CIMG1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634798" cy="3805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3200" dirty="0" smtClean="0"/>
              <a:t>Фенологічні спостереження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86454"/>
            <a:ext cx="8229600" cy="9286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uk-UA" sz="2400" b="1" dirty="0" smtClean="0"/>
              <a:t>Для культур віком понад 20 років висота складає 5 м, а діаметр 15 см. 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Ivan\Desktop\сосни\CIMG1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3" y="1142984"/>
            <a:ext cx="5143537" cy="3857652"/>
          </a:xfrm>
          <a:prstGeom prst="rect">
            <a:avLst/>
          </a:prstGeom>
          <a:noFill/>
        </p:spPr>
      </p:pic>
      <p:pic>
        <p:nvPicPr>
          <p:cNvPr id="2053" name="Picture 5" descr="C:\Users\Ivan\Desktop\сосни\CIMG17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2893239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3200" b="1" dirty="0" smtClean="0"/>
              <a:t>Фенологічні спостереження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72075"/>
            <a:ext cx="822960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Найбільш сприятливими для росту сосни є ширина міжрядь 2,5 м, при цьому середній діаметр, висота і запас деревини будуть найбільшими. 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Ivan\Desktop\сосни\CIMG1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4246570" cy="3184928"/>
          </a:xfrm>
          <a:prstGeom prst="rect">
            <a:avLst/>
          </a:prstGeom>
          <a:noFill/>
        </p:spPr>
      </p:pic>
      <p:pic>
        <p:nvPicPr>
          <p:cNvPr id="1028" name="Picture 4" descr="C:\Users\Ivan\Desktop\сосни\CIMG1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270383" cy="320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714356"/>
            <a:ext cx="8429684" cy="164307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000" b="1" dirty="0" smtClean="0"/>
              <a:t>Ліс має багато сотень видів шкідників, які виснажують його, іноді призводять до загибелі дерев. 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В нашій місцевостями найбільшої шкоди лісу завдають:</a:t>
            </a:r>
            <a:endParaRPr lang="ru-RU" sz="2000" b="1" dirty="0"/>
          </a:p>
        </p:txBody>
      </p:sp>
      <p:pic>
        <p:nvPicPr>
          <p:cNvPr id="21508" name="Picture 4" descr="C:\Users\Ivan\Desktop\Новини\04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920010" cy="2643206"/>
          </a:xfrm>
          <a:prstGeom prst="rect">
            <a:avLst/>
          </a:prstGeom>
          <a:noFill/>
        </p:spPr>
      </p:pic>
      <p:pic>
        <p:nvPicPr>
          <p:cNvPr id="21509" name="Picture 5" descr="C:\Users\Ivan\Desktop\Новини\clip_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524264" cy="26431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300037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жук-короїд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307181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хрущ травневий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577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Тема Office</vt:lpstr>
      <vt:lpstr>Специальное оформление</vt:lpstr>
      <vt:lpstr>Проект: Вивчення впливу густоти сосен на їх ріст, продуктивність і стійкість проти несприятливих умов </vt:lpstr>
      <vt:lpstr>Презентация PowerPoint</vt:lpstr>
      <vt:lpstr>План заходів:  </vt:lpstr>
      <vt:lpstr>Презентация PowerPoint</vt:lpstr>
      <vt:lpstr>    Методика проведення досліду  </vt:lpstr>
      <vt:lpstr>      Фенологічні спостереження   </vt:lpstr>
      <vt:lpstr>      Фенологічні спостереження   </vt:lpstr>
      <vt:lpstr>      Фенологічні спостереження   </vt:lpstr>
      <vt:lpstr>Презентация PowerPoint</vt:lpstr>
      <vt:lpstr>Презентация PowerPoint</vt:lpstr>
      <vt:lpstr>          Акція «Майбутнє лісу у твоїх руках».   </vt:lpstr>
      <vt:lpstr>Презентация PowerPoint</vt:lpstr>
      <vt:lpstr>Презентация PowerPoint</vt:lpstr>
      <vt:lpstr>          Операція «Мурашник».   </vt:lpstr>
      <vt:lpstr>Список використаних джерел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28</cp:revision>
  <dcterms:created xsi:type="dcterms:W3CDTF">2014-03-24T20:29:50Z</dcterms:created>
  <dcterms:modified xsi:type="dcterms:W3CDTF">2014-03-30T22:25:48Z</dcterms:modified>
</cp:coreProperties>
</file>