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6" r:id="rId1"/>
  </p:sldMasterIdLst>
  <p:sldIdLst>
    <p:sldId id="256" r:id="rId2"/>
    <p:sldId id="270" r:id="rId3"/>
    <p:sldId id="274" r:id="rId4"/>
    <p:sldId id="277" r:id="rId5"/>
    <p:sldId id="278" r:id="rId6"/>
    <p:sldId id="262" r:id="rId7"/>
    <p:sldId id="263" r:id="rId8"/>
    <p:sldId id="279" r:id="rId9"/>
    <p:sldId id="266" r:id="rId10"/>
    <p:sldId id="269" r:id="rId11"/>
    <p:sldId id="280" r:id="rId12"/>
    <p:sldId id="258" r:id="rId13"/>
    <p:sldId id="276" r:id="rId14"/>
    <p:sldId id="267" r:id="rId15"/>
    <p:sldId id="27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003300"/>
    <a:srgbClr val="009900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9F53276-7B08-42B2-9361-4DF1FC80270C}" type="datetimeFigureOut">
              <a:rPr lang="en-US" smtClean="0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EADE7BB-EB0B-4A94-B4C5-0095C7CBB7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20AD12-2B93-4DC4-8324-3D361166DCC7}" type="datetimeFigureOut">
              <a:rPr lang="en-US" smtClean="0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CA473-099B-4F9A-B93E-578F46A151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CA4DF852-50BB-47D4-A521-398A36088119}" type="datetimeFigureOut">
              <a:rPr lang="en-US" smtClean="0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42E4AEB6-4FA0-4E71-8F46-6543FA663E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292BAA-3C5E-4099-B050-5723E2C1A59D}" type="datetimeFigureOut">
              <a:rPr lang="en-US" smtClean="0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E0BF5A-C942-4EA9-8757-885C59ECB4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9BA793-682E-4653-94C1-3C298F6D80E3}" type="datetimeFigureOut">
              <a:rPr lang="en-US" smtClean="0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4BE0D52-A745-414C-B94A-F52BBC71FC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CB5924CA-7034-45AC-80D4-F0A1B44AE0F4}" type="datetimeFigureOut">
              <a:rPr lang="en-US" smtClean="0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103FB800-506B-4DF4-802A-0810476CB7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B7933FE8-431F-40EB-B234-42473C77B770}" type="datetimeFigureOut">
              <a:rPr lang="en-US" smtClean="0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F5DA6C41-4F1C-467B-AB2B-208AF5266C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F1087B-E25B-4B18-A477-E3C6C0CEBACC}" type="datetimeFigureOut">
              <a:rPr lang="en-US" smtClean="0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F17F6C-E890-493B-9F0C-A6235CC45F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E95FF-E80E-4452-B81C-2CC156A16263}" type="datetimeFigureOut">
              <a:rPr lang="en-US" smtClean="0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7F90B88-6CE2-4853-BE56-69EAAED8A7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A9E0C8-1927-460B-90EF-02B3EED04E5D}" type="datetimeFigureOut">
              <a:rPr lang="en-US" smtClean="0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045896-936D-4979-8589-B2ACDEA159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60AF9425-1551-449F-A84F-42083671E7C3}" type="datetimeFigureOut">
              <a:rPr lang="en-US" smtClean="0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57711D47-FAB6-4701-BF84-CF595A53BC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E8A507B-B594-4A6A-8844-9C7B6F139257}" type="datetimeFigureOut">
              <a:rPr lang="en-US" smtClean="0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81B43B3-CAA5-4342-96FE-2BBA2725C2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>
                <a:alpha val="75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828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Метод зеленого живцювання – перспективний напрямок у лісорозведенні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29200" y="3429000"/>
            <a:ext cx="3886200" cy="2590800"/>
          </a:xfrm>
        </p:spPr>
        <p:txBody>
          <a:bodyPr>
            <a:normAutofit fontScale="92500" lnSpcReduction="10000"/>
          </a:bodyPr>
          <a:lstStyle/>
          <a:p>
            <a:pPr marR="0">
              <a:lnSpc>
                <a:spcPct val="80000"/>
              </a:lnSpc>
            </a:pPr>
            <a:r>
              <a:rPr lang="uk-UA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Цикало Тетяна Олександрівна</a:t>
            </a:r>
            <a:endParaRPr lang="ru-RU" sz="19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>
              <a:lnSpc>
                <a:spcPct val="80000"/>
              </a:lnSpc>
            </a:pPr>
            <a:r>
              <a:rPr lang="uk-UA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учениця 10-А класу </a:t>
            </a:r>
            <a:endParaRPr lang="ru-RU" sz="19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>
              <a:lnSpc>
                <a:spcPct val="80000"/>
              </a:lnSpc>
            </a:pPr>
            <a:r>
              <a:rPr lang="uk-UA" sz="19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Пологівської</a:t>
            </a:r>
            <a:r>
              <a:rPr lang="uk-UA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гімназії «Основа»</a:t>
            </a:r>
            <a:endParaRPr lang="ru-RU" sz="19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>
              <a:lnSpc>
                <a:spcPct val="80000"/>
              </a:lnSpc>
            </a:pPr>
            <a:r>
              <a:rPr lang="uk-UA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Керівник :вчитель вищої категорії</a:t>
            </a:r>
            <a:endParaRPr lang="ru-RU" sz="19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>
              <a:lnSpc>
                <a:spcPct val="80000"/>
              </a:lnSpc>
            </a:pPr>
            <a:r>
              <a:rPr lang="uk-UA" sz="19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Степура</a:t>
            </a:r>
            <a:r>
              <a:rPr lang="uk-UA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Наталія Володимирівна</a:t>
            </a:r>
            <a:endParaRPr lang="ru-RU" sz="19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>
              <a:lnSpc>
                <a:spcPct val="80000"/>
              </a:lnSpc>
            </a:pPr>
            <a:r>
              <a:rPr lang="uk-UA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Рецензент:</a:t>
            </a:r>
            <a:endParaRPr lang="ru-RU" sz="19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>
              <a:lnSpc>
                <a:spcPct val="80000"/>
              </a:lnSpc>
            </a:pPr>
            <a:r>
              <a:rPr lang="uk-UA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інженер лісових культур </a:t>
            </a:r>
            <a:endParaRPr lang="ru-RU" sz="19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>
              <a:lnSpc>
                <a:spcPct val="80000"/>
              </a:lnSpc>
            </a:pPr>
            <a:r>
              <a:rPr lang="uk-UA" sz="19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ДП</a:t>
            </a:r>
            <a:r>
              <a:rPr lang="uk-UA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19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Пологівське</a:t>
            </a:r>
            <a:r>
              <a:rPr lang="uk-UA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ЛМГ»</a:t>
            </a:r>
            <a:endParaRPr lang="ru-RU" sz="19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>
              <a:lnSpc>
                <a:spcPct val="80000"/>
              </a:lnSpc>
            </a:pPr>
            <a:r>
              <a:rPr lang="uk-UA" sz="19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Ворончихіна</a:t>
            </a:r>
            <a:r>
              <a:rPr lang="uk-UA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Ольга Олександрівна</a:t>
            </a:r>
            <a:endParaRPr lang="ru-RU" sz="19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>
                <a:alpha val="44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Дослідження перспективності попиту на продукцію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388" name="Содержимое 3"/>
          <p:cNvGraphicFramePr>
            <a:graphicFrameLocks noGrp="1"/>
          </p:cNvGraphicFramePr>
          <p:nvPr>
            <p:ph sz="quarter" idx="2"/>
          </p:nvPr>
        </p:nvGraphicFramePr>
        <p:xfrm>
          <a:off x="0" y="1676400"/>
          <a:ext cx="4114800" cy="5181600"/>
        </p:xfrm>
        <a:graphic>
          <a:graphicData uri="http://schemas.openxmlformats.org/presentationml/2006/ole">
            <p:oleObj spid="_x0000_s16388" r:id="rId3" imgW="6017273" imgH="6255038" progId="Excel.Sheet.8">
              <p:embed/>
            </p:oleObj>
          </a:graphicData>
        </a:graphic>
      </p:graphicFrame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"/>
          </p:nvPr>
        </p:nvSpPr>
        <p:spPr>
          <a:xfrm>
            <a:off x="609600" y="1143000"/>
            <a:ext cx="3886200" cy="64008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Серед населення</a:t>
            </a:r>
            <a:endParaRPr lang="ru-RU" sz="32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800600" y="1143000"/>
            <a:ext cx="3886200" cy="640080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/>
              <a:t>Серед старшокласників</a:t>
            </a:r>
            <a:endParaRPr lang="ru-RU" sz="2400" dirty="0"/>
          </a:p>
        </p:txBody>
      </p:sp>
      <p:graphicFrame>
        <p:nvGraphicFramePr>
          <p:cNvPr id="16389" name="Содержимое 3"/>
          <p:cNvGraphicFramePr>
            <a:graphicFrameLocks noGrp="1"/>
          </p:cNvGraphicFramePr>
          <p:nvPr/>
        </p:nvGraphicFramePr>
        <p:xfrm>
          <a:off x="4038600" y="2590800"/>
          <a:ext cx="5105400" cy="3200400"/>
        </p:xfrm>
        <a:graphic>
          <a:graphicData uri="http://schemas.openxmlformats.org/presentationml/2006/ole">
            <p:oleObj spid="_x0000_s16389" name="Worksheet" r:id="rId4" imgW="8230313" imgH="452362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28600"/>
            <a:ext cx="4343400" cy="3486150"/>
          </a:xfrm>
          <a:prstGeom prst="rect">
            <a:avLst/>
          </a:prstGeom>
        </p:spPr>
      </p:pic>
      <p:pic>
        <p:nvPicPr>
          <p:cNvPr id="8" name="Рисунок 7" descr="Изображение 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4343400" cy="3486150"/>
          </a:xfrm>
          <a:prstGeom prst="rect">
            <a:avLst/>
          </a:prstGeom>
        </p:spPr>
      </p:pic>
      <p:pic>
        <p:nvPicPr>
          <p:cNvPr id="9" name="Рисунок 8" descr="Изображение 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3810000"/>
            <a:ext cx="3911600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>
                <a:alpha val="73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0000CC"/>
                </a:solidFill>
                <a:latin typeface="Franklin Gothic Medium Cond" pitchFamily="34" charset="0"/>
              </a:rPr>
              <a:t>Як Ви ставитесь до того, щоб послуга “ ялинка на прокат ”( ялинка в горщику, без вирубки лісів) з’явилася б у нашому місті?</a:t>
            </a:r>
            <a:endParaRPr lang="ru-RU" sz="3200" dirty="0">
              <a:solidFill>
                <a:srgbClr val="0000CC"/>
              </a:solidFill>
              <a:latin typeface="Franklin Gothic Medium Cond" pitchFamily="34" charset="0"/>
            </a:endParaRPr>
          </a:p>
        </p:txBody>
      </p:sp>
      <p:graphicFrame>
        <p:nvGraphicFramePr>
          <p:cNvPr id="17410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73138" y="1600200"/>
          <a:ext cx="7432675" cy="4495800"/>
        </p:xfrm>
        <a:graphic>
          <a:graphicData uri="http://schemas.openxmlformats.org/presentationml/2006/ole">
            <p:oleObj spid="_x0000_s17410" r:id="rId3" imgW="8687553" imgH="525520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2" name="Содержимое 3" descr="Изображение 44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457200"/>
            <a:ext cx="3733800" cy="2819400"/>
          </a:xfrm>
        </p:spPr>
      </p:pic>
      <p:pic>
        <p:nvPicPr>
          <p:cNvPr id="4" name="Содержимое 3" descr="Изображение 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505200"/>
            <a:ext cx="3810001" cy="2895600"/>
          </a:xfrm>
          <a:prstGeom prst="rect">
            <a:avLst/>
          </a:prstGeom>
        </p:spPr>
      </p:pic>
      <p:pic>
        <p:nvPicPr>
          <p:cNvPr id="5" name="Содержимое 3" descr="Изображение 44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00600" y="381000"/>
            <a:ext cx="3810000" cy="2857500"/>
          </a:xfrm>
          <a:prstGeom prst="rect">
            <a:avLst/>
          </a:prstGeom>
        </p:spPr>
      </p:pic>
      <p:pic>
        <p:nvPicPr>
          <p:cNvPr id="6" name="Содержимое 3" descr="Изображение 4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505200"/>
            <a:ext cx="3870325" cy="2902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>
                <a:alpha val="73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Живцювання   сприяє швидкому відтворенню рослин при повному збереженні материнських ознак.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Зникає необхідність утилізації опалого листя.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Хвойні рослини виділяють фітонциди,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тобто ефірні масла мають здатність вбивати або затримувати розмноження шкідливих бактерій, мікробів і грибів.</a:t>
            </a:r>
            <a:endParaRPr lang="ru-RU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Враховуючи зростаючий попит на декоративні форми хвойних рослин слід збільшити кількість парників та  розширити асортимент садивного матеріалу.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Вести роз’яснювальну роботу серед населення і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молодого покоління про використання новорічних ялинок у горщиках .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685800" y="457200"/>
            <a:ext cx="7772400" cy="106838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dirty="0" smtClean="0">
                <a:solidFill>
                  <a:srgbClr val="0070C0"/>
                </a:solidFill>
                <a:latin typeface="Arial Black" pitchFamily="34" charset="0"/>
              </a:rPr>
              <a:t>Дякую за увагу!</a:t>
            </a:r>
            <a:endParaRPr lang="ru-RU" sz="6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20111207124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828800"/>
            <a:ext cx="5715000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>
                <a:alpha val="75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42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endParaRPr lang="ru-RU" sz="3300" smtClean="0">
              <a:solidFill>
                <a:srgbClr val="0000CC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4800" y="381000"/>
            <a:ext cx="21336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0000CC"/>
                </a:solidFill>
              </a:rPr>
              <a:t>Мета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52800" y="533400"/>
            <a:ext cx="5486400" cy="1219200"/>
          </a:xfrm>
          <a:prstGeom prst="roundRect">
            <a:avLst>
              <a:gd name="adj" fmla="val 29590"/>
            </a:avLst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0000CC"/>
                </a:solidFill>
              </a:rPr>
              <a:t>довести переваги живцювання над насіннєвим  розмноженням на прикладі хвойних рослин та запропонувати шляхи  реалізації матеріалу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4800" y="2133600"/>
            <a:ext cx="21336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0000CC"/>
                </a:solidFill>
              </a:rPr>
              <a:t>Об’єкт</a:t>
            </a:r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1000" y="4114800"/>
            <a:ext cx="2133600" cy="1682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0000CC"/>
                </a:solidFill>
              </a:rPr>
              <a:t>Предмет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05200" y="2286000"/>
            <a:ext cx="5257800" cy="1219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0000CC"/>
                </a:solidFill>
              </a:rPr>
              <a:t>сіянці хвойних рослин ( сосни ) та молоді саджанці , які вирощені шляхом живцювання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05200" y="4267200"/>
            <a:ext cx="5334000" cy="1295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0000CC"/>
                </a:solidFill>
              </a:rPr>
              <a:t>сіянці , маточні форми ялівця, ялини канадської конічної форми,  туї західної  та їх   молоді живці</a:t>
            </a:r>
            <a:endParaRPr lang="ru-RU" sz="2000" dirty="0"/>
          </a:p>
        </p:txBody>
      </p:sp>
      <p:sp>
        <p:nvSpPr>
          <p:cNvPr id="28" name="Стрелка вправо 27"/>
          <p:cNvSpPr/>
          <p:nvPr/>
        </p:nvSpPr>
        <p:spPr>
          <a:xfrm>
            <a:off x="2438400" y="9906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2438400" y="2819400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2514600" y="48006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>
                <a:alpha val="75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000CC"/>
                </a:solidFill>
              </a:rPr>
              <a:t/>
            </a:r>
            <a:br>
              <a:rPr lang="uk-UA" dirty="0" smtClean="0">
                <a:solidFill>
                  <a:srgbClr val="0000CC"/>
                </a:solidFill>
              </a:rPr>
            </a:b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Завдання наукової робот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>
                <a:solidFill>
                  <a:srgbClr val="0000CC"/>
                </a:solidFill>
              </a:rPr>
              <a:t>Охарактеризувати методи зеленого живцювання;</a:t>
            </a:r>
            <a:endParaRPr lang="ru-RU" dirty="0" smtClean="0">
              <a:solidFill>
                <a:srgbClr val="0000CC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>
                <a:solidFill>
                  <a:srgbClr val="0000CC"/>
                </a:solidFill>
              </a:rPr>
              <a:t>Проаналізувати літературу з даної проблеми;</a:t>
            </a:r>
            <a:endParaRPr lang="ru-RU" dirty="0" smtClean="0">
              <a:solidFill>
                <a:srgbClr val="0000CC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>
                <a:solidFill>
                  <a:srgbClr val="0000CC"/>
                </a:solidFill>
              </a:rPr>
              <a:t>Провести дослідження ;</a:t>
            </a:r>
            <a:endParaRPr lang="ru-RU" dirty="0" smtClean="0">
              <a:solidFill>
                <a:srgbClr val="0000CC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>
                <a:solidFill>
                  <a:srgbClr val="0000CC"/>
                </a:solidFill>
              </a:rPr>
              <a:t>Запропонувати оптимальний та найбільш перспективний метод лісорозведення для шкільних лісництв та приватних осіб;</a:t>
            </a:r>
            <a:endParaRPr lang="ru-RU" dirty="0" smtClean="0">
              <a:solidFill>
                <a:srgbClr val="0000CC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>
                <a:solidFill>
                  <a:srgbClr val="0000CC"/>
                </a:solidFill>
              </a:rPr>
              <a:t>Провести опитування серед населення щодо готовності використання послуги «Ялинка на прокат».</a:t>
            </a:r>
            <a:endParaRPr lang="ru-RU" dirty="0" smtClean="0">
              <a:solidFill>
                <a:srgbClr val="0000CC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>
                <a:solidFill>
                  <a:srgbClr val="0000CC"/>
                </a:solidFill>
              </a:rPr>
              <a:t>Запропонувати лісомисливському господарству впровадження природоохоронної  послуги «Ялинка на прокат» і впровадити  вирощування хвойних у горщиках.</a:t>
            </a:r>
            <a:endParaRPr lang="ru-RU" dirty="0" smtClean="0">
              <a:solidFill>
                <a:srgbClr val="0000CC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0"/>
            <a:ext cx="8153400" cy="990600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009900"/>
                </a:solidFill>
                <a:latin typeface="Franklin Gothic Medium Cond" pitchFamily="34" charset="0"/>
              </a:rPr>
              <a:t>Етапи насіннєвого розмноження</a:t>
            </a:r>
            <a:endParaRPr lang="ru-RU" b="1" i="1" dirty="0">
              <a:solidFill>
                <a:srgbClr val="009900"/>
              </a:solidFill>
              <a:latin typeface="Franklin Gothic Medium Cond" pitchFamily="34" charset="0"/>
            </a:endParaRPr>
          </a:p>
        </p:txBody>
      </p:sp>
      <p:pic>
        <p:nvPicPr>
          <p:cNvPr id="4" name="Рисунок 3" descr="fdc9ef7200ef32c63de200e65d693566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143000"/>
            <a:ext cx="2349500" cy="1838325"/>
          </a:xfrm>
          <a:prstGeom prst="rect">
            <a:avLst/>
          </a:prstGeom>
        </p:spPr>
      </p:pic>
      <p:pic>
        <p:nvPicPr>
          <p:cNvPr id="5" name="Рисунок 4" descr="721px-Dseed_pinus_sylvestris_3_beentr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680" y="1143000"/>
            <a:ext cx="2149120" cy="1785469"/>
          </a:xfrm>
          <a:prstGeom prst="rect">
            <a:avLst/>
          </a:prstGeom>
        </p:spPr>
      </p:pic>
      <p:pic>
        <p:nvPicPr>
          <p:cNvPr id="6" name="Рисунок 5" descr="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810000"/>
            <a:ext cx="2514600" cy="2055495"/>
          </a:xfrm>
          <a:prstGeom prst="rect">
            <a:avLst/>
          </a:prstGeom>
        </p:spPr>
      </p:pic>
      <p:pic>
        <p:nvPicPr>
          <p:cNvPr id="7" name="Рисунок 6" descr="sclsem3.jpg"/>
          <p:cNvPicPr>
            <a:picLocks noChangeAspect="1"/>
          </p:cNvPicPr>
          <p:nvPr/>
        </p:nvPicPr>
        <p:blipFill>
          <a:blip r:embed="rId5"/>
          <a:srcRect r="11111"/>
          <a:stretch>
            <a:fillRect/>
          </a:stretch>
        </p:blipFill>
        <p:spPr>
          <a:xfrm>
            <a:off x="5715000" y="1143000"/>
            <a:ext cx="3048000" cy="1752599"/>
          </a:xfrm>
          <a:prstGeom prst="rect">
            <a:avLst/>
          </a:prstGeom>
        </p:spPr>
      </p:pic>
      <p:pic>
        <p:nvPicPr>
          <p:cNvPr id="8" name="Рисунок 7" descr="files.ub.ua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3810000"/>
            <a:ext cx="2540000" cy="2057400"/>
          </a:xfrm>
          <a:prstGeom prst="rect">
            <a:avLst/>
          </a:prstGeom>
        </p:spPr>
      </p:pic>
      <p:pic>
        <p:nvPicPr>
          <p:cNvPr id="10" name="Рисунок 9" descr="files.ub.u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600" y="3810000"/>
            <a:ext cx="2641600" cy="2057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3048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003300"/>
                </a:solidFill>
              </a:rPr>
              <a:t>Насінний матеріал – шишки з </a:t>
            </a:r>
            <a:r>
              <a:rPr lang="uk-UA" sz="12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насінням</a:t>
            </a:r>
            <a:endParaRPr lang="ru-RU" sz="12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2971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003300"/>
                </a:solidFill>
              </a:rPr>
              <a:t>Очищення і калібрування насіння</a:t>
            </a:r>
            <a:endParaRPr lang="ru-RU" sz="1200" b="1" dirty="0">
              <a:solidFill>
                <a:srgbClr val="00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29718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003300"/>
                </a:solidFill>
              </a:rPr>
              <a:t>Зберігання насіння(бутлі)</a:t>
            </a:r>
            <a:endParaRPr lang="ru-RU" sz="1200" b="1" dirty="0">
              <a:solidFill>
                <a:srgbClr val="00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943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Стратифікація</a:t>
            </a:r>
            <a:endParaRPr lang="ru-RU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0" y="60198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003300"/>
                </a:solidFill>
              </a:rPr>
              <a:t>Дорослі особини</a:t>
            </a:r>
            <a:endParaRPr lang="ru-RU" sz="1200" b="1" dirty="0">
              <a:solidFill>
                <a:srgbClr val="00330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667000" y="19050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257800" y="19050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8763000" y="18288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0" y="4495800"/>
            <a:ext cx="685800" cy="609600"/>
          </a:xfrm>
          <a:prstGeom prst="rightArrow">
            <a:avLst>
              <a:gd name="adj1" fmla="val 50000"/>
              <a:gd name="adj2" fmla="val 548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715000" y="46482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C00000"/>
                </a:solidFill>
                <a:latin typeface="Franklin Gothic Medium Cond" pitchFamily="34" charset="0"/>
                <a:cs typeface="Times New Roman" pitchFamily="18" charset="0"/>
              </a:rPr>
              <a:t>Етапи розмноження живцями</a:t>
            </a:r>
            <a:endParaRPr lang="ru-RU" sz="4400" b="1" i="1" dirty="0">
              <a:solidFill>
                <a:srgbClr val="C00000"/>
              </a:solidFill>
              <a:latin typeface="Franklin Gothic Medium Cond" pitchFamily="34" charset="0"/>
              <a:cs typeface="Times New Roman" pitchFamily="18" charset="0"/>
            </a:endParaRPr>
          </a:p>
        </p:txBody>
      </p:sp>
      <p:pic>
        <p:nvPicPr>
          <p:cNvPr id="3" name="Рисунок 2" descr="000741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60845" cy="2019409"/>
          </a:xfrm>
          <a:prstGeom prst="rect">
            <a:avLst/>
          </a:prstGeom>
        </p:spPr>
      </p:pic>
      <p:pic>
        <p:nvPicPr>
          <p:cNvPr id="4" name="Рисунок 3" descr="74647918_000576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295400"/>
            <a:ext cx="2119313" cy="2133600"/>
          </a:xfrm>
          <a:prstGeom prst="rect">
            <a:avLst/>
          </a:prstGeom>
        </p:spPr>
      </p:pic>
      <p:pic>
        <p:nvPicPr>
          <p:cNvPr id="39938" name="Рисунок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295400"/>
            <a:ext cx="2514600" cy="214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114800"/>
            <a:ext cx="2362200" cy="199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Рисунок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114800"/>
            <a:ext cx="2316399" cy="206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2011120712400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114800"/>
            <a:ext cx="2743200" cy="205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34290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C00000"/>
                </a:solidFill>
              </a:rPr>
              <a:t>Живці хвойних рослин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3505200"/>
            <a:ext cx="419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C00000"/>
                </a:solidFill>
              </a:rPr>
              <a:t>Укорінення живців, висадження у холодні парники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61722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C00000"/>
                </a:solidFill>
              </a:rPr>
              <a:t>Ефект туману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6248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C00000"/>
                </a:solidFill>
              </a:rPr>
              <a:t>Підживлення саджанців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62484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C00000"/>
                </a:solidFill>
              </a:rPr>
              <a:t>Дорослі особини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48000" y="213360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743200" y="48768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638800" y="487680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8458200" y="22098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0" y="4876800"/>
            <a:ext cx="381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>
                <a:alpha val="75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розмноження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29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2286000"/>
            <a:ext cx="4040188" cy="4144963"/>
          </a:xfrm>
          <a:ln>
            <a:prstDash val="solid"/>
          </a:ln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добре розвинена коренева система;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втрачається ідентичність відтворювання сортових форм(особливо декоративних);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приживлюваність рослин – 60%.</a:t>
            </a:r>
          </a:p>
        </p:txBody>
      </p:sp>
      <p:sp>
        <p:nvSpPr>
          <p:cNvPr id="12294" name="Місце для вмісту 8"/>
          <p:cNvSpPr>
            <a:spLocks noGrp="1"/>
          </p:cNvSpPr>
          <p:nvPr>
            <p:ph sz="quarter" idx="4"/>
          </p:nvPr>
        </p:nvSpPr>
        <p:spPr>
          <a:xfrm>
            <a:off x="4648200" y="2286000"/>
            <a:ext cx="4041775" cy="4144963"/>
          </a:xfrm>
          <a:ln>
            <a:prstDash val="solid"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uk-UA" b="1" dirty="0" smtClean="0">
                <a:solidFill>
                  <a:srgbClr val="002060"/>
                </a:solidFill>
              </a:rPr>
              <a:t>коренева система формується за вторинним принципом;</a:t>
            </a:r>
          </a:p>
          <a:p>
            <a:pPr>
              <a:spcBef>
                <a:spcPct val="0"/>
              </a:spcBef>
            </a:pPr>
            <a:r>
              <a:rPr lang="uk-UA" b="1" dirty="0" smtClean="0">
                <a:solidFill>
                  <a:srgbClr val="002060"/>
                </a:solidFill>
              </a:rPr>
              <a:t>повна ідентифікація материнської форми;</a:t>
            </a:r>
          </a:p>
          <a:p>
            <a:pPr>
              <a:spcBef>
                <a:spcPct val="0"/>
              </a:spcBef>
            </a:pPr>
            <a:r>
              <a:rPr lang="uk-UA" b="1" dirty="0" smtClean="0">
                <a:solidFill>
                  <a:srgbClr val="002060"/>
                </a:solidFill>
              </a:rPr>
              <a:t>приживлюваність рослин – 80 %.</a:t>
            </a:r>
          </a:p>
        </p:txBody>
      </p:sp>
      <p:sp>
        <p:nvSpPr>
          <p:cNvPr id="12291" name="Місце для тексту 6"/>
          <p:cNvSpPr>
            <a:spLocks noGrp="1"/>
          </p:cNvSpPr>
          <p:nvPr>
            <p:ph type="body" sz="quarter" idx="1"/>
          </p:nvPr>
        </p:nvSpPr>
        <p:spPr>
          <a:xfrm>
            <a:off x="381000" y="1143000"/>
            <a:ext cx="4040188" cy="639763"/>
          </a:xfrm>
        </p:spPr>
        <p:txBody>
          <a:bodyPr/>
          <a:lstStyle/>
          <a:p>
            <a:pPr algn="ctr"/>
            <a:r>
              <a:rPr lang="uk-UA" sz="3200" smtClean="0">
                <a:solidFill>
                  <a:srgbClr val="002060"/>
                </a:solidFill>
              </a:rPr>
              <a:t>Насінням</a:t>
            </a:r>
            <a:endParaRPr lang="ru-RU" sz="3200" smtClean="0">
              <a:solidFill>
                <a:srgbClr val="002060"/>
              </a:solidFill>
            </a:endParaRPr>
          </a:p>
        </p:txBody>
      </p:sp>
      <p:sp>
        <p:nvSpPr>
          <p:cNvPr id="12292" name="Місце для тексту 7"/>
          <p:cNvSpPr>
            <a:spLocks noGrp="1"/>
          </p:cNvSpPr>
          <p:nvPr>
            <p:ph type="body" sz="quarter" idx="3"/>
          </p:nvPr>
        </p:nvSpPr>
        <p:spPr>
          <a:xfrm>
            <a:off x="4648200" y="1143000"/>
            <a:ext cx="4041775" cy="639763"/>
          </a:xfrm>
        </p:spPr>
        <p:txBody>
          <a:bodyPr/>
          <a:lstStyle/>
          <a:p>
            <a:pPr algn="ctr"/>
            <a:r>
              <a:rPr lang="uk-UA" sz="3200" smtClean="0">
                <a:solidFill>
                  <a:srgbClr val="002060"/>
                </a:solidFill>
              </a:rPr>
              <a:t>Живцюванням</a:t>
            </a:r>
            <a:endParaRPr lang="ru-RU" sz="3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>
                <a:alpha val="75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Економічна оцінка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2286000"/>
            <a:ext cx="4040188" cy="3951288"/>
          </a:xfrm>
          <a:ln>
            <a:prstDash val="solid"/>
          </a:ln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0000CC"/>
                </a:solidFill>
              </a:rPr>
              <a:t>вартість 1 кг насіння – 300-350 грн.</a:t>
            </a:r>
          </a:p>
          <a:p>
            <a:r>
              <a:rPr lang="uk-UA" b="1" dirty="0" smtClean="0">
                <a:solidFill>
                  <a:srgbClr val="0000CC"/>
                </a:solidFill>
              </a:rPr>
              <a:t>на 1 м вихід рослин становить 250 штук(схожість близько 200 штук);</a:t>
            </a:r>
          </a:p>
          <a:p>
            <a:r>
              <a:rPr lang="uk-UA" b="1" dirty="0" smtClean="0">
                <a:solidFill>
                  <a:srgbClr val="0000CC"/>
                </a:solidFill>
              </a:rPr>
              <a:t>собівартість однієї рослини – приблизно </a:t>
            </a:r>
            <a:r>
              <a:rPr lang="en-US" b="1" dirty="0" smtClean="0">
                <a:solidFill>
                  <a:srgbClr val="0000CC"/>
                </a:solidFill>
              </a:rPr>
              <a:t>     </a:t>
            </a:r>
            <a:r>
              <a:rPr lang="uk-UA" b="1" dirty="0" smtClean="0">
                <a:solidFill>
                  <a:srgbClr val="0000CC"/>
                </a:solidFill>
              </a:rPr>
              <a:t>35 копійок.</a:t>
            </a:r>
            <a:endParaRPr lang="ru-RU" b="1" dirty="0" smtClean="0">
              <a:solidFill>
                <a:srgbClr val="0000CC"/>
              </a:solidFill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8200" y="2286000"/>
            <a:ext cx="4038600" cy="3951288"/>
          </a:xfrm>
        </p:spPr>
        <p:txBody>
          <a:bodyPr>
            <a:normAutofit fontScale="92500" lnSpcReduction="20000"/>
          </a:bodyPr>
          <a:lstStyle/>
          <a:p>
            <a:pPr marL="365760" indent="-256032">
              <a:defRPr/>
            </a:pPr>
            <a:r>
              <a:rPr lang="uk-UA" b="1" dirty="0" smtClean="0">
                <a:solidFill>
                  <a:srgbClr val="0000CC"/>
                </a:solidFill>
              </a:rPr>
              <a:t>з однієї дорослої рослини – 150-200 живців;</a:t>
            </a:r>
          </a:p>
          <a:p>
            <a:pPr marL="365760" indent="-256032">
              <a:defRPr/>
            </a:pPr>
            <a:r>
              <a:rPr lang="uk-UA" b="1" dirty="0" smtClean="0">
                <a:solidFill>
                  <a:srgbClr val="0000CC"/>
                </a:solidFill>
              </a:rPr>
              <a:t>необхідно: вихідна материнська форма, поліетиленова плівка, вода, стимулятори росту;</a:t>
            </a:r>
          </a:p>
          <a:p>
            <a:pPr marL="365760" indent="-256032">
              <a:defRPr/>
            </a:pPr>
            <a:r>
              <a:rPr lang="uk-UA" b="1" dirty="0" smtClean="0">
                <a:solidFill>
                  <a:srgbClr val="0000CC"/>
                </a:solidFill>
              </a:rPr>
              <a:t>собівартість однієї рослини – приблизно </a:t>
            </a:r>
            <a:r>
              <a:rPr lang="en-US" b="1" dirty="0" smtClean="0">
                <a:solidFill>
                  <a:srgbClr val="0000CC"/>
                </a:solidFill>
              </a:rPr>
              <a:t>  </a:t>
            </a:r>
            <a:r>
              <a:rPr lang="uk-UA" b="1" dirty="0" smtClean="0">
                <a:solidFill>
                  <a:srgbClr val="0000CC"/>
                </a:solidFill>
              </a:rPr>
              <a:t>24,5 грн.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3315" name="Місце для тексту 3"/>
          <p:cNvSpPr>
            <a:spLocks noGrp="1"/>
          </p:cNvSpPr>
          <p:nvPr>
            <p:ph type="body" sz="quarter" idx="1"/>
          </p:nvPr>
        </p:nvSpPr>
        <p:spPr>
          <a:xfrm>
            <a:off x="457200" y="1295400"/>
            <a:ext cx="4040188" cy="639763"/>
          </a:xfrm>
        </p:spPr>
        <p:txBody>
          <a:bodyPr>
            <a:normAutofit/>
          </a:bodyPr>
          <a:lstStyle/>
          <a:p>
            <a:pPr algn="ctr"/>
            <a:r>
              <a:rPr lang="uk-UA" smtClean="0">
                <a:solidFill>
                  <a:srgbClr val="002060"/>
                </a:solidFill>
              </a:rPr>
              <a:t>Розмноження насінням</a:t>
            </a:r>
            <a:endParaRPr lang="ru-RU" smtClean="0">
              <a:solidFill>
                <a:srgbClr val="002060"/>
              </a:solidFill>
            </a:endParaRPr>
          </a:p>
        </p:txBody>
      </p:sp>
      <p:sp>
        <p:nvSpPr>
          <p:cNvPr id="13316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8200" y="1295400"/>
            <a:ext cx="4041775" cy="639763"/>
          </a:xfrm>
        </p:spPr>
        <p:txBody>
          <a:bodyPr>
            <a:normAutofit/>
          </a:bodyPr>
          <a:lstStyle/>
          <a:p>
            <a:pPr algn="ctr"/>
            <a:r>
              <a:rPr lang="uk-UA" smtClean="0">
                <a:solidFill>
                  <a:srgbClr val="002060"/>
                </a:solidFill>
              </a:rPr>
              <a:t>Розмноження живцями</a:t>
            </a:r>
            <a:endParaRPr lang="ru-RU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B0F0"/>
                </a:solidFill>
                <a:latin typeface="Franklin Gothic Heavy" pitchFamily="34" charset="0"/>
              </a:rPr>
              <a:t>Перспектива зеленого живцювання</a:t>
            </a:r>
            <a:endParaRPr lang="ru-RU" dirty="0">
              <a:solidFill>
                <a:srgbClr val="00B0F0"/>
              </a:solidFill>
              <a:latin typeface="Franklin Gothic Heavy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9600" y="2209800"/>
            <a:ext cx="1905000" cy="1219200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429000" y="5257800"/>
            <a:ext cx="2133600" cy="1066800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Фітонциди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00400" y="2971800"/>
            <a:ext cx="2438400" cy="1524000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867400" y="4800600"/>
            <a:ext cx="2286000" cy="1524000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57200" y="4419600"/>
            <a:ext cx="2286000" cy="1524000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Зникає необхідність утилізації опалого листя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248400" y="2057400"/>
            <a:ext cx="2133600" cy="1219200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14400" y="25146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Економічно доцільніше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34290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Попит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5257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Послуга </a:t>
            </a:r>
            <a:r>
              <a:rPr lang="uk-UA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“Ялинка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прокат”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2209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Точна </a:t>
            </a:r>
          </a:p>
          <a:p>
            <a:pPr algn="ctr"/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материнська копія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>
                <a:alpha val="75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Реалізація продукції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sz="quarter"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2013 рік - реалізовано 1670 хвойних рослин</a:t>
            </a:r>
          </a:p>
        </p:txBody>
      </p:sp>
      <p:sp>
        <p:nvSpPr>
          <p:cNvPr id="4" name="Овал 3"/>
          <p:cNvSpPr/>
          <p:nvPr/>
        </p:nvSpPr>
        <p:spPr>
          <a:xfrm>
            <a:off x="3429000" y="3352800"/>
            <a:ext cx="2057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05200" y="3581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населенню </a:t>
            </a: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50%</a:t>
            </a:r>
            <a:r>
              <a:rPr lang="uk-UA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Овал 5"/>
          <p:cNvSpPr/>
          <p:nvPr/>
        </p:nvSpPr>
        <p:spPr>
          <a:xfrm>
            <a:off x="685800" y="2514600"/>
            <a:ext cx="2286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85800" y="2743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сільські ради – 15% </a:t>
            </a:r>
          </a:p>
        </p:txBody>
      </p:sp>
      <p:sp>
        <p:nvSpPr>
          <p:cNvPr id="8" name="Овал 7"/>
          <p:cNvSpPr/>
          <p:nvPr/>
        </p:nvSpPr>
        <p:spPr>
          <a:xfrm>
            <a:off x="5791200" y="2590800"/>
            <a:ext cx="2362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91200" y="2819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фермерські господарства – 15%</a:t>
            </a:r>
          </a:p>
        </p:txBody>
      </p:sp>
      <p:sp>
        <p:nvSpPr>
          <p:cNvPr id="10" name="Овал 9"/>
          <p:cNvSpPr/>
          <p:nvPr/>
        </p:nvSpPr>
        <p:spPr>
          <a:xfrm>
            <a:off x="990600" y="4572000"/>
            <a:ext cx="2514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43000" y="4724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лісомисливські господарства – 20%</a:t>
            </a:r>
          </a:p>
        </p:txBody>
      </p:sp>
      <p:sp>
        <p:nvSpPr>
          <p:cNvPr id="12" name="Овал 11"/>
          <p:cNvSpPr/>
          <p:nvPr/>
        </p:nvSpPr>
        <p:spPr>
          <a:xfrm>
            <a:off x="5562600" y="4724400"/>
            <a:ext cx="2667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562600" y="4953000"/>
            <a:ext cx="271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0033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Послуга “ ялинка на прокат ”</a:t>
            </a:r>
            <a:endParaRPr lang="ru-RU" dirty="0" smtClean="0">
              <a:ln w="18415" cmpd="sng">
                <a:solidFill>
                  <a:srgbClr val="0033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4F4F4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463</TotalTime>
  <Words>458</Words>
  <PresentationFormat>Экран (4:3)</PresentationFormat>
  <Paragraphs>79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Обычная</vt:lpstr>
      <vt:lpstr>Лист Microsoft Office Excel 97-2003</vt:lpstr>
      <vt:lpstr>Worksheet</vt:lpstr>
      <vt:lpstr>Метод зеленого живцювання – перспективний напрямок у лісорозведенні</vt:lpstr>
      <vt:lpstr>Слайд 2</vt:lpstr>
      <vt:lpstr> Завдання наукової роботи </vt:lpstr>
      <vt:lpstr>Етапи насіннєвого розмноження</vt:lpstr>
      <vt:lpstr>Слайд 5</vt:lpstr>
      <vt:lpstr>Переваги розмноження </vt:lpstr>
      <vt:lpstr>Економічна оцінка</vt:lpstr>
      <vt:lpstr>Перспектива зеленого живцювання</vt:lpstr>
      <vt:lpstr>Реалізація продукції</vt:lpstr>
      <vt:lpstr>Дослідження перспективності попиту на продукцію</vt:lpstr>
      <vt:lpstr>Слайд 11</vt:lpstr>
      <vt:lpstr>Як Ви ставитесь до того, щоб послуга “ ялинка на прокат ”( ялинка в горщику, без вирубки лісів) з’явилася б у нашому місті?</vt:lpstr>
      <vt:lpstr>Слайд 13</vt:lpstr>
      <vt:lpstr>Висновки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57</cp:revision>
  <dcterms:modified xsi:type="dcterms:W3CDTF">2014-03-30T08:47:40Z</dcterms:modified>
</cp:coreProperties>
</file>