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8" r:id="rId3"/>
    <p:sldId id="263" r:id="rId4"/>
    <p:sldId id="257" r:id="rId5"/>
    <p:sldId id="261" r:id="rId6"/>
    <p:sldId id="266" r:id="rId7"/>
    <p:sldId id="262" r:id="rId8"/>
    <p:sldId id="265" r:id="rId9"/>
    <p:sldId id="264" r:id="rId10"/>
    <p:sldId id="268" r:id="rId11"/>
    <p:sldId id="275" r:id="rId12"/>
    <p:sldId id="274" r:id="rId13"/>
    <p:sldId id="276" r:id="rId14"/>
    <p:sldId id="270" r:id="rId15"/>
    <p:sldId id="273" r:id="rId16"/>
    <p:sldId id="277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148C"/>
    <a:srgbClr val="FCE0C8"/>
    <a:srgbClr val="FBCDA7"/>
    <a:srgbClr val="FFFFCC"/>
    <a:srgbClr val="F79F5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90" d="100"/>
          <a:sy n="90" d="100"/>
        </p:scale>
        <p:origin x="-1404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ua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ua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hyperlink" Target="http://images.yandex.ua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ua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7.jpeg"/><Relationship Id="rId4" Type="http://schemas.openxmlformats.org/officeDocument/2006/relationships/hyperlink" Target="http://images.yandex.ua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hyperlink" Target="http://images.yandex.ua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1.jpeg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1.jpeg"/><Relationship Id="rId7" Type="http://schemas.openxmlformats.org/officeDocument/2006/relationships/hyperlink" Target="http://images.yandex.ua/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6.jpeg"/><Relationship Id="rId5" Type="http://schemas.openxmlformats.org/officeDocument/2006/relationships/oleObject" Target="../embeddings/oleObject6.bin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yandex.ua/" TargetMode="External"/><Relationship Id="rId3" Type="http://schemas.openxmlformats.org/officeDocument/2006/relationships/hyperlink" Target="//upload.wikimedia.org/wikipedia/uk/0/0b/Gonta.jpg" TargetMode="External"/><Relationship Id="rId7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hyperlink" Target="//upload.wikimedia.org/wikipedia/uk/b/b3/351_1.jpg" TargetMode="External"/><Relationship Id="rId4" Type="http://schemas.openxmlformats.org/officeDocument/2006/relationships/image" Target="../media/image22.jpeg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123\Pictures\Рисунок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785786" y="571480"/>
            <a:ext cx="7572428" cy="85725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b="1" i="0" u="none" strike="noStrike" kern="1200" cap="none" spc="0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Всеукраїнський комплексний інтерактивний конкурс</a:t>
            </a:r>
            <a:br>
              <a:rPr kumimoji="0" lang="uk-UA" b="1" i="0" u="none" strike="noStrike" kern="1200" cap="none" spc="0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uk-UA" b="1" i="0" u="none" strike="noStrike" kern="1200" cap="none" spc="0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 Історик-Юніор-2014»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71472" y="1285860"/>
            <a:ext cx="8143932" cy="171451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25000" lnSpcReduction="20000"/>
          </a:bodyPr>
          <a:lstStyle/>
          <a:p>
            <a:pPr lvl="0" algn="ctr">
              <a:spcBef>
                <a:spcPct val="0"/>
              </a:spcBef>
            </a:pPr>
            <a:r>
              <a:rPr kumimoji="0" lang="uk-UA" sz="6400" b="1" i="1" u="sng" strike="noStrike" kern="1200" cap="none" spc="0" normalizeH="0" baseline="0" noProof="0" dirty="0" smtClean="0">
                <a:ln w="10541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Проект – дослідження :</a:t>
            </a:r>
            <a:endParaRPr kumimoji="0" lang="uk-UA" sz="6400" b="1" i="1" strike="noStrike" kern="1200" cap="none" spc="0" normalizeH="0" baseline="0" noProof="0" dirty="0" smtClean="0">
              <a:ln w="10541" cmpd="sng">
                <a:noFill/>
                <a:prstDash val="solid"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</a:pPr>
            <a:r>
              <a:rPr kumimoji="0" lang="uk-UA" sz="2800" b="1" i="1" u="none" strike="noStrike" kern="1200" cap="none" spc="0" normalizeH="0" baseline="0" noProof="0" dirty="0" smtClean="0">
                <a:ln w="10541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uk-UA" sz="2800" b="1" i="1" u="none" strike="noStrike" kern="1200" cap="none" spc="0" normalizeH="0" baseline="0" noProof="0" dirty="0" smtClean="0">
                <a:ln w="10541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uk-UA" sz="12800" b="1" i="1" u="none" strike="noStrike" kern="1200" cap="none" spc="0" normalizeH="0" baseline="0" noProof="0" dirty="0" smtClean="0">
                <a:ln w="10541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Історичне підґрунтя поеми Т.Г.</a:t>
            </a:r>
            <a:r>
              <a:rPr kumimoji="0" lang="uk-UA" sz="12800" b="1" i="1" u="none" strike="noStrike" kern="1200" cap="none" spc="0" normalizeH="0" noProof="0" dirty="0" smtClean="0">
                <a:ln w="10541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uk-UA" sz="12800" b="1" i="1" dirty="0" smtClean="0">
                <a:ln w="10541" cmpd="sng">
                  <a:noFill/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Шевченка</a:t>
            </a:r>
          </a:p>
          <a:p>
            <a:pPr lvl="0" algn="ctr">
              <a:spcBef>
                <a:spcPct val="0"/>
              </a:spcBef>
            </a:pPr>
            <a:r>
              <a:rPr lang="uk-UA" sz="12800" b="1" i="1" dirty="0" smtClean="0">
                <a:ln w="10541" cmpd="sng">
                  <a:noFill/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uk-UA" sz="12800" b="1" i="1" u="none" strike="noStrike" kern="1200" cap="none" spc="0" normalizeH="0" baseline="0" noProof="0" dirty="0" smtClean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«Гайдамаки»</a:t>
            </a:r>
            <a:r>
              <a:rPr lang="uk-UA" sz="5400" b="1" i="1" dirty="0" smtClean="0">
                <a:ln w="10541" cmpd="sng">
                  <a:noFill/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r">
              <a:spcBef>
                <a:spcPct val="0"/>
              </a:spcBef>
            </a:pPr>
            <a:r>
              <a:rPr lang="uk-UA" sz="6400" b="1" i="1" dirty="0" smtClean="0">
                <a:ln w="10541" cmpd="sng">
                  <a:noFill/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Гомоніла Україна…</a:t>
            </a:r>
          </a:p>
          <a:p>
            <a:pPr lvl="0" algn="r">
              <a:spcBef>
                <a:spcPct val="0"/>
              </a:spcBef>
            </a:pPr>
            <a:r>
              <a:rPr lang="uk-UA" sz="6400" b="1" i="1" dirty="0" smtClean="0">
                <a:ln w="10541" cmpd="sng">
                  <a:noFill/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Довго гомоніла… </a:t>
            </a:r>
          </a:p>
          <a:p>
            <a:pPr lvl="0" algn="r">
              <a:spcBef>
                <a:spcPct val="0"/>
              </a:spcBef>
            </a:pPr>
            <a:r>
              <a:rPr kumimoji="0" lang="uk-UA" sz="6400" b="1" i="1" u="none" strike="noStrike" kern="1200" cap="none" spc="0" normalizeH="0" baseline="0" noProof="0" dirty="0" smtClean="0">
                <a:ln w="10541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Т.Г.Шевченко</a:t>
            </a:r>
            <a:endParaRPr kumimoji="0" lang="uk-UA" sz="6400" b="1" i="1" u="none" strike="noStrike" kern="1200" cap="none" spc="0" normalizeH="0" baseline="0" noProof="0" dirty="0" smtClean="0">
              <a:ln w="10541" cmpd="sng">
                <a:noFill/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</a:pPr>
            <a:r>
              <a:rPr kumimoji="0" lang="ru-RU" sz="2800" b="1" i="1" u="none" strike="noStrike" kern="1200" cap="none" spc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800" b="1" i="1" u="none" strike="noStrike" kern="1200" cap="none" spc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800" b="1" i="1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2143108" y="4929198"/>
            <a:ext cx="5429288" cy="150019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uk-UA" sz="1400" b="1" i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Автор роботи - </a:t>
            </a:r>
            <a:r>
              <a:rPr kumimoji="0" lang="ru-RU" sz="1400" b="1" i="1" u="none" strike="noStrike" kern="1200" cap="none" spc="0" normalizeH="0" baseline="0" noProof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uk-UA" sz="1400" b="1" i="1" u="none" strike="noStrike" kern="1200" cap="none" spc="0" normalizeH="0" baseline="0" noProof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учениця</a:t>
            </a:r>
            <a:r>
              <a:rPr kumimoji="0" lang="ru-RU" sz="1400" b="1" i="1" u="none" strike="noStrike" kern="1200" cap="none" spc="0" normalizeH="0" baseline="0" noProof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8-В</a:t>
            </a:r>
            <a:r>
              <a:rPr kumimoji="0" lang="ru-RU" sz="1400" b="1" i="1" u="none" strike="noStrike" kern="1200" cap="none" spc="0" normalizeH="0" noProof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uk-UA" sz="1400" b="1" i="1" u="none" strike="noStrike" kern="1200" cap="none" spc="0" normalizeH="0" baseline="0" noProof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класу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uk-UA" sz="1400" b="1" i="1" u="none" strike="noStrike" kern="1200" cap="none" spc="0" normalizeH="0" baseline="0" noProof="0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Амвросіївської</a:t>
            </a:r>
            <a:r>
              <a:rPr kumimoji="0" lang="uk-UA" sz="1400" b="1" i="1" u="none" strike="noStrike" kern="1200" cap="none" spc="0" normalizeH="0" baseline="0" noProof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загальноосвітньої школи І-ІІІ ступенів №6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uk-UA" sz="1400" b="1" i="1" u="none" strike="noStrike" kern="1200" cap="none" spc="0" normalizeH="0" baseline="0" noProof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м. </a:t>
            </a:r>
            <a:r>
              <a:rPr kumimoji="0" lang="uk-UA" sz="1400" b="1" i="1" u="none" strike="noStrike" kern="1200" cap="none" spc="0" normalizeH="0" baseline="0" noProof="0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Амвросіївки</a:t>
            </a:r>
            <a:r>
              <a:rPr kumimoji="0" lang="uk-UA" sz="1400" b="1" i="1" u="none" strike="noStrike" kern="1200" cap="none" spc="0" normalizeH="0" baseline="0" noProof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Донецької області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uk-UA" sz="1400" b="1" i="1" u="none" strike="noStrike" kern="1200" cap="none" spc="0" normalizeH="0" baseline="0" noProof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Бондарева</a:t>
            </a:r>
            <a:r>
              <a:rPr kumimoji="0" lang="uk-UA" sz="1400" b="1" i="1" u="none" strike="noStrike" kern="1200" cap="none" spc="0" normalizeH="0" noProof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Анастасія</a:t>
            </a:r>
            <a:r>
              <a:rPr kumimoji="0" lang="uk-UA" sz="1400" b="1" i="1" u="none" strike="noStrike" kern="1200" cap="none" spc="0" normalizeH="0" baseline="0" noProof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b="1" i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Сергіївна</a:t>
            </a:r>
            <a:endParaRPr kumimoji="0" lang="uk-UA" sz="1400" b="1" i="1" u="none" strike="noStrike" kern="1200" cap="none" spc="0" normalizeH="0" baseline="0" noProof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uk-UA" sz="1400" b="1" i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Науковий керівник – Тур Лариса Іванівна</a:t>
            </a:r>
            <a:endParaRPr kumimoji="0" lang="uk-UA" sz="1400" b="1" i="1" u="none" strike="noStrike" kern="1200" cap="none" spc="0" normalizeH="0" baseline="0" noProof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600" b="1" i="1" u="none" strike="noStrike" kern="1200" cap="none" spc="0" normalizeH="0" baseline="0" noProof="0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6" name="Rectangle 2">
            <a:hlinkClick r:id="rId3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 descr="http://www.petrovka.ua/thumbs/155393----.jpg">
            <a:hlinkClick r:id="rId3"/>
          </p:cNvPr>
          <p:cNvPicPr/>
          <p:nvPr/>
        </p:nvPicPr>
        <p:blipFill>
          <a:blip r:embed="rId4"/>
          <a:srcRect l="6373" r="2259" b="28431"/>
          <a:stretch>
            <a:fillRect/>
          </a:stretch>
        </p:blipFill>
        <p:spPr bwMode="auto">
          <a:xfrm rot="21058846">
            <a:off x="870302" y="2451783"/>
            <a:ext cx="1545479" cy="2111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rov.loga.gov.ua/netcat_files/userfiles/55/OTHER/shev.jpg">
            <a:hlinkClick r:id="rId3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2928934"/>
            <a:ext cx="450059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123\Pictures\Рисунок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000232" y="500042"/>
            <a:ext cx="56039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i="1" u="sng" dirty="0" smtClean="0">
                <a:solidFill>
                  <a:srgbClr val="C00000"/>
                </a:solidFill>
                <a:latin typeface="Cambria" pitchFamily="18" charset="0"/>
              </a:rPr>
              <a:t>Т.Г. Шевченко – співець дружби </a:t>
            </a:r>
            <a:r>
              <a:rPr lang="uk-UA" sz="2000" b="1" i="1" u="sng" dirty="0" err="1" smtClean="0">
                <a:solidFill>
                  <a:srgbClr val="C00000"/>
                </a:solidFill>
                <a:latin typeface="Cambria" pitchFamily="18" charset="0"/>
              </a:rPr>
              <a:t>словянських</a:t>
            </a:r>
            <a:r>
              <a:rPr lang="uk-UA" sz="2000" b="1" i="1" u="sng" dirty="0" smtClean="0">
                <a:solidFill>
                  <a:srgbClr val="C00000"/>
                </a:solidFill>
                <a:latin typeface="Cambria" pitchFamily="18" charset="0"/>
              </a:rPr>
              <a:t> </a:t>
            </a:r>
          </a:p>
          <a:p>
            <a:r>
              <a:rPr lang="uk-UA" sz="2000" b="1" i="1" u="sng" dirty="0" smtClean="0">
                <a:solidFill>
                  <a:srgbClr val="C00000"/>
                </a:solidFill>
                <a:latin typeface="Cambria" pitchFamily="18" charset="0"/>
              </a:rPr>
              <a:t>народів,борець за їхнє вільне братання</a:t>
            </a:r>
            <a:endParaRPr lang="ru-RU" sz="2000" b="1" i="1" u="sng" dirty="0" smtClean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44033" name="Rectangle 1">
            <a:hlinkClick r:id="rId3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" name="Рисунок 4" descr="http://s44.radikal.ru/i106/0903/ba/6128b7166321.jpg">
            <a:hlinkClick r:id="rId3"/>
          </p:cNvPr>
          <p:cNvPicPr/>
          <p:nvPr/>
        </p:nvPicPr>
        <p:blipFill>
          <a:blip r:embed="rId4" cstate="print">
            <a:clrChange>
              <a:clrFrom>
                <a:srgbClr val="F0F1F3"/>
              </a:clrFrom>
              <a:clrTo>
                <a:srgbClr val="F0F1F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572396" y="285728"/>
            <a:ext cx="1143008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929190" y="1857364"/>
            <a:ext cx="342902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      У поемі </a:t>
            </a:r>
            <a:r>
              <a:rPr lang="uk-UA" sz="1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“Гайдамаки”</a:t>
            </a:r>
            <a:r>
              <a:rPr lang="uk-UA" sz="1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Шевченко закликає до єдності польський і український народи. Ця ідея чітко висловлена в передмові до поеми: </a:t>
            </a:r>
            <a:r>
              <a:rPr lang="uk-UA" sz="1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«Нехай житом, пшеницею, як </a:t>
            </a:r>
            <a:r>
              <a:rPr lang="uk-UA" sz="1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золотом </a:t>
            </a:r>
            <a:r>
              <a:rPr lang="uk-UA" sz="1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покрита, не розмежованою останеться навіки од моря і до моря — слов’янська земля»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. Ідея єдності знайшла свій подальший розвиток у таких творах поета, як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“Єретик”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“Полякам”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. Слов'янські народи, за висловом Шевченка ,</a:t>
            </a:r>
            <a:r>
              <a:rPr lang="uk-UA" sz="1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“того ж батька, такі ж діти”, </a:t>
            </a:r>
            <a:r>
              <a:rPr lang="uk-UA" sz="1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їм </a:t>
            </a:r>
            <a:r>
              <a:rPr lang="uk-UA" sz="1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“жити б  та брататися”.</a:t>
            </a:r>
            <a:r>
              <a:rPr lang="uk-UA" sz="1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Засуджуючи братовбивчу війну, поет закликає до дружби і сусідній з Україною молдавський народ. Цей заклик виявився в піснях Волоха:</a:t>
            </a:r>
          </a:p>
          <a:p>
            <a:pPr algn="ctr"/>
            <a:r>
              <a:rPr lang="uk-UA" sz="1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Братайтеся з нами,</a:t>
            </a:r>
          </a:p>
          <a:p>
            <a:pPr algn="ctr"/>
            <a:r>
              <a:rPr lang="uk-UA" sz="1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 нами, козаками;</a:t>
            </a:r>
          </a:p>
          <a:p>
            <a:pPr algn="ctr"/>
            <a:r>
              <a:rPr lang="uk-UA" sz="1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Згадайте Богдана,</a:t>
            </a:r>
          </a:p>
          <a:p>
            <a:pPr algn="ctr"/>
            <a:r>
              <a:rPr lang="uk-UA" sz="1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Старого гетьмана…</a:t>
            </a:r>
          </a:p>
          <a:p>
            <a:pPr algn="just"/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86512" y="1285860"/>
            <a:ext cx="1075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Поема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00166" y="1214422"/>
            <a:ext cx="116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Історія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 rot="18487678">
            <a:off x="5625773" y="1107841"/>
            <a:ext cx="439159" cy="713226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3097102">
            <a:off x="2870234" y="1112594"/>
            <a:ext cx="418875" cy="716386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928662" y="1643050"/>
            <a:ext cx="35719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14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Т. Шевченко – член Кирило-Мефодіївського братства.</a:t>
            </a:r>
          </a:p>
          <a:p>
            <a:pPr algn="just"/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     Весною 1846 р. у Києві Шевченко стає членом таємного антицарського та антикріпосницького Кирило-Мефодіївського братства. Метою братства було пробудження національної самосвідомості українського народу через освіту в національному та християнському дусі; ліквідація кріпацтва й запровадження демократичних свобод; створення федерації рівних слов'янських народів </a:t>
            </a:r>
            <a:r>
              <a:rPr lang="uk-UA" sz="1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„</a:t>
            </a:r>
            <a:r>
              <a:rPr lang="uk-UA" sz="1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щоб усі слов’яни стали рідними </a:t>
            </a:r>
            <a:r>
              <a:rPr lang="uk-UA" sz="14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братами”</a:t>
            </a:r>
            <a:r>
              <a:rPr lang="uk-UA" sz="1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).     </a:t>
            </a:r>
          </a:p>
          <a:p>
            <a:pPr algn="just"/>
            <a:r>
              <a:rPr lang="uk-UA" sz="1400" b="1" i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Шевченкова ідея братання слов’ян побудована на принципі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рівнорядного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b="1" i="1" dirty="0" smtClean="0">
                <a:latin typeface="Times New Roman" pitchFamily="18" charset="0"/>
                <a:cs typeface="Times New Roman" pitchFamily="18" charset="0"/>
              </a:rPr>
              <a:t>братання, на основах національної рівності,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uk-UA" sz="1400" b="1" i="1" dirty="0" smtClean="0">
                <a:latin typeface="Times New Roman" pitchFamily="18" charset="0"/>
                <a:cs typeface="Times New Roman" pitchFamily="18" charset="0"/>
              </a:rPr>
              <a:t>не вищості та верховодства одного народу над  іншими.</a:t>
            </a:r>
          </a:p>
          <a:p>
            <a:pPr algn="just"/>
            <a:endParaRPr lang="uk-UA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http://uchni.com.ua/pars_docs/refs/15/14315/14315_html_m74df5760.png">
            <a:hlinkClick r:id="rId3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357166"/>
            <a:ext cx="1285884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123\Pictures\Рисунок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071802" y="500042"/>
            <a:ext cx="37337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i="1" u="sng" dirty="0" smtClean="0">
                <a:solidFill>
                  <a:srgbClr val="C00000"/>
                </a:solidFill>
                <a:latin typeface="Cambria" pitchFamily="18" charset="0"/>
              </a:rPr>
              <a:t>Придушення повстання</a:t>
            </a:r>
            <a:endParaRPr lang="ru-RU" sz="2400" b="1" i="1" u="sng" dirty="0" smtClean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 rot="3801757">
            <a:off x="3636485" y="806515"/>
            <a:ext cx="279506" cy="636763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0" name="Стрелка вниз 9"/>
          <p:cNvSpPr/>
          <p:nvPr/>
        </p:nvSpPr>
        <p:spPr>
          <a:xfrm rot="17724416">
            <a:off x="5676818" y="763605"/>
            <a:ext cx="231769" cy="694636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000232" y="857232"/>
            <a:ext cx="116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Історія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86512" y="857232"/>
            <a:ext cx="1075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Поема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500034" y="1285860"/>
            <a:ext cx="5572164" cy="3286148"/>
          </a:xfrm>
          <a:prstGeom prst="rect">
            <a:avLst/>
          </a:prstGeom>
        </p:spPr>
        <p:txBody>
          <a:bodyPr/>
          <a:lstStyle/>
          <a:p>
            <a:pPr marL="342900" indent="-342900" algn="just">
              <a:lnSpc>
                <a:spcPct val="90000"/>
              </a:lnSpc>
              <a:spcBef>
                <a:spcPct val="20000"/>
              </a:spcBef>
              <a:defRPr/>
            </a:pPr>
            <a:r>
              <a:rPr kumimoji="0" lang="uk-UA" sz="14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	     Бачачи свою неспроможність</a:t>
            </a:r>
            <a:r>
              <a:rPr kumimoji="0" lang="uk-UA" sz="14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uk-UA" sz="14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протистояти переможним ударам коліївського повстання польський уряд удався із просьбою про поміч до московського уряду і її одержав. 26 червня 1768 р. російські частини оточили повстанський табір і по-зрадницькому схопили керівників повстанців М. Залізняка, І. Ґонту, а їхні загони роззброїли. Решту гайдамацьких загонів було розбито в боях. Остаточно повстання було придушено тільки у квітні-травні 1769 р.</a:t>
            </a:r>
            <a:r>
              <a:rPr lang="uk-UA" sz="1400" dirty="0" smtClean="0"/>
              <a:t> 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Після сильних тортур у с. Сербах, І. Ґонта був страчений. М. Залізняк та інші учасники повстання засуджені до тілесного покарання і заслання на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досмертну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каторгу в Сибір.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uk-UA" sz="1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uk-UA" sz="14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Причини поразки Коліївщини</a:t>
            </a:r>
            <a:r>
              <a:rPr lang="uk-UA" sz="1400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     1. Повстанці не мали чіткої програми дій і належної організації.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     2. Стихійність повстання, розрізненість у діях.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     3. Локальний характер повстання.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     4. Відсутність політичного досвіду у повстанців.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     5. Допомога Росії в придушенні повстання.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defRPr/>
            </a:pPr>
            <a:endParaRPr lang="uk-UA" sz="14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defRPr/>
            </a:pPr>
            <a:endParaRPr lang="uk-UA" sz="14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lnSpc>
                <a:spcPct val="90000"/>
              </a:lnSpc>
              <a:spcBef>
                <a:spcPct val="20000"/>
              </a:spcBef>
              <a:defRPr/>
            </a:pPr>
            <a:endParaRPr kumimoji="0" lang="uk-UA" sz="1400" b="0" i="0" u="none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uk-UA" sz="14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000760" y="1285860"/>
            <a:ext cx="2571768" cy="5740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Погуляли гайдамаки,</a:t>
            </a:r>
          </a:p>
          <a:p>
            <a:pPr algn="ctr"/>
            <a:r>
              <a:rPr lang="uk-UA" sz="1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Добре погуляли:</a:t>
            </a:r>
          </a:p>
          <a:p>
            <a:pPr algn="ctr"/>
            <a:r>
              <a:rPr lang="uk-UA" sz="1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Трохи не рік шляхетською</a:t>
            </a:r>
          </a:p>
          <a:p>
            <a:pPr algn="ctr"/>
            <a:r>
              <a:rPr lang="uk-UA" sz="1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Кров’ю </a:t>
            </a:r>
            <a:r>
              <a:rPr lang="uk-UA" sz="11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наповали</a:t>
            </a:r>
            <a:endParaRPr lang="uk-UA" sz="11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Україну та й замовкли –</a:t>
            </a:r>
          </a:p>
          <a:p>
            <a:pPr algn="ctr"/>
            <a:r>
              <a:rPr lang="uk-UA" sz="1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Ножі пощербили. </a:t>
            </a:r>
          </a:p>
          <a:p>
            <a:pPr algn="ctr"/>
            <a:r>
              <a:rPr lang="uk-UA" sz="1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Нема Гонти; нема йому</a:t>
            </a:r>
          </a:p>
          <a:p>
            <a:pPr algn="ctr"/>
            <a:r>
              <a:rPr lang="uk-UA" sz="1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Хреста, ні могили.</a:t>
            </a:r>
          </a:p>
          <a:p>
            <a:pPr algn="ctr"/>
            <a:r>
              <a:rPr lang="uk-UA" sz="1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Буйні вітри розмахали</a:t>
            </a:r>
          </a:p>
          <a:p>
            <a:pPr algn="ctr"/>
            <a:r>
              <a:rPr lang="uk-UA" sz="1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Попіл гайдамаки</a:t>
            </a:r>
          </a:p>
          <a:p>
            <a:pPr algn="ctr"/>
            <a:r>
              <a:rPr lang="uk-UA" sz="1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І нікому помолитись,</a:t>
            </a:r>
          </a:p>
          <a:p>
            <a:pPr algn="ctr"/>
            <a:r>
              <a:rPr lang="uk-UA" sz="1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Нікому </a:t>
            </a:r>
            <a:r>
              <a:rPr lang="uk-UA" sz="11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заплакать</a:t>
            </a:r>
            <a:r>
              <a:rPr lang="uk-UA" sz="1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100" dirty="0" smtClean="0"/>
              <a:t> </a:t>
            </a:r>
            <a:r>
              <a:rPr lang="ru-RU" sz="1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Один </a:t>
            </a:r>
            <a:r>
              <a:rPr lang="uk-UA" sz="11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тілько</a:t>
            </a:r>
            <a:r>
              <a:rPr lang="uk-UA" sz="1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брат названий </a:t>
            </a:r>
          </a:p>
          <a:p>
            <a:pPr algn="ctr"/>
            <a:r>
              <a:rPr lang="uk-UA" sz="1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Оставсь на всім світі,</a:t>
            </a:r>
          </a:p>
          <a:p>
            <a:pPr algn="ctr"/>
            <a:r>
              <a:rPr lang="uk-UA" sz="1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 й той – почув, що так страшно</a:t>
            </a:r>
          </a:p>
          <a:p>
            <a:pPr algn="ctr"/>
            <a:r>
              <a:rPr lang="uk-UA" sz="11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Пекельнії</a:t>
            </a:r>
            <a:r>
              <a:rPr lang="uk-UA" sz="1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діти</a:t>
            </a:r>
          </a:p>
          <a:p>
            <a:pPr algn="ctr"/>
            <a:r>
              <a:rPr lang="uk-UA" sz="1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Його брата замучили,</a:t>
            </a:r>
          </a:p>
          <a:p>
            <a:pPr algn="ctr"/>
            <a:r>
              <a:rPr lang="uk-UA" sz="1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Залізняк заплакав</a:t>
            </a:r>
          </a:p>
          <a:p>
            <a:pPr algn="ctr"/>
            <a:r>
              <a:rPr lang="uk-UA" sz="1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Вперше зроду; сльози не втер,</a:t>
            </a:r>
          </a:p>
          <a:p>
            <a:pPr algn="ctr"/>
            <a:r>
              <a:rPr lang="uk-UA" sz="1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Умер неборака.</a:t>
            </a:r>
          </a:p>
          <a:p>
            <a:pPr algn="ctr"/>
            <a:r>
              <a:rPr lang="uk-UA" sz="1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Нудьга його задавила</a:t>
            </a:r>
          </a:p>
          <a:p>
            <a:pPr algn="ctr"/>
            <a:r>
              <a:rPr lang="uk-UA" sz="1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чужому полі,</a:t>
            </a:r>
          </a:p>
          <a:p>
            <a:pPr algn="ctr"/>
            <a:r>
              <a:rPr lang="uk-UA" sz="1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чужу землю положила:</a:t>
            </a:r>
          </a:p>
          <a:p>
            <a:pPr algn="ctr"/>
            <a:r>
              <a:rPr lang="uk-UA" sz="1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Така його доля!</a:t>
            </a:r>
          </a:p>
          <a:p>
            <a:pPr algn="ctr"/>
            <a:r>
              <a:rPr lang="uk-UA" sz="1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Один </a:t>
            </a:r>
            <a:r>
              <a:rPr lang="uk-UA" sz="11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тілько</a:t>
            </a:r>
            <a:r>
              <a:rPr lang="uk-UA" sz="1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мій Ярема</a:t>
            </a:r>
          </a:p>
          <a:p>
            <a:pPr algn="ctr"/>
            <a:r>
              <a:rPr lang="uk-UA" sz="1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Пішов степом сіромаха,</a:t>
            </a:r>
          </a:p>
          <a:p>
            <a:pPr algn="ctr"/>
            <a:r>
              <a:rPr lang="uk-UA" sz="1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Сльози утирає.</a:t>
            </a:r>
          </a:p>
          <a:p>
            <a:pPr algn="ctr"/>
            <a:r>
              <a:rPr lang="uk-UA" sz="1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Довго, </a:t>
            </a:r>
            <a:r>
              <a:rPr lang="uk-UA" sz="11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довго</a:t>
            </a:r>
            <a:r>
              <a:rPr lang="uk-UA" sz="1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оглядався,</a:t>
            </a:r>
          </a:p>
          <a:p>
            <a:pPr algn="ctr"/>
            <a:r>
              <a:rPr lang="uk-UA" sz="1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 й не видко стало.</a:t>
            </a:r>
          </a:p>
          <a:p>
            <a:pPr algn="ctr"/>
            <a:endParaRPr lang="uk-UA" sz="12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2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12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12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Рисунок 27" descr="240x180n_photo_b74b038307e28ce017b3e23ddbde9ad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144560" y="5357826"/>
            <a:ext cx="1865792" cy="1285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Заголовок 2"/>
          <p:cNvSpPr txBox="1">
            <a:spLocks/>
          </p:cNvSpPr>
          <p:nvPr/>
        </p:nvSpPr>
        <p:spPr>
          <a:xfrm>
            <a:off x="428596" y="4500570"/>
            <a:ext cx="6072230" cy="590342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kumimoji="0" lang="uk-UA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Т. Шевченко </a:t>
            </a:r>
            <a:r>
              <a:rPr lang="uk-UA" sz="1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не називає </a:t>
            </a:r>
            <a:r>
              <a:rPr kumimoji="0" lang="uk-UA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точних відомостей про деталі придушення повстання.</a:t>
            </a:r>
            <a:r>
              <a:rPr kumimoji="0" lang="uk-UA" sz="1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Смерть </a:t>
            </a:r>
            <a:r>
              <a:rPr lang="uk-UA" sz="1200" b="1" dirty="0" smtClean="0">
                <a:latin typeface="Times New Roman" pitchFamily="18" charset="0"/>
                <a:cs typeface="Times New Roman" pitchFamily="18" charset="0"/>
              </a:rPr>
              <a:t>ватажків подає  за народними джерелами: невідомо, як і де загинув Гонта, а Залізняк: «Умер неборака». Вражає і байдужість сучасників до історичного минулого України: «А онуки? їм байдуже, / Панам жито сіють».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uk-UA" sz="1200" b="1" dirty="0" smtClean="0">
                <a:latin typeface="Times New Roman" pitchFamily="18" charset="0"/>
                <a:cs typeface="Times New Roman" pitchFamily="18" charset="0"/>
              </a:rPr>
              <a:t>«Епілозі» образ поля, засіяного житом, є символічним натяком на те, що надалі слов’янські народи брататимуться:</a:t>
            </a:r>
          </a:p>
          <a:p>
            <a:pPr algn="ctr"/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 того часу в Україні</a:t>
            </a:r>
            <a:b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Жито зеленіє;</a:t>
            </a:r>
            <a:b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uk-UA" sz="12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чуть</a:t>
            </a:r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плачу, ні гармати…</a:t>
            </a:r>
            <a:b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замовкло…</a:t>
            </a:r>
          </a:p>
          <a:p>
            <a:pPr algn="ctr"/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Така Божа воля.</a:t>
            </a:r>
            <a:r>
              <a:rPr lang="ru-RU" sz="1200" dirty="0" smtClean="0"/>
              <a:t> </a:t>
            </a:r>
          </a:p>
          <a:p>
            <a:pPr algn="ctr"/>
            <a:r>
              <a:rPr lang="ru-RU" sz="1200" dirty="0" smtClean="0"/>
              <a:t>. /</a:t>
            </a:r>
            <a:endParaRPr lang="uk-UA" sz="12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123\Pictures\Рисунок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071802" y="500042"/>
            <a:ext cx="32880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i="1" u="sng" dirty="0" smtClean="0">
                <a:solidFill>
                  <a:srgbClr val="C00000"/>
                </a:solidFill>
                <a:latin typeface="Cambria" pitchFamily="18" charset="0"/>
              </a:rPr>
              <a:t>Наслідки  повстання</a:t>
            </a:r>
            <a:endParaRPr lang="ru-RU" sz="2400" b="1" i="1" u="sng" dirty="0" smtClean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 rot="2765863">
            <a:off x="3214470" y="955490"/>
            <a:ext cx="399664" cy="764357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0" name="Стрелка вниз 9"/>
          <p:cNvSpPr/>
          <p:nvPr/>
        </p:nvSpPr>
        <p:spPr>
          <a:xfrm rot="18487678">
            <a:off x="5934762" y="944999"/>
            <a:ext cx="410303" cy="75827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643042" y="1000108"/>
            <a:ext cx="116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Історія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00826" y="1071546"/>
            <a:ext cx="1075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Поема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143636" y="1714488"/>
            <a:ext cx="22860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Нема правди, не виросла;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Кривда повиває…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Розійшлися гайдамаки,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Куди який знає: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Хто додому, хто в діброву,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 ножем у </a:t>
            </a:r>
            <a:r>
              <a:rPr lang="uk-UA" sz="12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халяві</a:t>
            </a:r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uk-UA" sz="12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Жидів</a:t>
            </a:r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кінчать. Така й досі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Осталася слава.</a:t>
            </a:r>
            <a:r>
              <a:rPr lang="uk-UA" sz="1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тим часом стародавню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Січ </a:t>
            </a:r>
            <a:r>
              <a:rPr lang="uk-UA" sz="12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розруйновали</a:t>
            </a:r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Хто на Кубань, хто за Дунай, </a:t>
            </a:r>
          </a:p>
          <a:p>
            <a:r>
              <a:rPr lang="uk-UA" sz="12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Тілько</a:t>
            </a:r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остались,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 пороги серед степу.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Ревуть-завивають: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«Поховали дітей наших,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 нас розривають».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Ревуть собі й ревітимуть.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Їх </a:t>
            </a:r>
            <a:r>
              <a:rPr lang="uk-UA" sz="12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люде</a:t>
            </a:r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минули;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Україна навіки,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Навіки заснула.</a:t>
            </a:r>
          </a:p>
          <a:p>
            <a:endParaRPr lang="ru-RU" sz="1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Рисунок 27" descr="240x180n_photo_b74b038307e28ce017b3e23ddbde9ad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4744" y="3000372"/>
            <a:ext cx="2350450" cy="1619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Прямоугольник 28"/>
          <p:cNvSpPr/>
          <p:nvPr/>
        </p:nvSpPr>
        <p:spPr>
          <a:xfrm>
            <a:off x="928662" y="1714488"/>
            <a:ext cx="3000396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1300" dirty="0" smtClean="0">
                <a:latin typeface="Times New Roman" pitchFamily="18" charset="0"/>
                <a:cs typeface="Times New Roman" pitchFamily="18" charset="0"/>
              </a:rPr>
              <a:t>1. Це було найбільше із гайдамацьких повстань.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1300" dirty="0" smtClean="0">
                <a:latin typeface="Times New Roman" pitchFamily="18" charset="0"/>
                <a:cs typeface="Times New Roman" pitchFamily="18" charset="0"/>
              </a:rPr>
              <a:t>2. Воно зміцнило ідеї соціального і національного визволення.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1300" dirty="0" smtClean="0">
                <a:latin typeface="Times New Roman" pitchFamily="18" charset="0"/>
                <a:cs typeface="Times New Roman" pitchFamily="18" charset="0"/>
              </a:rPr>
              <a:t>3. Вплинуло на національно-визвольний рух у майбутньому.</a:t>
            </a:r>
            <a:r>
              <a:rPr lang="ru-RU" sz="1400" dirty="0" smtClean="0"/>
              <a:t>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1300" dirty="0" smtClean="0">
                <a:latin typeface="Times New Roman" pitchFamily="18" charset="0"/>
                <a:cs typeface="Times New Roman" pitchFamily="18" charset="0"/>
              </a:rPr>
              <a:t>4. Об’єктивно сприяло возз’єднанню Правобережної України з Лівобережною, що відбулося наприкінці XVIII ст.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1300" dirty="0" smtClean="0">
                <a:latin typeface="Times New Roman" pitchFamily="18" charset="0"/>
                <a:cs typeface="Times New Roman" pitchFamily="18" charset="0"/>
              </a:rPr>
              <a:t>5. Гайдамацький рух мав великий вплив на піднесення національно-визвольного руху в Галичині.</a:t>
            </a:r>
            <a:endParaRPr lang="uk-UA" sz="1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Рисунок 29" descr="250px-Haidamak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868" y="4643446"/>
            <a:ext cx="2629584" cy="1714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3857620" y="1214422"/>
            <a:ext cx="1857388" cy="1726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123\Pictures\Рисунок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357554" y="1285860"/>
            <a:ext cx="4929222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        У сцені дітовбивства Гонтою своїх синів Шевченко відходить від історичної правди (Насправді, у Гонти було чотири дочки. Єдиного сина Гонти гайдамацький сотник П.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Уласенко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зумів вивезти до Молдавії). Проте тут вражає художня правда — довершені психологічні сцени страждань героя, який має вибирати між вірністю присязі та життям власних дітей. Після цього він ще з більшим завзяттям нищить ворогів, караючи їх за Україну, своїх дітей, за своє горе. </a:t>
            </a:r>
          </a:p>
          <a:p>
            <a:pPr algn="just"/>
            <a:endParaRPr lang="uk-UA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         Сучасні історики довели, що під час «уманської різні» Гонта врятував багато польських жінок і дітей, у чому виявилася його гідна подиву шляхетність, великодушність та гуманність.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14480" y="571480"/>
            <a:ext cx="55206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Поєднання міфу та реальності в поемі</a:t>
            </a:r>
            <a:endParaRPr lang="ru-RU" sz="2400" b="1" i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42976" y="1428736"/>
            <a:ext cx="321471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“А сьогодні, сини мої,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Горе мені з вами!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Поцілуйте мене, діти,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 не я вбиваю,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uk-UA" sz="12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присяга”</a:t>
            </a:r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Махнув ножем –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 дітей немає! </a:t>
            </a:r>
          </a:p>
          <a:p>
            <a:endParaRPr lang="uk-UA" sz="12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12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12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Базиліан школу,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 учились Гонти діти,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 Гонта руйнує: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«Ти поїла моїх діток! –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Гукає, лютує, –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 поїла невеликих,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Добру не навчила!..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Валіть стіни!»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Гайдамаки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Стіни розвалили –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Розвалили, об каміння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Ксьондзів розбивали,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школярів у криниці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Живих поховали.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 самої ночі ляхів мордували;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Душі не осталось.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85918" y="1000108"/>
            <a:ext cx="630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Міф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628" y="1000108"/>
            <a:ext cx="1394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Реальність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2" name="Рисунок 11" descr="Иллюстрация к старинной книге &quot;Гайдамаки&quot;, Шевченко. 1886 г. №2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9124" y="4286256"/>
            <a:ext cx="1500198" cy="2000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 descr="http://ic.pics.livejournal.com/hvac/9956144/553031/553031_original.png">
            <a:hlinkClick r:id="rId4"/>
          </p:cNvPr>
          <p:cNvPicPr/>
          <p:nvPr/>
        </p:nvPicPr>
        <p:blipFill>
          <a:blip r:embed="rId5" cstate="print"/>
          <a:srcRect l="4792" t="1976" r="4921" b="8300"/>
          <a:stretch>
            <a:fillRect/>
          </a:stretch>
        </p:blipFill>
        <p:spPr bwMode="auto">
          <a:xfrm>
            <a:off x="6072198" y="4286256"/>
            <a:ext cx="192882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123\Pictures\Рисунок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2071670" y="2500306"/>
            <a:ext cx="6000792" cy="3857652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kumimoji="0" lang="uk-UA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	</a:t>
            </a:r>
            <a:r>
              <a:rPr lang="uk-UA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Прихильною рецензією відгукнулась 12 квітня 1842 р. «</a:t>
            </a:r>
            <a:r>
              <a:rPr lang="uk-UA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Литературная</a:t>
            </a:r>
            <a:r>
              <a:rPr lang="uk-UA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газета». У ній відзначено прекрасний поетичний талант Тараса Шевченка.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uk-UA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kumimoji="0" lang="uk-UA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“ Це перемога м'ясників, а драма Ваша – кривава різанина,від якої мимоволі </a:t>
            </a:r>
            <a:r>
              <a:rPr kumimoji="0" lang="uk-UA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відвертаєшся”</a:t>
            </a:r>
            <a:r>
              <a:rPr kumimoji="0" lang="uk-UA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uk-UA" b="1" i="1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uk-UA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П.Куліш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uk-UA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“ Читати </a:t>
            </a:r>
            <a:r>
              <a:rPr kumimoji="0" lang="uk-UA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“Гайдамаки”</a:t>
            </a:r>
            <a:r>
              <a:rPr kumimoji="0" lang="uk-UA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можна </a:t>
            </a:r>
            <a:r>
              <a:rPr kumimoji="0" lang="uk-UA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по-</a:t>
            </a:r>
            <a:r>
              <a:rPr kumimoji="0" lang="uk-UA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різному. Можна сконцентрувати увагу на ріках крові, на грабежах... і повторити Кулішеві слова про недоцільність показу такого страхіття. А можна вникнути в суть і зрозуміти повстанців,відчути страждання уярмленої нації і виправдати </a:t>
            </a:r>
            <a:r>
              <a:rPr kumimoji="0" lang="uk-UA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сподіяне”</a:t>
            </a:r>
            <a:endParaRPr kumimoji="0" lang="uk-UA" b="1" i="1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uk-UA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О.</a:t>
            </a:r>
            <a:r>
              <a:rPr kumimoji="0" lang="uk-UA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Слоньовська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0" y="0"/>
            <a:ext cx="2643174" cy="6858000"/>
          </a:xfrm>
          <a:prstGeom prst="rect">
            <a:avLst/>
          </a:prstGeom>
          <a:noFill/>
          <a:ln/>
        </p:spPr>
      </p:pic>
      <p:pic>
        <p:nvPicPr>
          <p:cNvPr id="6" name="Picture 7" descr="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DCCAC9"/>
              </a:clrFrom>
              <a:clrTo>
                <a:srgbClr val="DCCAC9">
                  <a:alpha val="0"/>
                </a:srgbClr>
              </a:clrTo>
            </a:clrChange>
            <a:lum bright="24000"/>
          </a:blip>
          <a:srcRect l="56699" t="17039" r="877" b="58081"/>
          <a:stretch>
            <a:fillRect/>
          </a:stretch>
        </p:blipFill>
        <p:spPr bwMode="auto">
          <a:xfrm>
            <a:off x="7000892" y="1357298"/>
            <a:ext cx="1458749" cy="1171557"/>
          </a:xfrm>
          <a:prstGeom prst="rect">
            <a:avLst/>
          </a:prstGeom>
          <a:noFill/>
        </p:spPr>
      </p:pic>
      <p:sp>
        <p:nvSpPr>
          <p:cNvPr id="7" name="WordArt 10"/>
          <p:cNvSpPr>
            <a:spLocks noChangeArrowheads="1" noChangeShapeType="1" noTextEdit="1"/>
          </p:cNvSpPr>
          <p:nvPr/>
        </p:nvSpPr>
        <p:spPr bwMode="auto">
          <a:xfrm>
            <a:off x="2571736" y="214290"/>
            <a:ext cx="4429156" cy="1000131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5977"/>
              </a:avLst>
            </a:prstTxWarp>
          </a:bodyPr>
          <a:lstStyle/>
          <a:p>
            <a:r>
              <a:rPr lang="ru-RU" sz="3600" kern="10" dirty="0">
                <a:ln w="12700" cap="sq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AC0804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“</a:t>
            </a:r>
            <a:r>
              <a:rPr lang="ru-RU" sz="3600" kern="10" dirty="0" smtClean="0">
                <a:ln w="12700" cap="sq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AC0804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Гайдамаки” Шевченка</a:t>
            </a:r>
            <a:endParaRPr lang="ru-RU" sz="3600" kern="10" dirty="0">
              <a:ln w="12700" cap="sq">
                <a:solidFill>
                  <a:srgbClr val="B2B2B2"/>
                </a:solidFill>
                <a:round/>
                <a:headEnd/>
                <a:tailEnd/>
              </a:ln>
              <a:solidFill>
                <a:srgbClr val="AC0804"/>
              </a:soli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28860" y="1785926"/>
            <a:ext cx="437850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Оцінка літераторів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14546" y="1214422"/>
            <a:ext cx="5286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 smtClean="0">
                <a:solidFill>
                  <a:srgbClr val="67148C"/>
                </a:solidFill>
                <a:latin typeface="Times New Roman" pitchFamily="18" charset="0"/>
                <a:cs typeface="Times New Roman" pitchFamily="18" charset="0"/>
              </a:rPr>
              <a:t>Літературна критика прийняла появу поеми «Гайдамаки» неоднозначно. </a:t>
            </a:r>
            <a:endParaRPr lang="uk-UA" b="1" i="1" dirty="0">
              <a:solidFill>
                <a:srgbClr val="67148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84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123\Pictures\Рисунок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000100" y="857232"/>
            <a:ext cx="635798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«Гайдамаки» - вершина </a:t>
            </a:r>
            <a:r>
              <a:rPr lang="uk-UA" sz="1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ранньої творчості Т. Г. Шевченка.  Ця поема знаменує перехідний період у творчості Кобзаря: від маленьких ліричних творів до великої героїчної епопеї </a:t>
            </a:r>
            <a:r>
              <a:rPr lang="ru-RU" sz="1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uk-UA" sz="1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якій </a:t>
            </a:r>
            <a:r>
              <a:rPr lang="ru-RU" sz="1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поет по-новому </a:t>
            </a:r>
            <a:r>
              <a:rPr lang="uk-UA" sz="1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осмислює </a:t>
            </a:r>
            <a:r>
              <a:rPr lang="ru-RU" sz="1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дійсність.</a:t>
            </a:r>
            <a:r>
              <a:rPr lang="uk-UA" sz="1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uk-UA" sz="1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У поемі надана </a:t>
            </a:r>
            <a:r>
              <a:rPr lang="uk-UA" sz="1400" b="1" i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реальна</a:t>
            </a:r>
            <a:r>
              <a:rPr lang="uk-UA" sz="1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розгорнута</a:t>
            </a:r>
            <a:r>
              <a:rPr lang="uk-UA" sz="1400" b="1" i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картина гайдамацького руху 1768 року на Правобережній Україні</a:t>
            </a:r>
            <a:r>
              <a:rPr lang="uk-UA" sz="1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до того ж тема визвольного руху має для митця подвійну перспективу: перша — </a:t>
            </a:r>
            <a:r>
              <a:rPr lang="uk-UA" sz="14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священна дія</a:t>
            </a:r>
            <a:r>
              <a:rPr lang="uk-UA" sz="1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яка може служити прикладом національної свідомості; друга — </a:t>
            </a:r>
            <a:r>
              <a:rPr lang="uk-UA" sz="14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неконтрольована сліпа руйнівна сила повсталого народу</a:t>
            </a:r>
            <a:r>
              <a:rPr lang="uk-UA" sz="1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З одного боку, автор </a:t>
            </a:r>
            <a:r>
              <a:rPr lang="uk-UA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позитивно ставиться </a:t>
            </a:r>
            <a:r>
              <a:rPr lang="uk-UA" sz="1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 Коліївщини як каральної сили за злодійства конфедератів, з другого боку </a:t>
            </a:r>
            <a:r>
              <a:rPr lang="uk-UA" sz="1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засуджує криваву розправу гайдамаків</a:t>
            </a:r>
            <a:r>
              <a:rPr lang="uk-UA" sz="1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порівнюючи її з пеклом (Залізняк і Гонта «люльки закурили», але від них запалали «і хатина, і будинок»).  </a:t>
            </a:r>
            <a:r>
              <a:rPr lang="uk-UA" sz="1400" b="1" i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Поет вірно відобразив епоху. </a:t>
            </a:r>
            <a:endParaRPr lang="ru-RU" sz="1400" b="1" i="1" u="sng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/>
              <a:t>       </a:t>
            </a:r>
            <a:r>
              <a:rPr lang="uk-UA" sz="1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Давши своїй поемі назву «Гайдамаки», Шевченко ствердив, що </a:t>
            </a:r>
            <a:r>
              <a:rPr lang="uk-UA" sz="14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головним героєм твору є народ.</a:t>
            </a:r>
            <a:r>
              <a:rPr lang="uk-UA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Минуле в поемі контрастно протиставляється сучасному й відлунює в майбутнє. Поет підводить читача до головного висновку: могутні колись держави, наприклад Вавилон, зникли, а народ лишився, адже не царі й полководці, а саме </a:t>
            </a:r>
            <a:r>
              <a:rPr lang="uk-UA" sz="14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народ є вирішальною силою історії. </a:t>
            </a:r>
          </a:p>
          <a:p>
            <a:pPr algn="just"/>
            <a:r>
              <a:rPr lang="uk-UA" sz="1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Тому великий гуманіст Шевченко, завершуючи поему, </a:t>
            </a:r>
            <a:r>
              <a:rPr lang="uk-UA" sz="1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закликає слов’янські народи до єднання, </a:t>
            </a:r>
            <a:r>
              <a:rPr lang="uk-UA" sz="1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але з болем сприймає забуття онуками історичного минулого України.</a:t>
            </a:r>
            <a:r>
              <a:rPr lang="ru-RU" sz="1400" dirty="0" smtClean="0"/>
              <a:t>  </a:t>
            </a:r>
          </a:p>
          <a:p>
            <a:pPr algn="just"/>
            <a:r>
              <a:rPr lang="ru-RU" sz="1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uk-UA" sz="1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поета здобуття незалежності — ідеал історичного розвитку нації. Тому в поемі гайдамаки змальовані як справжні герої, сини народу, патріоти, а гайдамаччина - як героїчна сторінка визвольної війни українського народу проти польсько-шляхетського гноблення.</a:t>
            </a:r>
          </a:p>
          <a:p>
            <a:pPr algn="just"/>
            <a:endParaRPr lang="uk-UA" sz="14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sz="14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http://love-kiev.com.ua/uploads/posts/2011-09/1315675620_taras-shevchenko-gaydamaki.jpg">
            <a:hlinkClick r:id="rId3"/>
          </p:cNvPr>
          <p:cNvPicPr/>
          <p:nvPr/>
        </p:nvPicPr>
        <p:blipFill>
          <a:blip r:embed="rId4"/>
          <a:srcRect l="4845" b="5263"/>
          <a:stretch>
            <a:fillRect/>
          </a:stretch>
        </p:blipFill>
        <p:spPr bwMode="auto">
          <a:xfrm>
            <a:off x="7358082" y="285728"/>
            <a:ext cx="1428760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929058" y="428604"/>
            <a:ext cx="16430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Висновок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 flipH="1">
            <a:off x="7286644" y="2214554"/>
            <a:ext cx="1451102" cy="3929090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123\Pictures\Рисунок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123\AppData\Local\Microsoft\Windows\Temporary Internet Files\Content.Word\P1000908.jpg"/>
          <p:cNvPicPr/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857752" y="642918"/>
            <a:ext cx="3214710" cy="4286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 descr="C:\Users\123\AppData\Local\Microsoft\Windows\Temporary Internet Files\Content.Word\P1000911.jpg"/>
          <p:cNvPicPr/>
          <p:nvPr/>
        </p:nvPicPr>
        <p:blipFill>
          <a:blip r:embed="rId4" cstate="print">
            <a:lum contrast="10000"/>
          </a:blip>
          <a:srcRect l="9094" r="12800"/>
          <a:stretch>
            <a:fillRect/>
          </a:stretch>
        </p:blipFill>
        <p:spPr bwMode="auto">
          <a:xfrm>
            <a:off x="1000100" y="3429000"/>
            <a:ext cx="3071834" cy="3071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C:\Users\123\AppData\Local\Microsoft\Windows\Temporary Internet Files\Content.Word\P100091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285728"/>
            <a:ext cx="3071834" cy="2357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571472" y="2571744"/>
            <a:ext cx="35674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 науковим керівником </a:t>
            </a:r>
          </a:p>
          <a:p>
            <a:pPr algn="ctr"/>
            <a:r>
              <a:rPr lang="uk-UA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під час роботи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429124" y="4929198"/>
            <a:ext cx="400052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Автор роботи  </a:t>
            </a:r>
          </a:p>
          <a:p>
            <a:pPr algn="ctr"/>
            <a:r>
              <a:rPr lang="uk-UA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Бондарева </a:t>
            </a:r>
            <a:r>
              <a:rPr lang="uk-UA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Анастасія опрацьовує літературу        з теми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123\Pictures\Рисунок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4348" y="1285860"/>
            <a:ext cx="78581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uk-UA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- дослідити гайдамацький рух в Україні 1768 року;</a:t>
            </a:r>
          </a:p>
          <a:p>
            <a:pPr marL="342900" indent="-342900"/>
            <a:r>
              <a:rPr lang="uk-UA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- виявити причини, що надихнули Шевченка створити поему «Гайдамаки»; </a:t>
            </a:r>
          </a:p>
          <a:p>
            <a:pPr marL="342900" indent="-342900"/>
            <a:r>
              <a:rPr lang="uk-UA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- встановити взаємозв'язок назви твору з історичним фактом;</a:t>
            </a:r>
          </a:p>
          <a:p>
            <a:pPr marL="342900" indent="-342900"/>
            <a:r>
              <a:rPr lang="uk-UA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- </a:t>
            </a:r>
            <a:r>
              <a:rPr lang="uk-UA" sz="20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співставити</a:t>
            </a:r>
            <a:r>
              <a:rPr lang="uk-UA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uk-UA" sz="2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події, описані поетом, з історичними фактами. </a:t>
            </a:r>
            <a:endParaRPr lang="ru-RU" sz="20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43240" y="1000108"/>
            <a:ext cx="30015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i="1" u="sng" dirty="0" smtClean="0">
                <a:ln w="10541" cmpd="sng">
                  <a:noFill/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Мета дослідження:</a:t>
            </a:r>
            <a:r>
              <a:rPr lang="uk-UA" sz="2400" b="1" i="1" dirty="0" smtClean="0">
                <a:ln w="10541" cmpd="sng">
                  <a:noFill/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/>
          </a:p>
        </p:txBody>
      </p:sp>
      <p:sp>
        <p:nvSpPr>
          <p:cNvPr id="6" name="Заголовок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000100" y="2857496"/>
            <a:ext cx="7429552" cy="3286148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1" u="none" strike="noStrike" kern="1200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Ідея твору:</a:t>
            </a:r>
            <a:r>
              <a:rPr kumimoji="0" lang="uk-UA" sz="2000" b="0" i="1" u="none" strike="noStrike" kern="1200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uk-UA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заклик до знищення соціального і національного гноблення, до єднання слов’янських народів як найкращого шляху до визволення трудящих мас.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1" u="none" strike="noStrike" kern="1200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Основна думка: </a:t>
            </a:r>
            <a:r>
              <a:rPr kumimoji="0" lang="uk-UA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«Нехай житом, пшеницею, як </a:t>
            </a:r>
            <a:r>
              <a:rPr kumimoji="0" lang="uk-UA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золотом</a:t>
            </a:r>
            <a:r>
              <a:rPr kumimoji="0" lang="uk-UA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uk-UA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покрита</a:t>
            </a:r>
            <a:r>
              <a:rPr kumimoji="0" lang="uk-UA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, не розмежованою останеться навіки од моря і до моря — слов’янська земля» — зазначив письменник у передмові до твору.</a:t>
            </a:r>
            <a:br>
              <a:rPr kumimoji="0" lang="uk-UA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uk-UA" sz="2000" b="1" i="1" u="none" strike="noStrike" kern="1200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Жанр:</a:t>
            </a:r>
            <a:r>
              <a:rPr kumimoji="0" lang="uk-UA" sz="2000" b="0" i="1" u="none" strike="noStrike" kern="1200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uk-UA" b="0" i="0" u="none" strike="noStrike" kern="1200" cap="none" spc="0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ліроепічна</a:t>
            </a:r>
            <a:r>
              <a:rPr kumimoji="0" lang="uk-UA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kumimoji="0" lang="uk-UA" b="0" i="0" u="none" strike="noStrike" kern="1200" cap="none" spc="0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історико-героїчна</a:t>
            </a:r>
            <a:r>
              <a:rPr kumimoji="0" lang="uk-UA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поема. Узявши за основу історичні події, письменник надав їм романтичного забарвлення, відтворив з глибокою схвильованістю, тугою і любов’ю. Це є визначальною особливістю поеми, що надає їй самобутності,</a:t>
            </a:r>
            <a:r>
              <a:rPr kumimoji="0" lang="uk-UA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uk-UA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оригінальності; інша думка, що цей твір — історичний роман у віршах.</a:t>
            </a:r>
            <a:br>
              <a:rPr kumimoji="0" lang="uk-UA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uk-UA" b="0" i="0" u="none" strike="noStrike" kern="120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000364" y="571480"/>
            <a:ext cx="4857784" cy="428627"/>
          </a:xfrm>
          <a:prstGeom prst="rect">
            <a:avLst/>
          </a:prstGeom>
        </p:spPr>
        <p:txBody>
          <a:bodyPr/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Люб</a:t>
            </a:r>
            <a:r>
              <a:rPr kumimoji="0" lang="uk-UA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іть</a:t>
            </a:r>
            <a:r>
              <a:rPr kumimoji="0" lang="uk-UA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її, думу правди, </a:t>
            </a:r>
            <a:r>
              <a:rPr kumimoji="0" lang="uk-UA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козацькую</a:t>
            </a:r>
            <a:r>
              <a:rPr kumimoji="0" lang="uk-UA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славу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uk-UA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Т.Г. Шевченко</a:t>
            </a:r>
            <a:endParaRPr kumimoji="0" lang="uk-UA" b="1" i="1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123\Pictures\Рисунок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1347079519_images.4327jp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1643050"/>
            <a:ext cx="1928826" cy="2025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57192" y="1071546"/>
            <a:ext cx="7858212" cy="1143000"/>
          </a:xfrm>
        </p:spPr>
        <p:txBody>
          <a:bodyPr>
            <a:normAutofit/>
          </a:bodyPr>
          <a:lstStyle/>
          <a:p>
            <a:pPr algn="l"/>
            <a:r>
              <a:rPr lang="uk-UA" sz="2400" b="1" i="1" dirty="0" smtClean="0">
                <a:solidFill>
                  <a:srgbClr val="FF0000"/>
                </a:solidFill>
                <a:latin typeface="Cambria" pitchFamily="18" charset="0"/>
              </a:rPr>
              <a:t>Гайдамаччина - </a:t>
            </a:r>
            <a:r>
              <a:rPr lang="uk-UA" sz="1800" i="1" dirty="0" smtClean="0">
                <a:latin typeface="Cambria" pitchFamily="18" charset="0"/>
              </a:rPr>
              <a:t>соціальний рух на Правобережжі у ХVІІІ столітті   </a:t>
            </a:r>
            <a:br>
              <a:rPr lang="uk-UA" sz="1800" i="1" dirty="0" smtClean="0">
                <a:latin typeface="Cambria" pitchFamily="18" charset="0"/>
              </a:rPr>
            </a:br>
            <a:endParaRPr lang="uk-UA" sz="1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57224" y="3643314"/>
            <a:ext cx="75724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i="1" dirty="0" smtClean="0">
                <a:solidFill>
                  <a:srgbClr val="FF0000"/>
                </a:solidFill>
                <a:latin typeface="Cambria" pitchFamily="18" charset="0"/>
                <a:ea typeface="+mj-ea"/>
                <a:cs typeface="+mj-cs"/>
              </a:rPr>
              <a:t>Коліївщина - </a:t>
            </a:r>
            <a:r>
              <a:rPr lang="uk-UA" i="1" dirty="0" smtClean="0">
                <a:latin typeface="Cambria" pitchFamily="18" charset="0"/>
                <a:ea typeface="+mj-ea"/>
                <a:cs typeface="+mj-cs"/>
              </a:rPr>
              <a:t>від слів </a:t>
            </a:r>
            <a:r>
              <a:rPr lang="uk-UA" i="1" dirty="0" smtClean="0">
                <a:latin typeface="Cambria" pitchFamily="18" charset="0"/>
                <a:ea typeface="+mj-ea"/>
                <a:cs typeface="+mj-cs"/>
              </a:rPr>
              <a:t>“ кіл “, “ колоти “ - селянсько-козацьке повстання на Правобережній Україні у 1768 році проти </a:t>
            </a:r>
            <a:r>
              <a:rPr lang="uk-UA" i="1" dirty="0" smtClean="0">
                <a:latin typeface="Cambria" pitchFamily="18" charset="0"/>
              </a:rPr>
              <a:t>кріпосницького,  </a:t>
            </a:r>
            <a:r>
              <a:rPr lang="uk-UA" i="1" dirty="0" smtClean="0">
                <a:latin typeface="Cambria" pitchFamily="18" charset="0"/>
                <a:ea typeface="+mj-ea"/>
                <a:cs typeface="+mj-cs"/>
              </a:rPr>
              <a:t>релігійного та </a:t>
            </a:r>
            <a:r>
              <a:rPr lang="uk-UA" i="1" dirty="0" smtClean="0">
                <a:latin typeface="Cambria" pitchFamily="18" charset="0"/>
              </a:rPr>
              <a:t>національног</a:t>
            </a:r>
            <a:r>
              <a:rPr lang="uk-UA" i="1" dirty="0" smtClean="0">
                <a:latin typeface="Cambria" pitchFamily="18" charset="0"/>
                <a:ea typeface="+mj-ea"/>
                <a:cs typeface="+mj-cs"/>
              </a:rPr>
              <a:t>о гніту шляхетської Польщі.</a:t>
            </a:r>
          </a:p>
          <a:p>
            <a:pPr algn="just"/>
            <a:r>
              <a:rPr lang="uk-UA" sz="2400" b="1" i="1" dirty="0" smtClean="0">
                <a:solidFill>
                  <a:srgbClr val="FF0000"/>
                </a:solidFill>
                <a:latin typeface="Cambria" pitchFamily="18" charset="0"/>
                <a:ea typeface="+mj-ea"/>
                <a:cs typeface="+mj-cs"/>
              </a:rPr>
              <a:t>Поема “ Гайдамаки ” </a:t>
            </a:r>
            <a:r>
              <a:rPr lang="uk-UA" b="1" i="1" dirty="0" smtClean="0">
                <a:solidFill>
                  <a:srgbClr val="FF0000"/>
                </a:solidFill>
                <a:latin typeface="Cambria" pitchFamily="18" charset="0"/>
                <a:ea typeface="+mj-ea"/>
                <a:cs typeface="+mj-cs"/>
              </a:rPr>
              <a:t>– </a:t>
            </a:r>
            <a:r>
              <a:rPr lang="uk-UA" i="1" dirty="0" smtClean="0">
                <a:latin typeface="Cambria" pitchFamily="18" charset="0"/>
              </a:rPr>
              <a:t>(</a:t>
            </a:r>
            <a:r>
              <a:rPr lang="uk-UA" i="1" dirty="0" smtClean="0">
                <a:latin typeface="Cambria" pitchFamily="18" charset="0"/>
              </a:rPr>
              <a:t>тюркського походження - </a:t>
            </a:r>
            <a:r>
              <a:rPr lang="uk-UA" i="1" dirty="0" err="1" smtClean="0">
                <a:latin typeface="Cambria" pitchFamily="18" charset="0"/>
              </a:rPr>
              <a:t>“гнати“</a:t>
            </a:r>
            <a:r>
              <a:rPr lang="uk-UA" i="1" dirty="0" smtClean="0">
                <a:latin typeface="Cambria" pitchFamily="18" charset="0"/>
              </a:rPr>
              <a:t>, “ турбувати “)</a:t>
            </a:r>
            <a:r>
              <a:rPr lang="uk-UA" b="1" i="1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uk-UA" b="1" i="1" dirty="0" smtClean="0">
                <a:solidFill>
                  <a:srgbClr val="FF0000"/>
                </a:solidFill>
                <a:latin typeface="Cambria" pitchFamily="18" charset="0"/>
                <a:ea typeface="+mj-ea"/>
                <a:cs typeface="+mj-cs"/>
              </a:rPr>
              <a:t> </a:t>
            </a:r>
            <a:r>
              <a:rPr lang="uk-UA" i="1" dirty="0" smtClean="0">
                <a:latin typeface="Cambria" pitchFamily="18" charset="0"/>
                <a:ea typeface="+mj-ea"/>
                <a:cs typeface="+mj-cs"/>
              </a:rPr>
              <a:t>її назва походить від “ гайдамаки </a:t>
            </a:r>
            <a:r>
              <a:rPr lang="uk-UA" i="1" dirty="0" smtClean="0">
                <a:latin typeface="Cambria" pitchFamily="18" charset="0"/>
                <a:ea typeface="+mj-ea"/>
                <a:cs typeface="+mj-cs"/>
              </a:rPr>
              <a:t>“– </a:t>
            </a:r>
            <a:r>
              <a:rPr lang="uk-UA" i="1" dirty="0" smtClean="0">
                <a:latin typeface="Cambria" pitchFamily="18" charset="0"/>
                <a:ea typeface="+mj-ea"/>
                <a:cs typeface="+mj-cs"/>
              </a:rPr>
              <a:t>народні повстанці, переважно з селян </a:t>
            </a:r>
            <a:r>
              <a:rPr lang="uk-UA" i="1" dirty="0">
                <a:latin typeface="Cambria" pitchFamily="18" charset="0"/>
                <a:ea typeface="+mj-ea"/>
                <a:cs typeface="+mj-cs"/>
              </a:rPr>
              <a:t>і</a:t>
            </a:r>
            <a:r>
              <a:rPr lang="uk-UA" i="1" dirty="0" smtClean="0">
                <a:latin typeface="Cambria" pitchFamily="18" charset="0"/>
                <a:ea typeface="+mj-ea"/>
                <a:cs typeface="+mj-cs"/>
              </a:rPr>
              <a:t> запорізьких козаків, які піднялися на боротьбу з польськими конфедератами — озброєними загонами шляхти, які знищували  українські міста і села.</a:t>
            </a:r>
            <a:r>
              <a:rPr lang="ru-RU" dirty="0" smtClean="0">
                <a:latin typeface="A Classic Pragmatica" pitchFamily="34" charset="0"/>
              </a:rPr>
              <a:t> </a:t>
            </a:r>
            <a:r>
              <a:rPr lang="uk-UA" i="1" dirty="0" smtClean="0">
                <a:latin typeface="Cambria" pitchFamily="18" charset="0"/>
                <a:ea typeface="+mj-ea"/>
                <a:cs typeface="+mj-cs"/>
              </a:rPr>
              <a:t>Вперше згадуються </a:t>
            </a:r>
            <a:r>
              <a:rPr lang="ru-RU" i="1" dirty="0" smtClean="0">
                <a:latin typeface="Cambria" pitchFamily="18" charset="0"/>
                <a:ea typeface="+mj-ea"/>
                <a:cs typeface="+mj-cs"/>
              </a:rPr>
              <a:t>у 1717р.</a:t>
            </a:r>
          </a:p>
          <a:p>
            <a:pPr algn="just"/>
            <a:r>
              <a:rPr lang="ru-RU" dirty="0" smtClean="0">
                <a:latin typeface="A Classic Pragmatica" pitchFamily="34" charset="0"/>
              </a:rPr>
              <a:t>.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 smtClean="0"/>
          </a:p>
          <a:p>
            <a:endParaRPr lang="ru-RU" sz="2400" i="1" dirty="0" smtClean="0"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11" name="Рисунок 10" descr="535474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16" y="1643050"/>
            <a:ext cx="1357322" cy="2048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571604" y="500042"/>
            <a:ext cx="645375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i="1" u="sng" dirty="0" smtClean="0">
                <a:solidFill>
                  <a:srgbClr val="C00000"/>
                </a:solidFill>
                <a:latin typeface="Cambria" pitchFamily="18" charset="0"/>
              </a:rPr>
              <a:t>Взаємозв'язок  історичного факту  </a:t>
            </a:r>
          </a:p>
          <a:p>
            <a:pPr algn="ctr"/>
            <a:r>
              <a:rPr lang="uk-UA" sz="2800" b="1" i="1" u="sng" dirty="0" smtClean="0">
                <a:solidFill>
                  <a:srgbClr val="C00000"/>
                </a:solidFill>
                <a:latin typeface="Cambria" pitchFamily="18" charset="0"/>
              </a:rPr>
              <a:t>з назвою поеми </a:t>
            </a:r>
            <a:endParaRPr lang="ru-RU" sz="2800" u="sng" dirty="0"/>
          </a:p>
        </p:txBody>
      </p:sp>
      <p:sp>
        <p:nvSpPr>
          <p:cNvPr id="13" name="TextBox 12"/>
          <p:cNvSpPr txBox="1"/>
          <p:nvPr/>
        </p:nvSpPr>
        <p:spPr>
          <a:xfrm>
            <a:off x="2786050" y="1714488"/>
            <a:ext cx="4000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Свій твір Т.Шевченко назвав бунтарським іменем гайдамаків — учасників народного </a:t>
            </a:r>
            <a:r>
              <a:rPr lang="uk-UA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антишляхетського</a:t>
            </a: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спалаху (Коліївщини), що вибухнув у 1768 р. на Правобережній Україні</a:t>
            </a:r>
            <a:endParaRPr lang="uk-UA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123\Pictures\Рисунок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643438" y="1285860"/>
            <a:ext cx="405361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uk-UA" sz="1600" i="1" dirty="0" smtClean="0">
                <a:latin typeface="Times New Roman" pitchFamily="18" charset="0"/>
                <a:cs typeface="Times New Roman" pitchFamily="18" charset="0"/>
              </a:rPr>
              <a:t>“ Про те , що діялось на Україні 1768 року, </a:t>
            </a:r>
          </a:p>
          <a:p>
            <a:r>
              <a:rPr lang="uk-UA" sz="1600" i="1" dirty="0" smtClean="0">
                <a:latin typeface="Times New Roman" pitchFamily="18" charset="0"/>
                <a:cs typeface="Times New Roman" pitchFamily="18" charset="0"/>
              </a:rPr>
              <a:t>розказую так, як чув од старих людей;</a:t>
            </a:r>
          </a:p>
          <a:p>
            <a:r>
              <a:rPr lang="uk-UA" sz="1600" i="1" dirty="0" smtClean="0">
                <a:latin typeface="Times New Roman" pitchFamily="18" charset="0"/>
                <a:cs typeface="Times New Roman" pitchFamily="18" charset="0"/>
              </a:rPr>
              <a:t>надрукованого і критикованого нічого </a:t>
            </a:r>
          </a:p>
          <a:p>
            <a:r>
              <a:rPr lang="uk-UA" sz="1600" i="1" dirty="0" smtClean="0">
                <a:latin typeface="Times New Roman" pitchFamily="18" charset="0"/>
                <a:cs typeface="Times New Roman" pitchFamily="18" charset="0"/>
              </a:rPr>
              <a:t>не читав, бо, здається і немає нічого ”</a:t>
            </a:r>
          </a:p>
          <a:p>
            <a:r>
              <a:rPr lang="uk-UA" sz="1600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Т.Г.Шевченко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7224" y="2428868"/>
            <a:ext cx="585791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uk-UA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5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 Петербурзі під час навчання в Академії мистецтв Тарас Григорович постійно думав про Україну…, 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 лелеял в своем сердце слепца Кобзаря и своих кровожадных “Гайдамаков”</a:t>
            </a:r>
            <a:r>
              <a:rPr lang="uk-UA" sz="15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- згадував він у “ Щоденнику ”.</a:t>
            </a:r>
          </a:p>
          <a:p>
            <a:pPr algn="just">
              <a:buFontTx/>
              <a:buChar char="-"/>
            </a:pPr>
            <a:r>
              <a:rPr lang="uk-UA" sz="15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Сама біографія поета привела його до теми Коліївщини. Народився Шевченко на </a:t>
            </a:r>
            <a:r>
              <a:rPr lang="uk-UA" sz="15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Звенигородщині</a:t>
            </a:r>
            <a:r>
              <a:rPr lang="uk-UA" sz="15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в тих місцях, де розпочалося повстання. Дід Тараса Іван – учасник Коліївщини – розповідав своїм онукам про ті далекі події. Майбутній поет часто слухав перекази не тільки діда, а й багатьох інших “ старих людей ”.</a:t>
            </a:r>
          </a:p>
          <a:p>
            <a:pPr algn="just">
              <a:buFontTx/>
              <a:buChar char="-"/>
            </a:pPr>
            <a:r>
              <a:rPr lang="uk-UA" sz="15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Малий Тарас виростав серед гайдамацьких пісень, у яких народ славив своїх ватажків, боровся за волю та незалежність України.</a:t>
            </a:r>
          </a:p>
          <a:p>
            <a:pPr algn="just">
              <a:buFontTx/>
              <a:buChar char="-"/>
            </a:pPr>
            <a:r>
              <a:rPr lang="uk-UA" sz="15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Подорожі малого Тараса з сестрами в </a:t>
            </a:r>
            <a:r>
              <a:rPr lang="uk-UA" sz="15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Лебединський-Мотро-нинський</a:t>
            </a:r>
            <a:r>
              <a:rPr lang="uk-UA" sz="15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монастир, де на цвинтарі було чимало могил коліїв.</a:t>
            </a:r>
          </a:p>
        </p:txBody>
      </p:sp>
      <p:pic>
        <p:nvPicPr>
          <p:cNvPr id="9" name="Рисунок 8" descr="http://os1.i.ua/3/1/10475821_b5e6bbb5.jpg">
            <a:hlinkClick r:id="rId4"/>
          </p:cNvPr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48" y="857232"/>
            <a:ext cx="164307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433" name="Object 1"/>
          <p:cNvGraphicFramePr>
            <a:graphicFrameLocks noChangeAspect="1"/>
          </p:cNvGraphicFramePr>
          <p:nvPr/>
        </p:nvGraphicFramePr>
        <p:xfrm>
          <a:off x="6723931" y="2643183"/>
          <a:ext cx="1861888" cy="2357454"/>
        </p:xfrm>
        <a:graphic>
          <a:graphicData uri="http://schemas.openxmlformats.org/presentationml/2006/ole">
            <p:oleObj spid="_x0000_s18435" name="Точечный рисунок" r:id="rId6" imgW="6431837" imgH="8878069" progId="PBrush">
              <p:embed/>
            </p:oleObj>
          </a:graphicData>
        </a:graphic>
      </p:graphicFrame>
      <p:sp>
        <p:nvSpPr>
          <p:cNvPr id="12" name="Rectangle 4"/>
          <p:cNvSpPr txBox="1">
            <a:spLocks noChangeArrowheads="1"/>
          </p:cNvSpPr>
          <p:nvPr/>
        </p:nvSpPr>
        <p:spPr>
          <a:xfrm>
            <a:off x="1857356" y="5429264"/>
            <a:ext cx="3857652" cy="2168519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uk-UA" sz="16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“ Спасибі,дідусю, що ти заховав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uk-UA" sz="16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 голові столітній ту славу козачу.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uk-UA" sz="16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Я її онукам тепер розказав “</a:t>
            </a:r>
            <a:r>
              <a:rPr kumimoji="0" lang="uk-UA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14480" y="428604"/>
            <a:ext cx="59293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i="1" u="sng" dirty="0" smtClean="0">
                <a:solidFill>
                  <a:srgbClr val="C00000"/>
                </a:solidFill>
                <a:latin typeface="Cambria" pitchFamily="18" charset="0"/>
              </a:rPr>
              <a:t>Звідки черпав Кобзар матеріал для </a:t>
            </a:r>
            <a:r>
              <a:rPr lang="uk-UA" sz="2800" b="1" i="1" u="sng" dirty="0" err="1" smtClean="0">
                <a:solidFill>
                  <a:srgbClr val="C00000"/>
                </a:solidFill>
                <a:latin typeface="Cambria" pitchFamily="18" charset="0"/>
              </a:rPr>
              <a:t>“Гайдамаків”</a:t>
            </a:r>
            <a:r>
              <a:rPr lang="uk-UA" sz="2800" b="1" i="1" u="sng" dirty="0" smtClean="0">
                <a:solidFill>
                  <a:srgbClr val="C00000"/>
                </a:solidFill>
                <a:latin typeface="Cambria" pitchFamily="18" charset="0"/>
              </a:rPr>
              <a:t>?</a:t>
            </a:r>
            <a:endParaRPr lang="ru-RU" sz="2800" b="1" i="1" u="sng" dirty="0" smtClean="0">
              <a:solidFill>
                <a:srgbClr val="C00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123\Pictures\Рисунок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500167" y="428604"/>
            <a:ext cx="61436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i="1" u="sng" dirty="0" smtClean="0">
                <a:solidFill>
                  <a:srgbClr val="C00000"/>
                </a:solidFill>
                <a:latin typeface="Cambria" pitchFamily="18" charset="0"/>
              </a:rPr>
              <a:t>Причини гайдамацького руху </a:t>
            </a:r>
            <a:endParaRPr lang="ru-RU" sz="2800" b="1" i="1" u="sng" dirty="0" smtClean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2357422" y="1000108"/>
            <a:ext cx="357190" cy="500066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6572264" y="1000108"/>
            <a:ext cx="357190" cy="500066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Вертикальный свиток 8"/>
          <p:cNvSpPr/>
          <p:nvPr/>
        </p:nvSpPr>
        <p:spPr>
          <a:xfrm>
            <a:off x="214282" y="1571612"/>
            <a:ext cx="4786346" cy="4786346"/>
          </a:xfrm>
          <a:prstGeom prst="verticalScroll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uk-UA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uk-UA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Посилення соціального напруження та польського гніту (збільшення панщини, жорстокі покарання селян, збільшення плати за користування землею, скорочення селянського землеволодіння, безправ’я селян).</a:t>
            </a:r>
          </a:p>
          <a:p>
            <a:pPr algn="just"/>
            <a:r>
              <a:rPr lang="uk-UA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Утиск православної віри, насадження католицизму та уніатства. Польська шляхта створила збройні союзи </a:t>
            </a: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uk-UA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конфедерації й оголосила «хрестовий похід» проти православних під гаслом захисту католицизму.</a:t>
            </a:r>
            <a:endParaRPr lang="uk-UA" sz="1200" dirty="0" smtClean="0"/>
          </a:p>
          <a:p>
            <a:pPr algn="just"/>
            <a:r>
              <a:rPr lang="uk-UA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Сусідство Запоріжжя, яке завжди було колискою національного відродження, посилювала віру місцевого населення у власні сили.</a:t>
            </a:r>
          </a:p>
          <a:p>
            <a:pPr algn="just"/>
            <a:r>
              <a:rPr lang="uk-UA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sz="1200" dirty="0" smtClean="0"/>
              <a:t> </a:t>
            </a:r>
            <a:r>
              <a:rPr lang="uk-UA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Прихід на ПБУ російських військ на запрошення польського уряду з метою приборкання конфедератів сприймався українським населенням як підтримка в боротьбі проти польської влади і сприяв піднесенню селянсько-козацьких виступів.</a:t>
            </a:r>
          </a:p>
          <a:p>
            <a:pPr algn="just"/>
            <a:endParaRPr lang="uk-UA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Вертикальный свиток 9"/>
          <p:cNvSpPr/>
          <p:nvPr/>
        </p:nvSpPr>
        <p:spPr>
          <a:xfrm>
            <a:off x="4429124" y="1571612"/>
            <a:ext cx="4357718" cy="4714908"/>
          </a:xfrm>
          <a:prstGeom prst="verticalScroll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Розбрелись конфедерати</a:t>
            </a:r>
          </a:p>
          <a:p>
            <a:pPr algn="ctr"/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Польщі, Волині,</a:t>
            </a:r>
          </a:p>
          <a:p>
            <a:pPr algn="ctr"/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Литві, по Молдаванах</a:t>
            </a:r>
          </a:p>
          <a:p>
            <a:pPr algn="ctr"/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 по Україні;</a:t>
            </a:r>
          </a:p>
          <a:p>
            <a:pPr algn="ctr"/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Розбрелися та й забули</a:t>
            </a:r>
          </a:p>
          <a:p>
            <a:pPr algn="ctr"/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Волю рятувати,</a:t>
            </a:r>
          </a:p>
          <a:p>
            <a:pPr algn="ctr"/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Полигалися з </a:t>
            </a:r>
            <a:r>
              <a:rPr lang="uk-UA" sz="12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жидами</a:t>
            </a:r>
            <a:endParaRPr lang="uk-UA" sz="12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 й ну руйнувати,</a:t>
            </a:r>
          </a:p>
          <a:p>
            <a:pPr algn="ctr"/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Руйнували, мордували,</a:t>
            </a:r>
          </a:p>
          <a:p>
            <a:pPr algn="ctr"/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Церквами топили…</a:t>
            </a:r>
          </a:p>
          <a:p>
            <a:pPr algn="ctr"/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тим часом гайдамаки</a:t>
            </a:r>
          </a:p>
          <a:p>
            <a:pPr algn="ctr"/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Ножі освятили.</a:t>
            </a:r>
            <a:endParaRPr lang="uk-UA" sz="11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…Пожар не гасне, </a:t>
            </a:r>
            <a:r>
              <a:rPr lang="uk-UA" sz="12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люде</a:t>
            </a:r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мруть.</a:t>
            </a:r>
          </a:p>
          <a:p>
            <a:pPr algn="ctr"/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Конають в тюрмах. Голі, босі…</a:t>
            </a:r>
          </a:p>
          <a:p>
            <a:pPr algn="ctr"/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Діти нехрещені ростуть.</a:t>
            </a:r>
          </a:p>
          <a:p>
            <a:pPr algn="ctr"/>
            <a:r>
              <a:rPr lang="uk-UA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Так описані знущання конфедератів над населенням Правобережної України.</a:t>
            </a:r>
          </a:p>
          <a:p>
            <a:pPr algn="ctr"/>
            <a:r>
              <a:rPr lang="uk-UA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Кого звинувачує поет?</a:t>
            </a:r>
          </a:p>
          <a:p>
            <a:pPr algn="ctr"/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Болить серце, як згадаєш:</a:t>
            </a:r>
          </a:p>
          <a:p>
            <a:pPr algn="ctr"/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Старих слов'ян діти</a:t>
            </a:r>
          </a:p>
          <a:p>
            <a:pPr algn="ctr"/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Впились кров'ю. А хто винен?</a:t>
            </a:r>
          </a:p>
          <a:p>
            <a:pPr algn="ctr"/>
            <a:r>
              <a:rPr lang="uk-UA" sz="1200" b="1" i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ксьондзи, єзуїти.</a:t>
            </a:r>
          </a:p>
          <a:p>
            <a:pPr algn="ctr"/>
            <a:r>
              <a:rPr lang="uk-UA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71670" y="1643050"/>
            <a:ext cx="116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Історія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29388" y="1571612"/>
            <a:ext cx="1075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Поема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http://cs307906.vk.me/v307906318/5472/ImhBkVMV99k.jpg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1000108"/>
            <a:ext cx="1928826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Панщина — 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596" y="428604"/>
            <a:ext cx="1714512" cy="1209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1_big.jpg"/>
          <p:cNvPicPr>
            <a:picLocks noChangeAspect="1"/>
          </p:cNvPicPr>
          <p:nvPr/>
        </p:nvPicPr>
        <p:blipFill>
          <a:blip r:embed="rId7" cstate="print">
            <a:lum/>
          </a:blip>
          <a:stretch>
            <a:fillRect/>
          </a:stretch>
        </p:blipFill>
        <p:spPr>
          <a:xfrm>
            <a:off x="6932148" y="357166"/>
            <a:ext cx="1827200" cy="1233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C:\Users\123\Pictures\Рисунок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857216" y="-1143000"/>
            <a:ext cx="6858000" cy="9144000"/>
          </a:xfrm>
          <a:prstGeom prst="rect">
            <a:avLst/>
          </a:prstGeom>
          <a:noFill/>
        </p:spPr>
      </p:pic>
      <p:pic>
        <p:nvPicPr>
          <p:cNvPr id="5" name="Рисунок 4" descr="image092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857233"/>
            <a:ext cx="2714612" cy="2362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image096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0000"/>
          </a:blip>
          <a:srcRect/>
          <a:stretch>
            <a:fillRect/>
          </a:stretch>
        </p:blipFill>
        <p:spPr bwMode="auto">
          <a:xfrm>
            <a:off x="6072198" y="928670"/>
            <a:ext cx="2676227" cy="252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x_287be863.jpg"/>
          <p:cNvPicPr>
            <a:picLocks noChangeAspect="1"/>
          </p:cNvPicPr>
          <p:nvPr/>
        </p:nvPicPr>
        <p:blipFill>
          <a:blip r:embed="rId6" cstate="print"/>
          <a:srcRect b="5236"/>
          <a:stretch>
            <a:fillRect/>
          </a:stretch>
        </p:blipFill>
        <p:spPr>
          <a:xfrm>
            <a:off x="3357554" y="1714488"/>
            <a:ext cx="2762076" cy="2783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image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929850" y="1285860"/>
            <a:ext cx="2590800" cy="2042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2529" name="Object 1"/>
          <p:cNvGraphicFramePr>
            <a:graphicFrameLocks noChangeAspect="1"/>
          </p:cNvGraphicFramePr>
          <p:nvPr/>
        </p:nvGraphicFramePr>
        <p:xfrm>
          <a:off x="10429916" y="4000504"/>
          <a:ext cx="1357312" cy="1928826"/>
        </p:xfrm>
        <a:graphic>
          <a:graphicData uri="http://schemas.openxmlformats.org/presentationml/2006/ole">
            <p:oleObj spid="_x0000_s23556" name="Точечный рисунок" r:id="rId8" imgW="8040222" imgH="11095238" progId="PBrush">
              <p:embed/>
            </p:oleObj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643042" y="500042"/>
            <a:ext cx="57855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i="1" u="sng" dirty="0" smtClean="0">
                <a:solidFill>
                  <a:srgbClr val="C00000"/>
                </a:solidFill>
                <a:latin typeface="Cambria" pitchFamily="18" charset="0"/>
              </a:rPr>
              <a:t>Ватажки народного повстання</a:t>
            </a:r>
            <a:endParaRPr lang="ru-RU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928662" y="3357562"/>
            <a:ext cx="2263697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Отакий наш отаман,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Орел сизокрилий!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 воює, і гарцює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 усієї сили – 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Нема в його ні оселі,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Ні саду, ні ставу…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Шануйтеся ж, вражі ляхи,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Скажені собаки: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Йде Залізняк Чорним шляхом,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ним гайдамаки</a:t>
            </a:r>
            <a:r>
              <a:rPr lang="uk-UA" sz="1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…Іде собі, люльку курить,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Нікому ні слова.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Він “ воює і гарцює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 усієї сили ”. </a:t>
            </a:r>
            <a:endParaRPr lang="ru-RU" sz="12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71868" y="4572008"/>
            <a:ext cx="21641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Стоїть Гонта з Залізняком, 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Кричать: </a:t>
            </a:r>
            <a:r>
              <a:rPr lang="uk-UA" sz="12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“Ляхам</a:t>
            </a:r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кари!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Кари ляхам, щоб каялись!”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 діти карають.</a:t>
            </a:r>
          </a:p>
          <a:p>
            <a:endParaRPr lang="uk-UA" sz="12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928662" y="3000372"/>
            <a:ext cx="1716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 нас один старший –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Батько Максим.</a:t>
            </a:r>
            <a:endParaRPr lang="ru-RU" sz="14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000232" y="928670"/>
            <a:ext cx="514353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Історичний факт: </a:t>
            </a:r>
          </a:p>
          <a:p>
            <a:pPr algn="ctr"/>
            <a:r>
              <a:rPr lang="uk-UA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М. Залізняк та І. Гонта – реальні, </a:t>
            </a:r>
          </a:p>
          <a:p>
            <a:pPr algn="ctr"/>
            <a:r>
              <a:rPr lang="uk-UA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видатні історичні постаті України</a:t>
            </a:r>
            <a:endParaRPr lang="uk-UA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215074" y="3143248"/>
            <a:ext cx="235748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12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Сини мої, сини мої!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ту Україну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Дивіться: ви за неї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Й я за неї гину.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Пожар світить; Ґонта гляне,</a:t>
            </a:r>
            <a:b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Гляне — усміхнеться.</a:t>
            </a:r>
            <a:b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Страшно, </a:t>
            </a:r>
            <a:r>
              <a:rPr lang="uk-UA" sz="12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страшно</a:t>
            </a:r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усміхався,</a:t>
            </a:r>
            <a:b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степ оглядався.</a:t>
            </a:r>
            <a:b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Утер очі… </a:t>
            </a:r>
            <a:r>
              <a:rPr lang="uk-UA" sz="12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тілько</a:t>
            </a:r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мріє</a:t>
            </a:r>
            <a:b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диму, та й сховався.</a:t>
            </a:r>
            <a:endParaRPr lang="uk-UA" sz="12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928794" y="5857892"/>
            <a:ext cx="5429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 Гонти </a:t>
            </a:r>
            <a:r>
              <a:rPr lang="uk-UA" sz="1200" b="1" dirty="0" smtClean="0">
                <a:latin typeface="Times New Roman" pitchFamily="18" charset="0"/>
                <a:cs typeface="Times New Roman" pitchFamily="18" charset="0"/>
              </a:rPr>
              <a:t>- це трагедійний образ ідеального героя-патріота, який заради вірності присязі, ідеям повстання жертвує найдорожчим в ім’я свободи батьківщини.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857488" y="5429264"/>
            <a:ext cx="4857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Залізняк</a:t>
            </a:r>
            <a:r>
              <a:rPr lang="uk-UA" sz="1200" b="1" dirty="0" smtClean="0">
                <a:latin typeface="Times New Roman" pitchFamily="18" charset="0"/>
                <a:cs typeface="Times New Roman" pitchFamily="18" charset="0"/>
              </a:rPr>
              <a:t> – ватажок повстання, патріот, улюбленець народних мас,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200" b="1" dirty="0" smtClean="0">
                <a:latin typeface="Times New Roman" pitchFamily="18" charset="0"/>
                <a:cs typeface="Times New Roman" pitchFamily="18" charset="0"/>
              </a:rPr>
              <a:t>хоробрий, стійкий воїн, нещадний до ворогів, відданий народові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20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C:\Users\123\Pictures\Рисунок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_hmelnichchina_shuplyak_oleg_13150603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1428736"/>
            <a:ext cx="3785604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http://www.day.kiev.ua/sites/default/files/styles/article_220/public/main/openpublish_article/20060202/415-8-1.jpg?itok=m8w_r_9z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88" y="1571612"/>
            <a:ext cx="1428760" cy="2000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2529" name="Object 1"/>
          <p:cNvGraphicFramePr>
            <a:graphicFrameLocks noChangeAspect="1"/>
          </p:cNvGraphicFramePr>
          <p:nvPr/>
        </p:nvGraphicFramePr>
        <p:xfrm>
          <a:off x="4214810" y="1500174"/>
          <a:ext cx="1428760" cy="2030359"/>
        </p:xfrm>
        <a:graphic>
          <a:graphicData uri="http://schemas.openxmlformats.org/presentationml/2006/ole">
            <p:oleObj spid="_x0000_s22537" name="Точечный рисунок" r:id="rId6" imgW="8040222" imgH="11095238" progId="PBrush">
              <p:embed/>
            </p:oleObj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714480" y="500042"/>
            <a:ext cx="59640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i="1" u="sng" dirty="0" err="1" smtClean="0">
                <a:solidFill>
                  <a:srgbClr val="C00000"/>
                </a:solidFill>
                <a:latin typeface="Cambria" pitchFamily="18" charset="0"/>
              </a:rPr>
              <a:t>“Головним</a:t>
            </a:r>
            <a:r>
              <a:rPr lang="uk-UA" sz="2400" b="1" i="1" u="sng" dirty="0" smtClean="0">
                <a:solidFill>
                  <a:srgbClr val="C00000"/>
                </a:solidFill>
                <a:latin typeface="Cambria" pitchFamily="18" charset="0"/>
              </a:rPr>
              <a:t>  героєм </a:t>
            </a:r>
            <a:r>
              <a:rPr lang="uk-UA" sz="2400" b="1" i="1" u="sng" dirty="0" err="1" smtClean="0">
                <a:solidFill>
                  <a:srgbClr val="C00000"/>
                </a:solidFill>
                <a:latin typeface="Cambria" pitchFamily="18" charset="0"/>
              </a:rPr>
              <a:t>“Гайдамаків”</a:t>
            </a:r>
            <a:r>
              <a:rPr lang="uk-UA" sz="2400" b="1" i="1" u="sng" dirty="0" smtClean="0">
                <a:solidFill>
                  <a:srgbClr val="C00000"/>
                </a:solidFill>
                <a:latin typeface="Cambria" pitchFamily="18" charset="0"/>
              </a:rPr>
              <a:t> став</a:t>
            </a:r>
          </a:p>
          <a:p>
            <a:r>
              <a:rPr lang="uk-UA" sz="2400" b="1" i="1" u="sng" dirty="0" smtClean="0">
                <a:solidFill>
                  <a:srgbClr val="C00000"/>
                </a:solidFill>
                <a:latin typeface="Cambria" pitchFamily="18" charset="0"/>
              </a:rPr>
              <a:t> безсмертний і непереможний  </a:t>
            </a:r>
            <a:r>
              <a:rPr lang="uk-UA" sz="2400" b="1" i="1" u="sng" dirty="0" err="1" smtClean="0">
                <a:solidFill>
                  <a:srgbClr val="C00000"/>
                </a:solidFill>
                <a:latin typeface="Cambria" pitchFamily="18" charset="0"/>
              </a:rPr>
              <a:t>народ”</a:t>
            </a:r>
            <a:r>
              <a:rPr lang="uk-UA" sz="2400" b="1" i="1" u="sng" dirty="0" smtClean="0">
                <a:solidFill>
                  <a:srgbClr val="C00000"/>
                </a:solidFill>
                <a:latin typeface="Cambria" pitchFamily="18" charset="0"/>
              </a:rPr>
              <a:t> </a:t>
            </a:r>
            <a:endParaRPr lang="ru-RU" sz="2400" b="1" i="1" u="sng" dirty="0" smtClean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28596" y="3571876"/>
            <a:ext cx="4000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200" b="1" u="sng" dirty="0" smtClean="0">
                <a:latin typeface="Cambria" pitchFamily="18" charset="0"/>
              </a:rPr>
              <a:t>Учасниками</a:t>
            </a:r>
            <a:r>
              <a:rPr lang="uk-UA" sz="1200" b="1" dirty="0" smtClean="0">
                <a:latin typeface="Cambria" pitchFamily="18" charset="0"/>
              </a:rPr>
              <a:t> гайдамаччини були переважно незаможні селяни, наймані робітники,  запорізькі козаки, дрібна шляхта й нижче духовенство</a:t>
            </a:r>
            <a:endParaRPr lang="uk-UA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572000" y="5857892"/>
            <a:ext cx="3286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Ярема – узагальнений (вигаданий) образ повстанця-гайдамаки, повсталого </a:t>
            </a:r>
          </a:p>
          <a:p>
            <a:pPr algn="ctr"/>
            <a:r>
              <a:rPr lang="uk-UA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українського народу</a:t>
            </a:r>
            <a:endParaRPr lang="ru-RU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15008" y="1285860"/>
            <a:ext cx="2887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i="1" dirty="0" smtClean="0">
                <a:latin typeface="Times New Roman" pitchFamily="18" charset="0"/>
                <a:cs typeface="Times New Roman" pitchFamily="18" charset="0"/>
              </a:rPr>
              <a:t>Німецький критик Вільгельм </a:t>
            </a:r>
            <a:r>
              <a:rPr lang="uk-UA" sz="1400" i="1" dirty="0" err="1" smtClean="0">
                <a:latin typeface="Times New Roman" pitchFamily="18" charset="0"/>
                <a:cs typeface="Times New Roman" pitchFamily="18" charset="0"/>
              </a:rPr>
              <a:t>Кунце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6314" y="3571876"/>
            <a:ext cx="4000528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200" b="1" dirty="0" smtClean="0">
                <a:latin typeface="Times New Roman" pitchFamily="18" charset="0"/>
                <a:cs typeface="Times New Roman" pitchFamily="18" charset="0"/>
              </a:rPr>
              <a:t>Особливо близький поетові Ярема </a:t>
            </a:r>
            <a:r>
              <a:rPr lang="uk-UA" sz="1200" b="1" dirty="0" err="1" smtClean="0">
                <a:latin typeface="Times New Roman" pitchFamily="18" charset="0"/>
                <a:cs typeface="Times New Roman" pitchFamily="18" charset="0"/>
              </a:rPr>
              <a:t>Галайда</a:t>
            </a:r>
            <a:r>
              <a:rPr lang="uk-UA" sz="1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uk-UA" sz="1200" b="1" dirty="0" smtClean="0">
                <a:latin typeface="Times New Roman" pitchFamily="18" charset="0"/>
                <a:cs typeface="Times New Roman" pitchFamily="18" charset="0"/>
              </a:rPr>
              <a:t>У їх долі є багато спільного. Обидва вихідці із соціальних низів, обидва зазнали тяжкого сирітства, навіть особисте життя у них дещо подібне:</a:t>
            </a:r>
          </a:p>
          <a:p>
            <a:pPr algn="ctr"/>
            <a:r>
              <a:rPr lang="uk-UA" sz="1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Отакий мій Ярема,</a:t>
            </a:r>
          </a:p>
          <a:p>
            <a:pPr algn="ctr"/>
            <a:r>
              <a:rPr lang="uk-UA" sz="1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Сирота багатий.</a:t>
            </a:r>
          </a:p>
          <a:p>
            <a:pPr algn="ctr"/>
            <a:r>
              <a:rPr lang="uk-UA" sz="1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Таким і я колись був,</a:t>
            </a:r>
          </a:p>
          <a:p>
            <a:pPr algn="ctr"/>
            <a:r>
              <a:rPr lang="uk-UA" sz="1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Минуло, дівчата…</a:t>
            </a:r>
          </a:p>
          <a:p>
            <a:pPr algn="ctr"/>
            <a:r>
              <a:rPr lang="uk-UA" sz="1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Ярема гнувся, бо не знав,</a:t>
            </a:r>
          </a:p>
          <a:p>
            <a:pPr algn="ctr"/>
            <a:r>
              <a:rPr lang="uk-UA" sz="1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знав, сіромаха, що виросли крила, </a:t>
            </a:r>
          </a:p>
          <a:p>
            <a:pPr algn="ctr"/>
            <a:r>
              <a:rPr lang="uk-UA" sz="1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 неба достане, коли полетить…</a:t>
            </a:r>
          </a:p>
          <a:p>
            <a:pPr algn="ctr"/>
            <a:r>
              <a:rPr lang="uk-UA" sz="1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Ярема – страшно глянуть – </a:t>
            </a:r>
          </a:p>
          <a:p>
            <a:pPr algn="ctr"/>
            <a:r>
              <a:rPr lang="uk-UA" sz="1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три, по чотири так і кладе </a:t>
            </a:r>
            <a:r>
              <a:rPr lang="uk-UA" sz="1100" i="1" dirty="0" smtClean="0">
                <a:latin typeface="Times New Roman" pitchFamily="18" charset="0"/>
                <a:cs typeface="Times New Roman" pitchFamily="18" charset="0"/>
              </a:rPr>
              <a:t>(ляхів).</a:t>
            </a:r>
            <a:endParaRPr lang="ru-RU" sz="11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0" name="Rectangle 2">
            <a:hlinkClick r:id="rId7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2532" name="Object 4"/>
          <p:cNvGraphicFramePr>
            <a:graphicFrameLocks noChangeAspect="1"/>
          </p:cNvGraphicFramePr>
          <p:nvPr/>
        </p:nvGraphicFramePr>
        <p:xfrm>
          <a:off x="3929058" y="4143380"/>
          <a:ext cx="1357322" cy="1802850"/>
        </p:xfrm>
        <a:graphic>
          <a:graphicData uri="http://schemas.openxmlformats.org/presentationml/2006/ole">
            <p:oleObj spid="_x0000_s22538" name="Точечный рисунок" r:id="rId8" imgW="8040222" imgH="11095238" progId="PBrush">
              <p:embed/>
            </p:oleObj>
          </a:graphicData>
        </a:graphic>
      </p:graphicFrame>
      <p:graphicFrame>
        <p:nvGraphicFramePr>
          <p:cNvPr id="22533" name="Object 5"/>
          <p:cNvGraphicFramePr>
            <a:graphicFrameLocks noChangeAspect="1"/>
          </p:cNvGraphicFramePr>
          <p:nvPr/>
        </p:nvGraphicFramePr>
        <p:xfrm>
          <a:off x="500035" y="4214819"/>
          <a:ext cx="1357322" cy="1730865"/>
        </p:xfrm>
        <a:graphic>
          <a:graphicData uri="http://schemas.openxmlformats.org/presentationml/2006/ole">
            <p:oleObj spid="_x0000_s22539" name="Точечный рисунок" r:id="rId9" imgW="5372850" imgH="6849431" progId="PBrush">
              <p:embed/>
            </p:oleObj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928794" y="4071942"/>
            <a:ext cx="2143140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... Замучені руки</a:t>
            </a:r>
          </a:p>
          <a:p>
            <a:r>
              <a:rPr lang="uk-UA" sz="1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Розв'язались – і кров за кров,</a:t>
            </a:r>
          </a:p>
          <a:p>
            <a:r>
              <a:rPr lang="uk-UA" sz="1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 муки за муки!</a:t>
            </a:r>
          </a:p>
          <a:p>
            <a:r>
              <a:rPr lang="uk-UA" sz="1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…Старий, малий,</a:t>
            </a:r>
          </a:p>
          <a:p>
            <a:r>
              <a:rPr lang="uk-UA" sz="1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Убогий, багатий</a:t>
            </a:r>
          </a:p>
          <a:p>
            <a:r>
              <a:rPr lang="uk-UA" sz="1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Поєднались, - дожидають</a:t>
            </a:r>
          </a:p>
          <a:p>
            <a:r>
              <a:rPr lang="uk-UA" sz="1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Великого свята.</a:t>
            </a:r>
            <a:r>
              <a:rPr lang="uk-UA" sz="1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uk-UA" sz="1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Остались діти та собаки – </a:t>
            </a:r>
            <a:endParaRPr lang="ru-RU" sz="11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Жінки навіть з рогачами</a:t>
            </a:r>
            <a:endParaRPr lang="ru-RU" sz="11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1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Пішли в гайдамаки.</a:t>
            </a:r>
          </a:p>
          <a:p>
            <a:r>
              <a:rPr lang="uk-UA" sz="1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ґвалт України</a:t>
            </a:r>
          </a:p>
          <a:p>
            <a:r>
              <a:rPr lang="uk-UA" sz="1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Орли налетіли … </a:t>
            </a:r>
            <a:r>
              <a:rPr lang="uk-UA" sz="11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(гайдамаки)</a:t>
            </a:r>
          </a:p>
          <a:p>
            <a:r>
              <a:rPr lang="uk-UA" sz="1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 пройдуть – земля горить,</a:t>
            </a:r>
          </a:p>
          <a:p>
            <a:r>
              <a:rPr lang="uk-UA" sz="11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Кров'ю підпливає.</a:t>
            </a:r>
          </a:p>
          <a:p>
            <a:endParaRPr lang="uk-UA" sz="12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364088" y="2132856"/>
            <a:ext cx="37799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 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C:\Users\123\Pictures\Рисунок1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365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3214678" y="1357298"/>
          <a:ext cx="5436000" cy="3827384"/>
        </p:xfrm>
        <a:graphic>
          <a:graphicData uri="http://schemas.openxmlformats.org/presentationml/2006/ole">
            <p:oleObj spid="_x0000_s19460" name="Точечный рисунок" r:id="rId5" imgW="4819048" imgH="3753374" progId="PBrush">
              <p:embed/>
            </p:oleObj>
          </a:graphicData>
        </a:graphic>
      </p:graphicFrame>
      <p:sp>
        <p:nvSpPr>
          <p:cNvPr id="15369" name="WordArt 9"/>
          <p:cNvSpPr>
            <a:spLocks noChangeArrowheads="1" noChangeShapeType="1" noTextEdit="1"/>
          </p:cNvSpPr>
          <p:nvPr/>
        </p:nvSpPr>
        <p:spPr bwMode="auto">
          <a:xfrm>
            <a:off x="7500958" y="3500438"/>
            <a:ext cx="1152525" cy="307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b="1" kern="10" dirty="0">
                <a:ln w="12700" cap="sq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AC0804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Чигирин</a:t>
            </a:r>
          </a:p>
        </p:txBody>
      </p:sp>
      <p:sp>
        <p:nvSpPr>
          <p:cNvPr id="15370" name="WordArt 10"/>
          <p:cNvSpPr>
            <a:spLocks noChangeArrowheads="1" noChangeShapeType="1" noTextEdit="1"/>
          </p:cNvSpPr>
          <p:nvPr/>
        </p:nvSpPr>
        <p:spPr bwMode="auto">
          <a:xfrm>
            <a:off x="4429124" y="4000504"/>
            <a:ext cx="1185863" cy="36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b="1" kern="10" dirty="0">
                <a:ln w="12700" cap="sq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AC0804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Умань</a:t>
            </a:r>
          </a:p>
        </p:txBody>
      </p:sp>
      <p:sp>
        <p:nvSpPr>
          <p:cNvPr id="15371" name="WordArt 11"/>
          <p:cNvSpPr>
            <a:spLocks noChangeArrowheads="1" noChangeShapeType="1" noTextEdit="1"/>
          </p:cNvSpPr>
          <p:nvPr/>
        </p:nvSpPr>
        <p:spPr bwMode="auto">
          <a:xfrm>
            <a:off x="6286512" y="2928934"/>
            <a:ext cx="1368425" cy="3413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b="1" kern="10" dirty="0" err="1">
                <a:ln w="12700" cap="sq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AC0804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Черкаси</a:t>
            </a:r>
            <a:endParaRPr lang="ru-RU" sz="3600" b="1" kern="10" dirty="0">
              <a:ln w="12700" cap="sq">
                <a:solidFill>
                  <a:srgbClr val="B2B2B2"/>
                </a:solidFill>
                <a:round/>
                <a:headEnd/>
                <a:tailEnd/>
              </a:ln>
              <a:solidFill>
                <a:srgbClr val="AC0804"/>
              </a:soli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5372" name="WordArt 12"/>
          <p:cNvSpPr>
            <a:spLocks noChangeArrowheads="1" noChangeShapeType="1" noTextEdit="1"/>
          </p:cNvSpPr>
          <p:nvPr/>
        </p:nvSpPr>
        <p:spPr bwMode="auto">
          <a:xfrm>
            <a:off x="5572132" y="3786190"/>
            <a:ext cx="1316037" cy="268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b="1" kern="10" dirty="0">
                <a:ln w="12700" cap="sq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AC0804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Лебедин</a:t>
            </a:r>
          </a:p>
        </p:txBody>
      </p:sp>
      <p:sp>
        <p:nvSpPr>
          <p:cNvPr id="15373" name="WordArt 13"/>
          <p:cNvSpPr>
            <a:spLocks noChangeArrowheads="1" noChangeShapeType="1" noTextEdit="1"/>
          </p:cNvSpPr>
          <p:nvPr/>
        </p:nvSpPr>
        <p:spPr bwMode="auto">
          <a:xfrm>
            <a:off x="4143372" y="3357562"/>
            <a:ext cx="1287462" cy="268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b="1" kern="10" dirty="0" err="1">
                <a:ln w="12700" cap="sq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AC0804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Лисянка</a:t>
            </a:r>
            <a:endParaRPr lang="ru-RU" sz="3600" b="1" kern="10" dirty="0">
              <a:ln w="12700" cap="sq">
                <a:solidFill>
                  <a:srgbClr val="B2B2B2"/>
                </a:solidFill>
                <a:round/>
                <a:headEnd/>
                <a:tailEnd/>
              </a:ln>
              <a:solidFill>
                <a:srgbClr val="AC0804"/>
              </a:soli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5374" name="WordArt 14"/>
          <p:cNvSpPr>
            <a:spLocks noChangeArrowheads="1" noChangeShapeType="1" noTextEdit="1"/>
          </p:cNvSpPr>
          <p:nvPr/>
        </p:nvSpPr>
        <p:spPr bwMode="auto">
          <a:xfrm>
            <a:off x="5214942" y="3000372"/>
            <a:ext cx="1368425" cy="3413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b="1" kern="10" dirty="0" err="1">
                <a:ln w="12700" cap="sq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AC0804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Корсунь</a:t>
            </a:r>
            <a:endParaRPr lang="ru-RU" sz="3600" b="1" kern="10" dirty="0">
              <a:ln w="12700" cap="sq">
                <a:solidFill>
                  <a:srgbClr val="B2B2B2"/>
                </a:solidFill>
                <a:round/>
                <a:headEnd/>
                <a:tailEnd/>
              </a:ln>
              <a:solidFill>
                <a:srgbClr val="AC0804"/>
              </a:soli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5375" name="WordArt 15"/>
          <p:cNvSpPr>
            <a:spLocks noChangeArrowheads="1" noChangeShapeType="1" noTextEdit="1"/>
          </p:cNvSpPr>
          <p:nvPr/>
        </p:nvSpPr>
        <p:spPr bwMode="auto">
          <a:xfrm>
            <a:off x="6643702" y="3214686"/>
            <a:ext cx="1009650" cy="196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b="1" kern="10" dirty="0" err="1">
                <a:ln w="12700" cap="sq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AC0804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Сміла</a:t>
            </a:r>
            <a:endParaRPr lang="ru-RU" sz="3600" b="1" kern="10" dirty="0">
              <a:ln w="12700" cap="sq">
                <a:solidFill>
                  <a:srgbClr val="B2B2B2"/>
                </a:solidFill>
                <a:round/>
                <a:headEnd/>
                <a:tailEnd/>
              </a:ln>
              <a:solidFill>
                <a:srgbClr val="AC0804"/>
              </a:soli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5376" name="WordArt 16"/>
          <p:cNvSpPr>
            <a:spLocks noChangeArrowheads="1" noChangeShapeType="1" noTextEdit="1"/>
          </p:cNvSpPr>
          <p:nvPr/>
        </p:nvSpPr>
        <p:spPr bwMode="auto">
          <a:xfrm>
            <a:off x="5643570" y="2428868"/>
            <a:ext cx="673100" cy="33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b="1" kern="10" dirty="0" err="1">
                <a:ln w="12700" cap="sq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AC0804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Канів</a:t>
            </a:r>
            <a:endParaRPr lang="ru-RU" sz="3600" b="1" kern="10" dirty="0">
              <a:ln w="12700" cap="sq">
                <a:solidFill>
                  <a:srgbClr val="B2B2B2"/>
                </a:solidFill>
                <a:round/>
                <a:headEnd/>
                <a:tailEnd/>
              </a:ln>
              <a:solidFill>
                <a:srgbClr val="AC0804"/>
              </a:soli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5377" name="WordArt 17"/>
          <p:cNvSpPr>
            <a:spLocks noChangeArrowheads="1" noChangeShapeType="1" noTextEdit="1"/>
          </p:cNvSpPr>
          <p:nvPr/>
        </p:nvSpPr>
        <p:spPr bwMode="auto">
          <a:xfrm>
            <a:off x="5643570" y="3429000"/>
            <a:ext cx="1295400" cy="195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b="1" kern="10" dirty="0" err="1">
                <a:ln w="12700" cap="sq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AC0804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Вільшанка</a:t>
            </a:r>
            <a:endParaRPr lang="ru-RU" sz="3600" b="1" kern="10" dirty="0">
              <a:ln w="12700" cap="sq">
                <a:solidFill>
                  <a:srgbClr val="B2B2B2"/>
                </a:solidFill>
                <a:round/>
                <a:headEnd/>
                <a:tailEnd/>
              </a:ln>
              <a:solidFill>
                <a:srgbClr val="AC0804"/>
              </a:soli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5" name="WordArt 18"/>
          <p:cNvSpPr>
            <a:spLocks noChangeArrowheads="1" noChangeShapeType="1" noTextEdit="1"/>
          </p:cNvSpPr>
          <p:nvPr/>
        </p:nvSpPr>
        <p:spPr bwMode="auto">
          <a:xfrm>
            <a:off x="2000232" y="500042"/>
            <a:ext cx="5214974" cy="452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2800" b="1" i="1" u="sng" dirty="0" smtClean="0">
                <a:solidFill>
                  <a:srgbClr val="C00000"/>
                </a:solidFill>
                <a:latin typeface="Cambria" pitchFamily="18" charset="0"/>
              </a:rPr>
              <a:t>Карта </a:t>
            </a:r>
            <a:r>
              <a:rPr lang="ru-RU" sz="2800" b="1" i="1" u="sng" dirty="0" err="1" smtClean="0">
                <a:solidFill>
                  <a:srgbClr val="C00000"/>
                </a:solidFill>
                <a:latin typeface="Cambria" pitchFamily="18" charset="0"/>
              </a:rPr>
              <a:t>гайдамацького</a:t>
            </a:r>
            <a:r>
              <a:rPr lang="ru-RU" sz="2800" b="1" i="1" u="sng" dirty="0" smtClean="0">
                <a:solidFill>
                  <a:srgbClr val="C00000"/>
                </a:solidFill>
                <a:latin typeface="Cambria" pitchFamily="18" charset="0"/>
              </a:rPr>
              <a:t> </a:t>
            </a:r>
            <a:r>
              <a:rPr lang="ru-RU" sz="2800" b="1" i="1" u="sng" dirty="0" err="1" smtClean="0">
                <a:solidFill>
                  <a:srgbClr val="C00000"/>
                </a:solidFill>
                <a:latin typeface="Cambria" pitchFamily="18" charset="0"/>
              </a:rPr>
              <a:t>руху</a:t>
            </a:r>
            <a:endParaRPr lang="ru-RU" sz="2800" b="1" i="1" u="sng" dirty="0" smtClean="0">
              <a:solidFill>
                <a:srgbClr val="C00000"/>
              </a:solidFill>
              <a:latin typeface="Cambria" pitchFamily="18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857224" y="1000108"/>
          <a:ext cx="2121767" cy="5401448"/>
        </p:xfrm>
        <a:graphic>
          <a:graphicData uri="http://schemas.openxmlformats.org/drawingml/2006/table">
            <a:tbl>
              <a:tblPr/>
              <a:tblGrid>
                <a:gridCol w="2121767"/>
              </a:tblGrid>
              <a:tr h="342747">
                <a:tc>
                  <a:txBody>
                    <a:bodyPr/>
                    <a:lstStyle/>
                    <a:p>
                      <a:pPr algn="ctr"/>
                      <a:r>
                        <a:rPr lang="uk-UA" sz="1200" b="1" i="0" noProof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ГАЙДАМАКИ</a:t>
                      </a:r>
                    </a:p>
                    <a:p>
                      <a:pPr algn="ctr"/>
                      <a:r>
                        <a:rPr lang="uk-UA" sz="1200" b="1" i="0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 Червоний бенкет</a:t>
                      </a:r>
                      <a:endParaRPr lang="uk-UA" sz="1200" b="1" i="0" noProof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964" marR="48964" marT="24482" marB="244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</a:tr>
              <a:tr h="3574361">
                <a:tc>
                  <a:txBody>
                    <a:bodyPr/>
                    <a:lstStyle/>
                    <a:p>
                      <a:pPr algn="ctr"/>
                      <a:r>
                        <a:rPr lang="uk-UA" sz="1200" b="1" i="1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Задзвонили в усі дзвони </a:t>
                      </a:r>
                      <a:br>
                        <a:rPr lang="uk-UA" sz="1200" b="1" i="1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uk-UA" sz="1200" b="1" i="1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всій Україні; </a:t>
                      </a:r>
                      <a:br>
                        <a:rPr lang="uk-UA" sz="1200" b="1" i="1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uk-UA" sz="1200" b="1" i="1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Закричали гайдамаки: </a:t>
                      </a:r>
                      <a:br>
                        <a:rPr lang="uk-UA" sz="1200" b="1" i="1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uk-UA" sz="1200" b="1" i="1" noProof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“Гине</a:t>
                      </a:r>
                      <a:r>
                        <a:rPr lang="uk-UA" sz="1200" b="1" i="1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шляхта, гине! </a:t>
                      </a:r>
                      <a:br>
                        <a:rPr lang="uk-UA" sz="1200" b="1" i="1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uk-UA" sz="1200" b="1" i="1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Гине шляхта! </a:t>
                      </a:r>
                      <a:r>
                        <a:rPr lang="uk-UA" sz="1200" b="1" i="1" noProof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погуляєм</a:t>
                      </a:r>
                      <a:r>
                        <a:rPr lang="uk-UA" sz="1200" b="1" i="1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br>
                        <a:rPr lang="uk-UA" sz="1200" b="1" i="1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uk-UA" sz="1200" b="1" i="1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 хмару </a:t>
                      </a:r>
                      <a:r>
                        <a:rPr lang="uk-UA" sz="1200" b="1" i="1" noProof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нагрієм</a:t>
                      </a:r>
                      <a:r>
                        <a:rPr lang="uk-UA" sz="1200" b="1" i="1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!” </a:t>
                      </a:r>
                      <a:br>
                        <a:rPr lang="uk-UA" sz="1200" b="1" i="1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uk-UA" sz="1200" b="1" i="1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Зайнялася Смілянщина, </a:t>
                      </a:r>
                      <a:br>
                        <a:rPr lang="uk-UA" sz="1200" b="1" i="1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uk-UA" sz="1200" b="1" i="1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Хмара червоніє. </a:t>
                      </a:r>
                      <a:br>
                        <a:rPr lang="uk-UA" sz="1200" b="1" i="1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uk-UA" sz="1200" b="1" i="1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 найперша </a:t>
                      </a:r>
                      <a:r>
                        <a:rPr lang="uk-UA" sz="1200" b="1" i="1" noProof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Медведівка</a:t>
                      </a:r>
                      <a:r>
                        <a:rPr lang="uk-UA" sz="1200" b="1" i="1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br>
                        <a:rPr lang="uk-UA" sz="1200" b="1" i="1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uk-UA" sz="1200" b="1" i="1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Небо нагріває. </a:t>
                      </a:r>
                      <a:br>
                        <a:rPr lang="uk-UA" sz="1200" b="1" i="1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uk-UA" sz="1200" b="1" i="1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Горить Сміла, Смілянщина </a:t>
                      </a:r>
                      <a:br>
                        <a:rPr lang="uk-UA" sz="1200" b="1" i="1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uk-UA" sz="1200" b="1" i="1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Кров'ю підпливає. </a:t>
                      </a:r>
                      <a:br>
                        <a:rPr lang="uk-UA" sz="1200" b="1" i="1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uk-UA" sz="1200" b="1" i="1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Горить Корсунь, горить Канів, </a:t>
                      </a:r>
                      <a:br>
                        <a:rPr lang="uk-UA" sz="1200" b="1" i="1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uk-UA" sz="1200" b="1" i="1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Чигирин, Черкаси; </a:t>
                      </a:r>
                      <a:br>
                        <a:rPr lang="uk-UA" sz="1200" b="1" i="1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uk-UA" sz="1200" b="1" i="1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Чорним шляхом запалало, </a:t>
                      </a:r>
                      <a:br>
                        <a:rPr lang="uk-UA" sz="1200" b="1" i="1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uk-UA" sz="1200" b="1" i="1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І кров полилася </a:t>
                      </a:r>
                      <a:br>
                        <a:rPr lang="uk-UA" sz="1200" b="1" i="1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uk-UA" sz="1200" b="1" i="1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Аж у Волинь. По Поліссі </a:t>
                      </a:r>
                      <a:br>
                        <a:rPr lang="uk-UA" sz="1200" b="1" i="1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uk-UA" sz="1200" b="1" i="1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Ґонта бенкетує, </a:t>
                      </a:r>
                      <a:br>
                        <a:rPr lang="uk-UA" sz="1200" b="1" i="1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uk-UA" sz="1200" b="1" i="1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 Залізняк в Смілянщині </a:t>
                      </a:r>
                      <a:br>
                        <a:rPr lang="uk-UA" sz="1200" b="1" i="1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uk-UA" sz="1200" b="1" i="1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Домаху гартує, </a:t>
                      </a:r>
                      <a:br>
                        <a:rPr lang="uk-UA" sz="1200" b="1" i="1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uk-UA" sz="1200" b="1" i="1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 Черкасах, де й Ярема </a:t>
                      </a:r>
                      <a:br>
                        <a:rPr lang="uk-UA" sz="1200" b="1" i="1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uk-UA" sz="1200" b="1" i="1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Пробує свячений. </a:t>
                      </a:r>
                      <a:br>
                        <a:rPr lang="uk-UA" sz="1200" b="1" i="1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uk-UA" sz="1200" b="1" i="1" noProof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“Отак</a:t>
                      </a:r>
                      <a:r>
                        <a:rPr lang="uk-UA" sz="1200" b="1" i="1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отак! добре, діти, </a:t>
                      </a:r>
                      <a:br>
                        <a:rPr lang="uk-UA" sz="1200" b="1" i="1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uk-UA" sz="1200" b="1" i="1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Мордуйте скажених! 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1" i="0" noProof="0" dirty="0" smtClean="0">
                          <a:latin typeface="Times New Roman" pitchFamily="18" charset="0"/>
                          <a:cs typeface="Times New Roman" pitchFamily="18" charset="0"/>
                        </a:rPr>
                        <a:t>Тарас Шевченко</a:t>
                      </a:r>
                    </a:p>
                    <a:p>
                      <a:pPr algn="ctr"/>
                      <a:endParaRPr lang="uk-UA" sz="1200" b="1" i="1" noProof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964" marR="48964" marT="24482" marB="244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16" name="Рисунок 15" descr="image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43504" y="5143512"/>
            <a:ext cx="1812415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5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000"/>
                            </p:stCondLst>
                            <p:childTnLst>
                              <p:par>
                                <p:cTn id="3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15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3000"/>
                            </p:stCondLst>
                            <p:childTnLst>
                              <p:par>
                                <p:cTn id="5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9000"/>
                            </p:stCondLst>
                            <p:childTnLst>
                              <p:par>
                                <p:cTn id="6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9" grpId="0" animBg="1"/>
      <p:bldP spid="15370" grpId="0" animBg="1"/>
      <p:bldP spid="15371" grpId="0" animBg="1"/>
      <p:bldP spid="15372" grpId="0" animBg="1"/>
      <p:bldP spid="15373" grpId="0" animBg="1"/>
      <p:bldP spid="15374" grpId="0" animBg="1"/>
      <p:bldP spid="15375" grpId="0" animBg="1"/>
      <p:bldP spid="15376" grpId="0" animBg="1"/>
      <p:bldP spid="15377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123\Pictures\Рисунок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 descr="Файл:Gonta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0E0C9"/>
              </a:clrFrom>
              <a:clrTo>
                <a:srgbClr val="F0E0C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29520" y="285728"/>
            <a:ext cx="1285646" cy="157163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85786" y="1714488"/>
            <a:ext cx="30003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200" dirty="0" smtClean="0"/>
              <a:t>        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На початку червня </a:t>
            </a:r>
            <a:r>
              <a:rPr lang="uk-UA" sz="1200" b="1" dirty="0" smtClean="0">
                <a:latin typeface="Times New Roman" pitchFamily="18" charset="0"/>
                <a:cs typeface="Times New Roman" pitchFamily="18" charset="0"/>
              </a:rPr>
              <a:t>1768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 повстанське військо наблизилося до Умані, яка належала магнатові Потоцькому. Це був важливий торгівельний пункт, де велася жвава торгівля з Молдовою та Туреччиною. Умань, була не тільки економічним, але й культурним осередком.</a:t>
            </a:r>
          </a:p>
          <a:p>
            <a:pPr algn="just"/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         Місто було добре укріплене. Проти гайдамаків Залізняка шляхта вислала полк найвірніших козаків на чолі з уманським сотником Гонтою. Проте Гонта разом із козаками перейшов на бік повсталих і 20 червня розпочав наступ на Умань. Після здобуття її </a:t>
            </a:r>
            <a:r>
              <a:rPr lang="uk-UA" sz="1200" b="1" dirty="0" smtClean="0">
                <a:latin typeface="Times New Roman" pitchFamily="18" charset="0"/>
                <a:cs typeface="Times New Roman" pitchFamily="18" charset="0"/>
              </a:rPr>
              <a:t>21 червня </a:t>
            </a:r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повстанські загони розташувались табором поблизу міста. Рада повстанців обрала Залізняка гетьманом і князем смілянським, а Гонту — полковником і князем уманським.</a:t>
            </a:r>
            <a:endParaRPr lang="uk-UA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85984" y="500042"/>
            <a:ext cx="43382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i="1" u="sng" dirty="0" smtClean="0">
                <a:solidFill>
                  <a:srgbClr val="C00000"/>
                </a:solidFill>
                <a:latin typeface="Cambria" pitchFamily="18" charset="0"/>
              </a:rPr>
              <a:t>«Уманська різанина 1768р.»</a:t>
            </a:r>
            <a:endParaRPr lang="ru-RU" sz="2400" b="1" i="1" u="sng" dirty="0" smtClean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 rot="2765863">
            <a:off x="3490595" y="892724"/>
            <a:ext cx="399664" cy="764357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0" name="Стрелка вниз 9"/>
          <p:cNvSpPr/>
          <p:nvPr/>
        </p:nvSpPr>
        <p:spPr>
          <a:xfrm rot="18487678">
            <a:off x="5140184" y="891573"/>
            <a:ext cx="456093" cy="75827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000232" y="1000108"/>
            <a:ext cx="116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Історія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86446" y="928670"/>
            <a:ext cx="1075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Поема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62" name="Picture 6" descr="Файл:351 1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9058" y="1643050"/>
            <a:ext cx="1571636" cy="1862931"/>
          </a:xfrm>
          <a:prstGeom prst="rect">
            <a:avLst/>
          </a:prstGeom>
          <a:noFill/>
        </p:spPr>
      </p:pic>
      <p:pic>
        <p:nvPicPr>
          <p:cNvPr id="45064" name="Picture 8" descr="http://upload.wikimedia.org/wikipedia/uk/9/9c/Haydamaky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86182" y="3643313"/>
            <a:ext cx="1928826" cy="1381039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5786446" y="1214422"/>
            <a:ext cx="235745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12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спинила весна крові,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Ні злості людської.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Тяжко глянуть; а </a:t>
            </a:r>
            <a:r>
              <a:rPr lang="uk-UA" sz="12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згадаєм</a:t>
            </a:r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Так було і в Трої.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Так і буде.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Гайдамаки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Гуляють, карають;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 проїдуть – земля горить,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Кров’ю підпливає.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 Києва до Умані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Лягли ляхи трупом.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 та хмара, гайдамаки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Умань обступили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Опівночі; до схід сонця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Умань затопили;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Затопили, закричали: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«Карай ляха знову!». 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 Як посеред моря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Кровавого, стоїть Гонта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 Максимом завзятим.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Кричать удвох: «Добре, діти!</a:t>
            </a:r>
          </a:p>
          <a:p>
            <a:r>
              <a:rPr lang="uk-UA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Отак їх, проклятих!»</a:t>
            </a:r>
          </a:p>
          <a:p>
            <a:endParaRPr lang="ru-RU" sz="12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71538" y="5429264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200" i="1" dirty="0" smtClean="0">
                <a:latin typeface="Times New Roman" pitchFamily="18" charset="0"/>
                <a:cs typeface="Times New Roman" pitchFamily="18" charset="0"/>
              </a:rPr>
              <a:t>Уманська різанина 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200" i="1" dirty="0" err="1" smtClean="0">
                <a:latin typeface="Times New Roman" pitchFamily="18" charset="0"/>
                <a:cs typeface="Times New Roman" pitchFamily="18" charset="0"/>
              </a:rPr>
              <a:t>польськ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Rzeź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humańska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) 10 </a:t>
            </a:r>
            <a:r>
              <a:rPr lang="uk-UA" sz="1200" i="1" dirty="0" smtClean="0">
                <a:latin typeface="Times New Roman" pitchFamily="18" charset="0"/>
                <a:cs typeface="Times New Roman" pitchFamily="18" charset="0"/>
              </a:rPr>
              <a:t>червня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 (21</a:t>
            </a:r>
            <a:r>
              <a:rPr lang="uk-UA" sz="1200" i="1" dirty="0" smtClean="0">
                <a:latin typeface="Times New Roman" pitchFamily="18" charset="0"/>
                <a:cs typeface="Times New Roman" pitchFamily="18" charset="0"/>
              </a:rPr>
              <a:t> червня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) 1768 року -</a:t>
            </a:r>
            <a:r>
              <a:rPr lang="uk-UA" sz="1200" i="1" dirty="0" smtClean="0">
                <a:latin typeface="Times New Roman" pitchFamily="18" charset="0"/>
                <a:cs typeface="Times New Roman" pitchFamily="18" charset="0"/>
              </a:rPr>
              <a:t> кульмінаційний 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момент </a:t>
            </a:r>
            <a:r>
              <a:rPr lang="uk-UA" sz="1200" i="1" dirty="0" smtClean="0">
                <a:latin typeface="Times New Roman" pitchFamily="18" charset="0"/>
                <a:cs typeface="Times New Roman" pitchFamily="18" charset="0"/>
              </a:rPr>
              <a:t>гайдамацького повстання 1768 року, що отримав назву «Коліївщина». Супроводжувалося масовим вбивством, 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sz="1200" i="1" dirty="0" smtClean="0">
                <a:latin typeface="Times New Roman" pitchFamily="18" charset="0"/>
                <a:cs typeface="Times New Roman" pitchFamily="18" charset="0"/>
              </a:rPr>
              <a:t>різними оцінками, від 12 до 20 тисяч жителів міста Умань </a:t>
            </a:r>
            <a:r>
              <a:rPr lang="uk-UA" sz="1200" i="1" dirty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uk-UA" sz="1200" i="1" dirty="0" smtClean="0">
                <a:latin typeface="Times New Roman" pitchFamily="18" charset="0"/>
                <a:cs typeface="Times New Roman" pitchFamily="18" charset="0"/>
              </a:rPr>
              <a:t> біженців з його околиць (в тому числі, євреїв, поляків, а також російських (майбутніх українців) - православних і уніатів).</a:t>
            </a:r>
            <a:endParaRPr lang="uk-UA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7158" y="4929198"/>
            <a:ext cx="5284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Висновок: </a:t>
            </a:r>
            <a:r>
              <a:rPr lang="uk-UA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Уманська різанина  - історичний факт, </a:t>
            </a:r>
          </a:p>
          <a:p>
            <a:r>
              <a:rPr lang="uk-UA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відтворений у поемі.</a:t>
            </a:r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Рисунок 18" descr="http://history.vn.ua/mark/zaliznyak.jpg">
            <a:hlinkClick r:id="rId8"/>
          </p:cNvPr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7158" y="214290"/>
            <a:ext cx="1357322" cy="17144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Прямоугольник 19"/>
          <p:cNvSpPr/>
          <p:nvPr/>
        </p:nvSpPr>
        <p:spPr>
          <a:xfrm>
            <a:off x="6286512" y="6215082"/>
            <a:ext cx="8011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b="1" i="1" dirty="0" smtClean="0">
                <a:latin typeface="Times New Roman" pitchFamily="18" charset="0"/>
                <a:cs typeface="Times New Roman" pitchFamily="18" charset="0"/>
              </a:rPr>
              <a:t>Вікіпедія</a:t>
            </a:r>
            <a:endParaRPr lang="uk-UA" sz="12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1614135526SlideId26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1614135623SlideId26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993</TotalTime>
  <Words>2446</Words>
  <Application>Microsoft Office PowerPoint</Application>
  <PresentationFormat>Экран (4:3)</PresentationFormat>
  <Paragraphs>321</Paragraphs>
  <Slides>16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Тема Office</vt:lpstr>
      <vt:lpstr>Точечный рисунок</vt:lpstr>
      <vt:lpstr>Слайд 1</vt:lpstr>
      <vt:lpstr>Слайд 2</vt:lpstr>
      <vt:lpstr>Гайдамаччина - соціальний рух на Правобережжі у ХVІІІ столітті   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123</dc:creator>
  <cp:lastModifiedBy>123</cp:lastModifiedBy>
  <cp:revision>145</cp:revision>
  <dcterms:created xsi:type="dcterms:W3CDTF">2014-03-22T10:08:11Z</dcterms:created>
  <dcterms:modified xsi:type="dcterms:W3CDTF">2014-03-27T03:12:18Z</dcterms:modified>
</cp:coreProperties>
</file>