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67" r:id="rId3"/>
    <p:sldId id="261" r:id="rId4"/>
    <p:sldId id="257" r:id="rId5"/>
    <p:sldId id="268" r:id="rId6"/>
    <p:sldId id="258" r:id="rId7"/>
    <p:sldId id="259" r:id="rId8"/>
    <p:sldId id="262" r:id="rId9"/>
    <p:sldId id="263" r:id="rId10"/>
    <p:sldId id="260" r:id="rId11"/>
    <p:sldId id="270" r:id="rId12"/>
    <p:sldId id="265" r:id="rId13"/>
    <p:sldId id="266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7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2" autoAdjust="0"/>
  </p:normalViewPr>
  <p:slideViewPr>
    <p:cSldViewPr>
      <p:cViewPr varScale="1">
        <p:scale>
          <a:sx n="95" d="100"/>
          <a:sy n="95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7F3A9-0B4D-4B89-BFE0-DFBE9D0D8AE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967C3-A10E-403E-86EC-3729C65FB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967C3-A10E-403E-86EC-3729C65FB5F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967C3-A10E-403E-86EC-3729C65FB5F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6EEC-D0BF-476B-ACE5-174622E871CE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4F2B-B513-409C-899D-251A66544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6EEC-D0BF-476B-ACE5-174622E871CE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4F2B-B513-409C-899D-251A66544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6EEC-D0BF-476B-ACE5-174622E871CE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4F2B-B513-409C-899D-251A66544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6EEC-D0BF-476B-ACE5-174622E871CE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4F2B-B513-409C-899D-251A66544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6EEC-D0BF-476B-ACE5-174622E871CE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4F2B-B513-409C-899D-251A66544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6EEC-D0BF-476B-ACE5-174622E871CE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4F2B-B513-409C-899D-251A66544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6EEC-D0BF-476B-ACE5-174622E871CE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4F2B-B513-409C-899D-251A66544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6EEC-D0BF-476B-ACE5-174622E871CE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4F2B-B513-409C-899D-251A66544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6EEC-D0BF-476B-ACE5-174622E871CE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4F2B-B513-409C-899D-251A66544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6EEC-D0BF-476B-ACE5-174622E871CE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4F2B-B513-409C-899D-251A66544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6EEC-D0BF-476B-ACE5-174622E871CE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B34F2B-B513-409C-899D-251A665440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906EEC-D0BF-476B-ACE5-174622E871CE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B34F2B-B513-409C-899D-251A665440A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8136904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Всеукраїнський інтерактивний конкурс </a:t>
            </a:r>
            <a:br>
              <a:rPr lang="uk-UA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“МАН – Юніор </a:t>
            </a:r>
            <a:r>
              <a:rPr lang="uk-UA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Дослідник”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Тема: </a:t>
            </a:r>
            <a:r>
              <a:rPr lang="uk-UA" sz="3100" b="1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” Історичне підґрунтя творчості Т.Г.</a:t>
            </a:r>
            <a:r>
              <a:rPr lang="uk-UA" sz="3100" b="1" i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Шевченка”</a:t>
            </a:r>
            <a:r>
              <a:rPr lang="uk-UA" sz="3100" b="1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100" b="1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uk-UA" sz="31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“ Кавказ – гімн волі ”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7560840" cy="2088232"/>
          </a:xfrm>
        </p:spPr>
        <p:txBody>
          <a:bodyPr>
            <a:noAutofit/>
          </a:bodyPr>
          <a:lstStyle/>
          <a:p>
            <a:pPr algn="r"/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Роботу виконав учень 9 класу </a:t>
            </a:r>
          </a:p>
          <a:p>
            <a:pPr algn="r"/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Казанківської загальноосвітньої школи І-ІІІ ступенів№2</a:t>
            </a:r>
          </a:p>
          <a:p>
            <a:pPr algn="r"/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с.м.т. Казанка,Миколаївської області</a:t>
            </a:r>
          </a:p>
          <a:p>
            <a:pPr algn="r"/>
            <a:r>
              <a:rPr lang="uk-UA" sz="2400" i="1" dirty="0" smtClean="0">
                <a:latin typeface="Arial" pitchFamily="34" charset="0"/>
                <a:cs typeface="Arial" pitchFamily="34" charset="0"/>
              </a:rPr>
              <a:t> Кудаков Юрій</a:t>
            </a:r>
          </a:p>
          <a:p>
            <a:pPr algn="r"/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Керівник проекту : учитель історії </a:t>
            </a:r>
          </a:p>
          <a:p>
            <a:pPr algn="r"/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Юркова Світлана Олександрівна</a:t>
            </a:r>
          </a:p>
          <a:p>
            <a:pPr algn="r"/>
            <a:endParaRPr lang="uk-UA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Гім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2520280" cy="3249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3645024"/>
            <a:ext cx="9144000" cy="29523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uk-UA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Тюрма народів</a:t>
            </a:r>
            <a:endParaRPr lang="ru-RU" sz="2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0" y="620688"/>
            <a:ext cx="4038600" cy="23042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 нас же й світа, як на те —</a:t>
            </a:r>
            <a:b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Одна Сибір неісходима,</a:t>
            </a:r>
            <a:b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тюрм! а люду!.. </a:t>
            </a:r>
            <a:r>
              <a:rPr lang="ru-RU" sz="2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й лічить!</a:t>
            </a:r>
            <a:b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 молдаванина до фіна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На всіх язиках все мовчить,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Бо благоденствує!»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0" y="3789040"/>
            <a:ext cx="9144000" cy="3742144"/>
          </a:xfrm>
        </p:spPr>
        <p:txBody>
          <a:bodyPr>
            <a:normAutofit fontScale="92500"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Слова Т.Г.Шевченка звучать для всіх поневолених народів царської Росії  - доля схожа, вони позбавлені права вільно розвиватися, говорити рідною мовою…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Тюрма, Сибір — символи колоніальної політики Російської імперії, яка для всіх інакомислячих обмежувалася каторгою, засланням. «Братні» ж народи зазнавали великодержавницькі утиски, не мали можливості для національного культурно-освітнього розвитку. Саме за це Росію називали «тюрмою народів».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dok.znaimo.com.ua/pars_docs/refs/22/21200/img9.jpg"/>
          <p:cNvPicPr/>
          <p:nvPr/>
        </p:nvPicPr>
        <p:blipFill>
          <a:blip r:embed="rId2" cstate="print"/>
          <a:srcRect l="14244" t="7223" r="53251" b="14765"/>
          <a:stretch>
            <a:fillRect/>
          </a:stretch>
        </p:blipFill>
        <p:spPr bwMode="auto">
          <a:xfrm>
            <a:off x="7559824" y="0"/>
            <a:ext cx="158417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39952" y="692696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…Продаєм </a:t>
            </a: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Або у карти програєм</a:t>
            </a: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Людей …не негрів…а таких</a:t>
            </a: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Таких хрещених… </a:t>
            </a:r>
            <a:r>
              <a:rPr lang="uk-UA" b="1" i="1" dirty="0" err="1" smtClean="0">
                <a:latin typeface="Arial" pitchFamily="34" charset="0"/>
                <a:cs typeface="Arial" pitchFamily="34" charset="0"/>
              </a:rPr>
              <a:t>но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 простих.</a:t>
            </a: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Ми не гішпани:край наш </a:t>
            </a: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“ Боже ”,</a:t>
            </a: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Щоб крадене перекупать…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pPr algn="ctr"/>
            <a:r>
              <a:rPr lang="uk-UA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Роль релігії </a:t>
            </a:r>
            <a:endParaRPr lang="ru-RU" sz="2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0"/>
            <a:ext cx="4499992" cy="6858000"/>
          </a:xfrm>
        </p:spPr>
        <p:txBody>
          <a:bodyPr>
            <a:normAutofit fontScale="25000" lnSpcReduction="20000"/>
          </a:bodyPr>
          <a:lstStyle/>
          <a:p>
            <a:pPr lvl="6" algn="ctr" fontAlgn="base">
              <a:spcBef>
                <a:spcPct val="0"/>
              </a:spcBef>
              <a:spcAft>
                <a:spcPct val="0"/>
              </a:spcAft>
            </a:pPr>
            <a:endParaRPr lang="ru-RU" sz="1800" i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 нас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Святую бiблiю читає 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Святий чернець i научає, </a:t>
            </a:r>
          </a:p>
          <a:p>
            <a:pPr>
              <a:buNone/>
            </a:pPr>
            <a:r>
              <a:rPr lang="ru-RU" sz="8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цар якийсь-то свинi пас 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 дружню жiнку взяв до себе, 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друга вбив. Тепер на небi! 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 бачите, якi у нас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Сидять на небi!</a:t>
            </a: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Ви ще темнi!</a:t>
            </a:r>
            <a:endParaRPr lang="ru-RU" sz="8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Святим хрестом не просвiщеннi,</a:t>
            </a:r>
            <a:endParaRPr lang="ru-RU" sz="8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 нас навчiться!.. В нас дери,</a:t>
            </a:r>
            <a:endParaRPr lang="ru-RU" sz="8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Дери та дай, </a:t>
            </a:r>
            <a:endParaRPr lang="ru-RU" sz="8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 просто в рай,</a:t>
            </a:r>
            <a:endParaRPr lang="ru-RU" sz="8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Хоч i рiдню всю забери.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8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...тiльки плакать, плакать, плакать 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хлiб насущний замiсить 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Кривавим потом i сльозами.</a:t>
            </a:r>
          </a:p>
          <a:p>
            <a:pPr>
              <a:buNone/>
            </a:pPr>
            <a:endParaRPr lang="ru-RU" sz="8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закону апостола 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 любите брата! 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Суєслови, лицемiри, 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Господом проклятi!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427984" y="1052736"/>
            <a:ext cx="4608512" cy="5184576"/>
          </a:xfrm>
        </p:spPr>
        <p:txBody>
          <a:bodyPr>
            <a:normAutofit fontScale="250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6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Шевченко яскраво показує, що гноблення царизмом трудящих його загарбницько-колонiальна полiтика освячується релiгiєю;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церква своïм авторитетом покриває всi кривавi дiла самодержавства;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i="1" dirty="0" smtClean="0">
                <a:latin typeface="Arial" pitchFamily="34" charset="0"/>
                <a:cs typeface="Arial" pitchFamily="34" charset="0"/>
              </a:rPr>
              <a:t>релiгiя є ворогом активноï боротьби трудящих; </a:t>
            </a:r>
            <a:endParaRPr lang="ru-RU" sz="9600" b="1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uk-UA" sz="9600" b="1" i="1" dirty="0" smtClean="0">
                <a:latin typeface="Arial" pitchFamily="34" charset="0"/>
                <a:cs typeface="Arial" pitchFamily="34" charset="0"/>
              </a:rPr>
              <a:t>Викриття лицемірства і кривавої гнобительської політики царизму і церкви</a:t>
            </a:r>
            <a:r>
              <a:rPr lang="uk-UA" sz="74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400" dirty="0" smtClean="0"/>
              <a:t> </a:t>
            </a:r>
            <a:endParaRPr lang="uk-UA" sz="3400" i="1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400" i="1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8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5637312" cy="476672"/>
          </a:xfrm>
        </p:spPr>
        <p:txBody>
          <a:bodyPr>
            <a:normAutofit/>
          </a:bodyPr>
          <a:lstStyle/>
          <a:p>
            <a:pPr algn="ctr"/>
            <a:r>
              <a:rPr lang="uk-UA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Наслідки війни</a:t>
            </a:r>
            <a:endParaRPr lang="ru-RU" sz="2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564904"/>
            <a:ext cx="9144000" cy="59766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Внаслідок війни більшість корінного населення Північного Кавказу була ліквідована. Були повністю ліквідовані цілі народи та більшість адигів(черкесів) і чеченців. Після війни відбулося масове переселення (добровільне й примусове) більшості адигів (черкесів) та деяких інших народів в мусульманські країни, переважно в Туреччину. У ході кавказької війни, загинуло близько трьох чвертей всіх чеченців.  Російська армія втратила у цій війні близько 500.000 солдатів. Зрештою незважаючи на спротив народів Кавказу території північно-кавказьких держав все ж були захоплені Росією, імама Шаміля вислано до Калуги.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1147936" cy="86084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http://img12.nnm.ru/0/a/c/c/d/7226b83985b8c7e73ea1b768e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352839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27984" y="836712"/>
            <a:ext cx="4115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 А поки що течуть ріки,</a:t>
            </a:r>
          </a:p>
          <a:p>
            <a:r>
              <a:rPr lang="uk-UA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Кровавії  ріки!”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3717032"/>
            <a:ext cx="9144000" cy="31409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0" y="0"/>
            <a:ext cx="8964488" cy="3717032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7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7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«А в нас!.. На те письменні ми,</a:t>
            </a:r>
            <a:b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Читаєм Божії глаголи!..</a:t>
            </a:r>
            <a:b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 од глибокої тюрми</a:t>
            </a:r>
            <a:b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 до високого престола -</a:t>
            </a:r>
            <a:b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Усі ми в золоті і голі.</a:t>
            </a:r>
            <a:b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нас в науку! ми навчим,</a:t>
            </a:r>
            <a:b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Почому хліб і сіль почім!..</a:t>
            </a:r>
            <a:b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Якби ви з нами подружили,</a:t>
            </a:r>
          </a:p>
          <a:p>
            <a:pPr algn="r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Багато б демчому навчились!</a:t>
            </a:r>
          </a:p>
          <a:p>
            <a:pPr algn="r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 нас же й світа як на те – </a:t>
            </a:r>
          </a:p>
          <a:p>
            <a:pPr algn="r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Одна Сибір неісходима,</a:t>
            </a:r>
          </a:p>
          <a:p>
            <a:pPr algn="r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тюрм! А люду! </a:t>
            </a:r>
            <a:r>
              <a:rPr lang="ru-RU" sz="7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й лічить!…»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0" y="3645024"/>
            <a:ext cx="9144000" cy="357301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У наш час проблема національного самовизначення знову постала перед кожним. Поема «Кавказ», на жаль, ще довго не втратить своєї актуальності. Вона була написана у 1845 році, коли царська Росія вела на Кавказі загарбницьку війну. Минуло багато-багато десятиліть — і що ми бачимо? Як же схоже на сучасність – Москва і нині така ж. Невже так давно вона бомбила той нещасний Кавказ? А сучасна ситуація в Україні ! В Криму !... і 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   якби не хотілося щоб  з’явився новий Шевченко ,який би страждав від загибелі друга в далекій Ічкерії (Чечні),або в рідній Україні ,яка б спонукала на написання геніальних творів.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arms-expo.ru/im.xp/05005205105105304804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644008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2808312" cy="476672"/>
          </a:xfrm>
        </p:spPr>
        <p:txBody>
          <a:bodyPr>
            <a:normAutofit/>
          </a:bodyPr>
          <a:lstStyle/>
          <a:p>
            <a:pPr algn="ctr"/>
            <a:r>
              <a:rPr lang="uk-UA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Актуальність…</a:t>
            </a:r>
            <a:endParaRPr lang="ru-RU" sz="2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517322"/>
            <a:ext cx="882047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"Кавказ" - відгук на кавказькі війни Російської імперії і конкретно на загибель свого друга Якова де Бальмена. Шевченко засуджує всяке насильство імперії над націями і в жорстко-сатиричному стилі викриває імперський міф про "християнських просвітителів", що несуть на Кавказ диким народам освіту, мир, багатство, свободу.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 Мотив твору – саркастичний гнів до пригноблювачів та піднесена хвала борцям за свободу.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Основна думка: «Борітеся — поборете!».</a:t>
            </a:r>
          </a:p>
          <a:p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Поема “ Кавказ “ не втратила своєї актуальності і в ХХІ столітті.</a:t>
            </a:r>
          </a:p>
          <a:p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«"Кавказ” вибухає перед читачем як вулкан, що з нутра свого кидає то полум’я, дим, сірку, то знову гарячу лаву, у якій стопились усілякі елементи. ...Ця поема валить, трощить, палить, убиває іронією, морозить правдою, сліпить блискавками порівнянь...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Б. Лепкий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0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Висновки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сергей нигоя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003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Р.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S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663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Двдцятирічний  українець вірменського походження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з Дніпропетровська </a:t>
            </a: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Сергій Нігоян </a:t>
            </a:r>
          </a:p>
          <a:p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читав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уривок з поеми  Т.Г.Шевченко «Кавказ»</a:t>
            </a: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на Майдані.</a:t>
            </a:r>
          </a:p>
          <a:p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22 січня 2014 р.</a:t>
            </a:r>
            <a:r>
              <a:rPr lang="ru-RU" sz="2400" b="1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b="1" i="1" dirty="0" smtClean="0">
                <a:solidFill>
                  <a:srgbClr val="252525"/>
                </a:solidFill>
                <a:latin typeface="Arial"/>
              </a:rPr>
              <a:t>У Києві на вулиці Грушевського його застрелили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538067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797152"/>
            <a:ext cx="9252520" cy="20608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…а мені тяжко усвідомлювати, що популярність така досягнута ціною крові, ціною життя. Популярність Тараса Григоровича Шевченка – теж досягнута не тільки ціною таланту, але й ціною його рішучості, безкомпромісності, його страждань і… його смерті у віці 47 років (!).</a:t>
            </a:r>
          </a:p>
          <a:p>
            <a:pPr algn="ctr" fontAlgn="base"/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Сергія у Царстві Небесному зустріне Тарас.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84482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«Шевченко з його сонячним темпераментом — це такий вогонь, який кидає свої відблиски на всі народи, що борються за справедливість і красу...»</a:t>
            </a:r>
            <a:br>
              <a:rPr lang="ru-RU" sz="2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І. Франко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library.kherson.ua/new%20books/2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204864"/>
            <a:ext cx="2232248" cy="3528392"/>
          </a:xfrm>
          <a:prstGeom prst="rect">
            <a:avLst/>
          </a:prstGeom>
          <a:ln w="127000" cap="rnd">
            <a:solidFill>
              <a:schemeClr val="accent6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9512" y="1772816"/>
            <a:ext cx="65527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Тема:</a:t>
            </a:r>
            <a:r>
              <a:rPr lang="uk-UA" sz="28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 Історичне підґрунтя творчості Т.Г.Шевченка ”</a:t>
            </a:r>
            <a:b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 Кавказ – гімн волі ”</a:t>
            </a:r>
            <a:endParaRPr lang="ru-RU" sz="2800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Мета: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проаналізувати історичне підґрунтя поеми « Кавказ»,порівняти художній текст у єдності форм і змісту з історичним контекстом 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зробити висновки 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та 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визначити актуальність даного твору.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uk-UA" sz="24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9512" y="0"/>
            <a:ext cx="489654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Кавказька війна</a:t>
            </a:r>
            <a:endParaRPr lang="ru-RU" sz="31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Содержимое 12" descr="http://xn--80aatn3b3a4e.xn--p1ai/images/4/580_8a836b7b99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-243408"/>
            <a:ext cx="4038600" cy="2456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3707904" y="2132856"/>
            <a:ext cx="5436096" cy="4725143"/>
          </a:xfrm>
        </p:spPr>
        <p:txBody>
          <a:bodyPr>
            <a:normAutofit/>
          </a:bodyPr>
          <a:lstStyle/>
          <a:p>
            <a:pPr fontAlgn="base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Поняття «кавказька війна» було введено публіцистом та істориком Р.Фадєєвим.</a:t>
            </a:r>
          </a:p>
          <a:p>
            <a:pPr fontAlgn="base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 історії під поняттям«кавказька війна» розуміють події, пов’язані з приєднанням до Російської імперії Гірського Дагестану , Чечні і Черкесії.</a:t>
            </a:r>
          </a:p>
          <a:p>
            <a:pPr fontAlgn="base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Кавказька війна тривала 47 років, з 1817 по 1864 роки, і закінчилася перемогою росія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н.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6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3650" y="1235740"/>
            <a:ext cx="2286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212976"/>
            <a:ext cx="4139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 fontAlgn="base"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68000"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 горами гори , хмарою повиті ,</a:t>
            </a:r>
          </a:p>
          <a:p>
            <a:pPr marL="365760" lvl="0" indent="-256032" algn="ctr" fontAlgn="base"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68000"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Засіяні горем,кровію политі.</a:t>
            </a:r>
          </a:p>
          <a:p>
            <a:pPr marL="365760" lvl="0" indent="-256032" algn="ctr" fontAlgn="base"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68000"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Лягло костьми людей муштрованих чимало. </a:t>
            </a:r>
            <a:endParaRPr lang="ru-RU" sz="2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56032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68000"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 сльоз, а кровi? напоïть </a:t>
            </a:r>
            <a:endParaRPr lang="ru-RU" sz="2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56032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68000"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Всiх iмператорiв би стало </a:t>
            </a:r>
            <a:endParaRPr lang="ru-RU" sz="2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56032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68000"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 дiтьми i внуками, втопить </a:t>
            </a:r>
            <a:endParaRPr lang="ru-RU" sz="2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56032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68000"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сльозах удов'ïх.</a:t>
            </a:r>
          </a:p>
        </p:txBody>
      </p:sp>
      <p:pic>
        <p:nvPicPr>
          <p:cNvPr id="18" name="Содержимое 4" descr="кавказкая вой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76672"/>
            <a:ext cx="3600400" cy="2788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80728"/>
          </a:xfrm>
        </p:spPr>
        <p:txBody>
          <a:bodyPr>
            <a:noAutofit/>
          </a:bodyPr>
          <a:lstStyle/>
          <a:p>
            <a:pPr algn="ctr"/>
            <a:r>
              <a:rPr lang="uk-UA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Побратим по духу</a:t>
            </a:r>
            <a:r>
              <a:rPr lang="ru-RU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708920"/>
            <a:ext cx="9144000" cy="414908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sz="1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Тарас Григорович Шевченко</a:t>
            </a:r>
          </a:p>
          <a:p>
            <a:pPr>
              <a:buNone/>
            </a:pPr>
            <a:r>
              <a:rPr lang="uk-UA" sz="1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1200" i="1" dirty="0" smtClean="0">
                <a:latin typeface="Arial" pitchFamily="34" charset="0"/>
                <a:cs typeface="Arial" pitchFamily="34" charset="0"/>
              </a:rPr>
              <a:t>(1814 – 1861) – </a:t>
            </a:r>
            <a:r>
              <a:rPr lang="uk-UA" sz="11200" i="1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геній,мислитель,пророк</a:t>
            </a:r>
            <a:r>
              <a:rPr lang="ru-RU" sz="11200" i="1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uk-UA" sz="11200" i="1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Перше знайомство з Яковом де Бальменом відбулося у Мойсівці на балу у Волховських у 1843 р</a:t>
            </a:r>
            <a:r>
              <a:rPr lang="ru-RU" sz="11200" i="1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. Де Бальмен був військовим і якраз перебував у відпустці. Щасливий випадок звів Якова із Тарасом.</a:t>
            </a:r>
          </a:p>
          <a:p>
            <a:pPr>
              <a:buFont typeface="Wingdings" pitchFamily="2" charset="2"/>
              <a:buChar char="Ø"/>
            </a:pPr>
            <a:r>
              <a:rPr lang="uk-UA" sz="11200" i="1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Смерть Якова </a:t>
            </a:r>
            <a:r>
              <a:rPr lang="ru-RU" sz="11200" i="1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, який загинув під час загарбницької війни Росії за приєднання Кавказу, глибоко вразила  Т.Г.Шевченка.</a:t>
            </a:r>
          </a:p>
          <a:p>
            <a:pPr>
              <a:buFont typeface="Wingdings" pitchFamily="2" charset="2"/>
              <a:buChar char="Ø"/>
            </a:pPr>
            <a:endParaRPr lang="ru-RU" sz="17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28384" y="1700808"/>
            <a:ext cx="1115616" cy="4248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/>
          </a:p>
        </p:txBody>
      </p:sp>
      <p:pic>
        <p:nvPicPr>
          <p:cNvPr id="1027" name="Picture 3" descr="D:\история\шевченко\903c85b396d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98" y="116631"/>
            <a:ext cx="2186054" cy="2780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91272" y="764704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«Кто даст главе моей воду,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очесем моим источник слез,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плачуся и день, и нощь,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 побиенных...»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Иеремии(9:1)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incognita.day.kiev.ua/img/blogs/cherkaska/12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280" y="0"/>
            <a:ext cx="190872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404664"/>
          </a:xfrm>
        </p:spPr>
        <p:txBody>
          <a:bodyPr>
            <a:noAutofit/>
          </a:bodyPr>
          <a:lstStyle/>
          <a:p>
            <a:pPr algn="ctr"/>
            <a:r>
              <a:rPr lang="uk-UA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Побратим по духу</a:t>
            </a:r>
            <a:endParaRPr lang="ru-RU" sz="2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345638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Яків Петрович де Бальмен </a:t>
            </a:r>
            <a:r>
              <a:rPr lang="ru-RU" sz="8000" i="1" dirty="0" smtClean="0">
                <a:latin typeface="Arial" pitchFamily="34" charset="0"/>
                <a:cs typeface="Arial" pitchFamily="34" charset="0"/>
              </a:rPr>
              <a:t>(1813 – 1845) – граф , офіцер, художник - аматор і письменник, автор кількох рукописних повістей.  Разом із Т. Шевченком Яків де Бальмен брав участь у зібраннях товариства «мочемордів», на чолі якого стояв В. Закревський.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i="1" dirty="0" smtClean="0">
                <a:latin typeface="Arial" pitchFamily="34" charset="0"/>
                <a:cs typeface="Arial" pitchFamily="34" charset="0"/>
              </a:rPr>
              <a:t>      Яків де Бальмен і  М. Башилов виконали по 39 ілюстрацій: заставок, кінцівок і заголовних літер до рукописного «Кобзаря» Шевченка (1844) — «Wirszy T. Szewczenka» (переписаного польськими літерами). Яків де Бальмен ілюстрував поеми «Гайдамаки» та «Гамалія». </a:t>
            </a:r>
          </a:p>
          <a:p>
            <a:endParaRPr lang="ru-RU" b="1" dirty="0"/>
          </a:p>
        </p:txBody>
      </p:sp>
      <p:pic>
        <p:nvPicPr>
          <p:cNvPr id="4" name="Рисунок 3" descr="http://glavnoe.ua/UserFiles/Image2012/18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1916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5445224"/>
            <a:ext cx="9144000" cy="1268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Т.Г.Шевченко та Я.П. де Бальмен були сучасниками,часто зустрічалися,були друзями.Смерть друга викликала</a:t>
            </a: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почуття болю, співчуття загиблим та їхнім рідним, які він висловив в епіграфі словами з книги пророка Єремії .</a:t>
            </a:r>
            <a:endParaRPr lang="ru-RU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76672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«І тебе загнали, мій друже єдиний,</a:t>
            </a:r>
            <a:b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Мій Якове добрий! Не за Україну,</a:t>
            </a:r>
            <a:b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за </a:t>
            </a:r>
            <a:r>
              <a:rPr lang="ru-RU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ката довелось пролить</a:t>
            </a:r>
            <a:b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Кров добру, не чорну. Довелось запить</a:t>
            </a:r>
            <a:b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 московської чаші московську отруту!</a:t>
            </a:r>
            <a:b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 друже мій добрий! друже незабутий!»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" y="2204864"/>
            <a:ext cx="9144000" cy="45091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Переділ території між Персією,Росією і Туреччиною за панування над </a:t>
            </a:r>
          </a:p>
          <a:p>
            <a:pPr>
              <a:buNone/>
            </a:pP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“ воротами ” з Європи в Азію,тобто над Кавказом.</a:t>
            </a:r>
          </a:p>
          <a:p>
            <a:pPr>
              <a:buFont typeface="Wingdings" pitchFamily="2" charset="2"/>
              <a:buChar char="q"/>
            </a:pP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На початку 1800 рр. Росія відстояла свої права на Грузію, Вірменію і Азейбарджан,а народи Північного і Західного Кавказу відійшли до неї як би “ автоматично ”.</a:t>
            </a:r>
          </a:p>
          <a:p>
            <a:pPr>
              <a:buFont typeface="Wingdings" pitchFamily="2" charset="2"/>
              <a:buChar char="q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Створення в гірських віддалених районах фортець-поселень, для  розташування  російських гарнізонів. </a:t>
            </a:r>
          </a:p>
          <a:p>
            <a:pPr>
              <a:buFont typeface="Wingdings" pitchFamily="2" charset="2"/>
              <a:buChar char="q"/>
            </a:pP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Походи генерала А.П.Єрмолова.</a:t>
            </a:r>
          </a:p>
          <a:p>
            <a:pPr>
              <a:buFont typeface="Wingdings" pitchFamily="2" charset="2"/>
              <a:buChar char="q"/>
            </a:pP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Введення нових податків.</a:t>
            </a:r>
          </a:p>
          <a:p>
            <a:pPr>
              <a:buFont typeface="Wingdings" pitchFamily="2" charset="2"/>
              <a:buChar char="q"/>
            </a:pP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Залучення місцевого населення на будівництво. фортець,мостів,доріг.</a:t>
            </a:r>
          </a:p>
          <a:p>
            <a:pPr>
              <a:buNone/>
            </a:pP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uk-UA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8748464" cy="2595314"/>
          </a:xfrm>
        </p:spPr>
        <p:txBody>
          <a:bodyPr>
            <a:normAutofit fontScale="90000"/>
          </a:bodyPr>
          <a:lstStyle/>
          <a:p>
            <a:pPr algn="r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«Нам тілько сакля очі коле:</a:t>
            </a:r>
            <a:br>
              <a:rPr lang="ru-RU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чого вона стоїть у вас,</a:t>
            </a:r>
            <a:br>
              <a:rPr lang="ru-RU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нами дана;чом ми вам</a:t>
            </a:r>
            <a:br>
              <a:rPr lang="ru-RU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чурек же ваш та вам не кинем,</a:t>
            </a:r>
            <a:br>
              <a:rPr lang="ru-RU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як тій собаці!чом ви нам </a:t>
            </a:r>
            <a:br>
              <a:rPr lang="ru-RU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платить за сонце не повинні!» </a:t>
            </a:r>
            <a:r>
              <a:rPr lang="uk-UA" sz="22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200" i="1" dirty="0" smtClean="0">
                <a:latin typeface="Arial" pitchFamily="34" charset="0"/>
                <a:cs typeface="Arial" pitchFamily="34" charset="0"/>
              </a:rPr>
            </a:b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1331640" y="692696"/>
            <a:ext cx="3168352" cy="12961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А.П.Єрмолов – генерал, </a:t>
            </a:r>
          </a:p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Головнокомандуючий</a:t>
            </a:r>
          </a:p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 російськими військами</a:t>
            </a:r>
          </a:p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 на Кавказі  1815 - 1827рр.  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r"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А.П. Ермолов 1825 г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0" y="5805264"/>
            <a:ext cx="9144000" cy="10527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Слова Кобзаря розкривають  загарбницько – колоніальну політику імперської  Росії,справжні інтереси царизму на Кавказі.  </a:t>
            </a:r>
            <a:endParaRPr lang="ru-RU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0"/>
            <a:ext cx="7668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Загарбницька політика Росії  на Кавказі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418058"/>
          </a:xfrm>
        </p:spPr>
        <p:txBody>
          <a:bodyPr>
            <a:noAutofit/>
          </a:bodyPr>
          <a:lstStyle/>
          <a:p>
            <a:pPr algn="ctr"/>
            <a:r>
              <a:rPr lang="uk-UA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Героїчна боротьба кавказьких народів</a:t>
            </a:r>
            <a:endParaRPr lang="ru-RU" sz="2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http://www.elbrusoid.org/bitrix/components/bitrix/forum.interface/show_file.php?fid=136607&amp;width=500&amp;height=50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241176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0" y="260648"/>
            <a:ext cx="9144000" cy="28803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«І вам слава, сині гори,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Кригою окуті.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 вам, лицарі великі,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Богом не забуті.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Борітеся – поборете,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Вам бог помагає!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вас правда, за вас сила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 воля святая!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06896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 smtClean="0">
                <a:latin typeface="Arial" pitchFamily="34" charset="0"/>
                <a:cs typeface="Arial" pitchFamily="34" charset="0"/>
              </a:rPr>
              <a:t>Шаміль(1797 -1871р.) – видатний полководець,що об'єднав горян Дегестану і Чечні в їх боротьбі з Росією за незалежність під час Кавказької війни (1817-1864р.)</a:t>
            </a:r>
            <a:r>
              <a:rPr lang="ru-RU" sz="2000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r>
              <a:rPr lang="ru-RU" sz="2000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 1834 по 1859рр  очолював горців-мусульман . Саме при ньому кавказька війна прийняла найбільший розмах. Шаміль вів одночасну боротьбу як проти царських гарнізонів, так і проти тих феодалів, які визнавали владу росіян. </a:t>
            </a:r>
            <a:r>
              <a:rPr lang="uk-UA" sz="2000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1868 -69 рр. Шаміль жив у Києві.</a:t>
            </a:r>
            <a:endParaRPr lang="ru-RU" sz="2000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301208"/>
            <a:ext cx="9144000" cy="155679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Поет переймався також і долею інших корінних народів Російської імперії. Зокрема у своїй поемі «Кавказ» ,викриваючи хижацьку діяльність самодержавства, Т. Шевченко закликав боротися проти нього, оспівав славу тих, хто не корився силі гнобителів.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0" y="4005064"/>
            <a:ext cx="9144000" cy="28529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80728"/>
          </a:xfrm>
        </p:spPr>
        <p:txBody>
          <a:bodyPr>
            <a:noAutofit/>
          </a:bodyPr>
          <a:lstStyle/>
          <a:p>
            <a:pPr algn="r"/>
            <a:r>
              <a:rPr lang="uk-UA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 міфічного Прометея- борця за свободу і захисника людей.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Содержимое 13" descr="репи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0" y="220486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latin typeface="Arial" pitchFamily="34" charset="0"/>
                <a:cs typeface="Arial" pitchFamily="34" charset="0"/>
              </a:rPr>
              <a:t>Ілля Рєпін </a:t>
            </a:r>
            <a:r>
              <a:rPr lang="uk-UA" sz="2000" i="1" dirty="0" err="1" smtClean="0">
                <a:latin typeface="Arial" pitchFamily="34" charset="0"/>
                <a:cs typeface="Arial" pitchFamily="34" charset="0"/>
              </a:rPr>
              <a:t>“Прометей”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321297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Г.К Михайлов. Прометей. Олія 1849</a:t>
            </a:r>
            <a:r>
              <a:rPr lang="uk-U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6390" y="908721"/>
            <a:ext cx="57376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Споконвіку Прометея</a:t>
            </a:r>
          </a:p>
          <a:p>
            <a:pPr algn="ctr"/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Там орел карає,</a:t>
            </a:r>
          </a:p>
          <a:p>
            <a:pPr algn="ctr"/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Що не день божий добрі ребра</a:t>
            </a:r>
          </a:p>
          <a:p>
            <a:pPr algn="ctr"/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Й серце розбиває.</a:t>
            </a:r>
          </a:p>
          <a:p>
            <a:pPr algn="ctr"/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Розбиває,та не вип'є</a:t>
            </a:r>
          </a:p>
          <a:p>
            <a:pPr algn="ctr"/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Живущої крові,-</a:t>
            </a:r>
          </a:p>
          <a:p>
            <a:pPr algn="ctr"/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Воно знову оживає</a:t>
            </a:r>
          </a:p>
          <a:p>
            <a:pPr algn="ctr"/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 сміється знову.</a:t>
            </a:r>
          </a:p>
          <a:p>
            <a:pPr algn="ctr"/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вмирає душа наша,</a:t>
            </a:r>
          </a:p>
          <a:p>
            <a:pPr algn="ctr"/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вмирає воля</a:t>
            </a:r>
            <a:endParaRPr lang="ru-RU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-10048" y="4060138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символічному образі Прометея Т. Шевченко показав незламність народів царської Росії, їх титанічність і життєдайність, що протистоїть хижаку — царизму, який «карає... що день... Добрі</a:t>
            </a:r>
            <a:r>
              <a:rPr lang="ru-RU" sz="20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ребра й серця розбиває» і п’є кров трудящих. Але народ безсмертний, його кров «живуща», і тому кат народів «не вип’є живущої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крові», «не скує душі живої». Поет незмірно радіє з приводу того, що серце народу «знову оживає і сміється знову». Як гімн нездоланності народу звучать натхненні слова поета: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 вмирає душа наша,  Не вмирає воля.»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репвн прометей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5882" t="6529" r="5882" b="6412"/>
          <a:stretch>
            <a:fillRect/>
          </a:stretch>
        </p:blipFill>
        <p:spPr>
          <a:xfrm>
            <a:off x="1547664" y="692694"/>
            <a:ext cx="2088232" cy="278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437112"/>
            <a:ext cx="9144000" cy="24208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76672"/>
          </a:xfrm>
        </p:spPr>
        <p:txBody>
          <a:bodyPr>
            <a:noAutofit/>
          </a:bodyPr>
          <a:lstStyle/>
          <a:p>
            <a:pPr algn="ctr"/>
            <a:r>
              <a:rPr lang="uk-UA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Орел – символ російського самодержавства</a:t>
            </a:r>
            <a:endParaRPr lang="ru-RU" sz="2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http://dok.znaimo.com.ua/pars_docs/refs/22/21200/img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8528" t="4754" r="25114" b="45322"/>
          <a:stretch>
            <a:fillRect/>
          </a:stretch>
        </p:blipFill>
        <p:spPr bwMode="auto">
          <a:xfrm>
            <a:off x="611560" y="692696"/>
            <a:ext cx="352839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07504" y="4437112"/>
            <a:ext cx="8640960" cy="24208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Образ Орла — символ російського самодержавства, що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веде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загарбницьку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війну.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Даремні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намагання хижого птаха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побороти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силу -  волі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й прагнення до життя.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Важливо, що «орел», який є у міфі і якого Т. Шевченко показав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у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поемі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, набув додаткового і, головне, актуального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символічного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: орел (щоправда, двоголовий) був гербом царської Росії.</a:t>
            </a:r>
          </a:p>
          <a:p>
            <a:endParaRPr lang="ru-RU" dirty="0"/>
          </a:p>
        </p:txBody>
      </p:sp>
      <p:pic>
        <p:nvPicPr>
          <p:cNvPr id="6" name="Рисунок 5" descr="http://rnns.ru/uploads/posts/2010-12/1293293388_gerbfkz_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29523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1339</TotalTime>
  <Words>1456</Words>
  <Application>Microsoft Office PowerPoint</Application>
  <PresentationFormat>Экран (4:3)</PresentationFormat>
  <Paragraphs>167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Всеукраїнський інтерактивний конкурс  “МАН – Юніор Дослідник” Тема: ” Історичне підґрунтя творчості Т.Г.Шевченка” “ Кавказ – гімн волі ” </vt:lpstr>
      <vt:lpstr>    «Шевченко з його сонячним темпераментом — це такий вогонь, який кидає свої відблиски на всі народи, що борються за справедливість і красу...» І. Франко </vt:lpstr>
      <vt:lpstr>        Кавказька війна</vt:lpstr>
      <vt:lpstr>Побратим по духу  </vt:lpstr>
      <vt:lpstr>Побратим по духу</vt:lpstr>
      <vt:lpstr>                              «Нам тілько сакля очі коле:  чого вона стоїть у вас, не нами дана;чом ми вам чурек же ваш та вам не кинем, як тій собаці!чом ви нам  платить за сонце не повинні!»   </vt:lpstr>
      <vt:lpstr>Героїчна боротьба кавказьких народів</vt:lpstr>
      <vt:lpstr>Образ міфічного Прометея- борця за свободу і захисника людей.</vt:lpstr>
      <vt:lpstr>Орел – символ російського самодержавства</vt:lpstr>
      <vt:lpstr>Тюрма народів</vt:lpstr>
      <vt:lpstr>Роль релігії </vt:lpstr>
      <vt:lpstr>Наслідки війни</vt:lpstr>
      <vt:lpstr>Актуальність…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інтерактивний конкурс “МАН – Юніор Дослідник”</dc:title>
  <dc:creator>Админ</dc:creator>
  <cp:lastModifiedBy>Админ</cp:lastModifiedBy>
  <cp:revision>139</cp:revision>
  <dcterms:created xsi:type="dcterms:W3CDTF">2014-03-21T18:09:12Z</dcterms:created>
  <dcterms:modified xsi:type="dcterms:W3CDTF">2014-03-26T19:13:38Z</dcterms:modified>
</cp:coreProperties>
</file>