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82" r:id="rId3"/>
    <p:sldId id="257" r:id="rId4"/>
    <p:sldId id="258" r:id="rId5"/>
    <p:sldId id="293" r:id="rId6"/>
    <p:sldId id="314" r:id="rId7"/>
    <p:sldId id="305" r:id="rId8"/>
    <p:sldId id="306" r:id="rId9"/>
    <p:sldId id="315" r:id="rId10"/>
    <p:sldId id="307" r:id="rId11"/>
    <p:sldId id="316" r:id="rId12"/>
    <p:sldId id="318" r:id="rId13"/>
    <p:sldId id="317" r:id="rId14"/>
    <p:sldId id="308" r:id="rId15"/>
    <p:sldId id="309" r:id="rId16"/>
    <p:sldId id="310" r:id="rId17"/>
    <p:sldId id="279" r:id="rId18"/>
    <p:sldId id="313" r:id="rId19"/>
    <p:sldId id="31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6B8"/>
    <a:srgbClr val="5EC745"/>
    <a:srgbClr val="AF5DA3"/>
    <a:srgbClr val="35D735"/>
    <a:srgbClr val="21EB7C"/>
    <a:srgbClr val="56B684"/>
    <a:srgbClr val="B8E527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74" autoAdjust="0"/>
    <p:restoredTop sz="94660"/>
  </p:normalViewPr>
  <p:slideViewPr>
    <p:cSldViewPr>
      <p:cViewPr varScale="1">
        <p:scale>
          <a:sx n="69" d="100"/>
          <a:sy n="69" d="100"/>
        </p:scale>
        <p:origin x="-10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6.5879041981061801E-2"/>
          <c:y val="2.9606445027704899E-2"/>
          <c:w val="0.60283531340169916"/>
          <c:h val="0.87840128317293653"/>
        </c:manualLayout>
      </c:layout>
      <c:barChart>
        <c:barDir val="col"/>
        <c:grouping val="clustered"/>
        <c:ser>
          <c:idx val="0"/>
          <c:order val="0"/>
          <c:tx>
            <c:strRef>
              <c:f>Лист1!$A$1</c:f>
              <c:strCache>
                <c:ptCount val="1"/>
                <c:pt idx="0">
                  <c:v>Гній 30т/га + Фон</c:v>
                </c:pt>
              </c:strCache>
            </c:strRef>
          </c:tx>
          <c:val>
            <c:numRef>
              <c:f>Лист1!$A$2</c:f>
              <c:numCache>
                <c:formatCode>\О\с\н\о\в\н\о\й</c:formatCode>
                <c:ptCount val="1"/>
                <c:pt idx="0">
                  <c:v>5.3</c:v>
                </c:pt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Фон + N30 рано весною</c:v>
                </c:pt>
              </c:strCache>
            </c:strRef>
          </c:tx>
          <c:val>
            <c:numRef>
              <c:f>Лист1!$B$2</c:f>
              <c:numCache>
                <c:formatCode>\О\с\н\о\в\н\о\й</c:formatCode>
                <c:ptCount val="1"/>
                <c:pt idx="0">
                  <c:v>5.7</c:v>
                </c:pt>
              </c:numCache>
            </c:numRef>
          </c:val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Фон + N30 втрубку</c:v>
                </c:pt>
              </c:strCache>
            </c:strRef>
          </c:tx>
          <c:val>
            <c:numRef>
              <c:f>Лист1!$C$2</c:f>
              <c:numCache>
                <c:formatCode>\О\с\н\о\в\н\о\й</c:formatCode>
                <c:ptCount val="1"/>
                <c:pt idx="0">
                  <c:v>6.6</c:v>
                </c:pt>
              </c:numCache>
            </c:numRef>
          </c:val>
        </c:ser>
        <c:ser>
          <c:idx val="3"/>
          <c:order val="3"/>
          <c:tx>
            <c:strRef>
              <c:f>Лист1!$D$1</c:f>
              <c:strCache>
                <c:ptCount val="1"/>
                <c:pt idx="0">
                  <c:v>Фон + N30 рано весною + N30 втрубку</c:v>
                </c:pt>
              </c:strCache>
            </c:strRef>
          </c:tx>
          <c:val>
            <c:numRef>
              <c:f>Лист1!$D$2</c:f>
              <c:numCache>
                <c:formatCode>\О\с\н\о\в\н\о\й</c:formatCode>
                <c:ptCount val="1"/>
                <c:pt idx="0">
                  <c:v>6.6</c:v>
                </c:pt>
              </c:numCache>
            </c:numRef>
          </c:val>
        </c:ser>
        <c:ser>
          <c:idx val="4"/>
          <c:order val="4"/>
          <c:tx>
            <c:strRef>
              <c:f>Лист1!$E$1</c:f>
              <c:strCache>
                <c:ptCount val="1"/>
                <c:pt idx="0">
                  <c:v>Фон + N30 рано весною + N30 флаговий лист</c:v>
                </c:pt>
              </c:strCache>
            </c:strRef>
          </c:tx>
          <c:val>
            <c:numRef>
              <c:f>Лист1!$E$2</c:f>
              <c:numCache>
                <c:formatCode>\О\с\н\о\в\н\о\й</c:formatCode>
                <c:ptCount val="1"/>
                <c:pt idx="0">
                  <c:v>5.3</c:v>
                </c:pt>
              </c:numCache>
            </c:numRef>
          </c:val>
        </c:ser>
        <c:ser>
          <c:idx val="5"/>
          <c:order val="5"/>
          <c:tx>
            <c:strRef>
              <c:f>Лист1!$F$1</c:f>
              <c:strCache>
                <c:ptCount val="1"/>
                <c:pt idx="0">
                  <c:v>Фон + N30 рано весною + N30 втрубку + N30 флаговий лист</c:v>
                </c:pt>
              </c:strCache>
            </c:strRef>
          </c:tx>
          <c:val>
            <c:numRef>
              <c:f>Лист1!$F$2</c:f>
              <c:numCache>
                <c:formatCode>\О\с\н\о\в\н\о\й</c:formatCode>
                <c:ptCount val="1"/>
                <c:pt idx="0">
                  <c:v>25.2</c:v>
                </c:pt>
              </c:numCache>
            </c:numRef>
          </c:val>
        </c:ser>
        <c:ser>
          <c:idx val="6"/>
          <c:order val="6"/>
          <c:tx>
            <c:strRef>
              <c:f>Лист1!$G$1</c:f>
              <c:strCache>
                <c:ptCount val="1"/>
                <c:pt idx="0">
                  <c:v>N30 колосіння</c:v>
                </c:pt>
              </c:strCache>
            </c:strRef>
          </c:tx>
          <c:val>
            <c:numRef>
              <c:f>Лист1!$G$2</c:f>
              <c:numCache>
                <c:formatCode>\О\с\н\о\в\н\о\й</c:formatCode>
                <c:ptCount val="1"/>
                <c:pt idx="0">
                  <c:v>25.1</c:v>
                </c:pt>
              </c:numCache>
            </c:numRef>
          </c:val>
        </c:ser>
        <c:ser>
          <c:idx val="7"/>
          <c:order val="7"/>
          <c:tx>
            <c:strRef>
              <c:f>Лист1!$H$1</c:f>
              <c:strCache>
                <c:ptCount val="1"/>
                <c:pt idx="0">
                  <c:v>Фон + N60 рано весною</c:v>
                </c:pt>
              </c:strCache>
            </c:strRef>
          </c:tx>
          <c:val>
            <c:numRef>
              <c:f>Лист1!$H$2</c:f>
              <c:numCache>
                <c:formatCode>\О\с\н\о\в\н\о\й</c:formatCode>
                <c:ptCount val="1"/>
                <c:pt idx="0">
                  <c:v>20.7</c:v>
                </c:pt>
              </c:numCache>
            </c:numRef>
          </c:val>
        </c:ser>
        <c:ser>
          <c:idx val="8"/>
          <c:order val="8"/>
          <c:tx>
            <c:strRef>
              <c:f>Лист1!$I$1</c:f>
              <c:strCache>
                <c:ptCount val="1"/>
                <c:pt idx="0">
                  <c:v>Фон + N60 втрубку</c:v>
                </c:pt>
              </c:strCache>
            </c:strRef>
          </c:tx>
          <c:val>
            <c:numRef>
              <c:f>Лист1!$I$2</c:f>
              <c:numCache>
                <c:formatCode>\О\с\н\о\в\н\о\й</c:formatCode>
                <c:ptCount val="1"/>
                <c:pt idx="0">
                  <c:v>12.4</c:v>
                </c:pt>
              </c:numCache>
            </c:numRef>
          </c:val>
        </c:ser>
        <c:ser>
          <c:idx val="9"/>
          <c:order val="9"/>
          <c:tx>
            <c:strRef>
              <c:f>Лист1!$J$1</c:f>
              <c:strCache>
                <c:ptCount val="1"/>
                <c:pt idx="0">
                  <c:v>Фон + N60 втрубку2</c:v>
                </c:pt>
              </c:strCache>
            </c:strRef>
          </c:tx>
          <c:val>
            <c:numRef>
              <c:f>Лист1!$J$2</c:f>
              <c:numCache>
                <c:formatCode>General</c:formatCode>
                <c:ptCount val="1"/>
              </c:numCache>
            </c:numRef>
          </c:val>
        </c:ser>
        <c:axId val="55970432"/>
        <c:axId val="55988608"/>
      </c:barChart>
      <c:catAx>
        <c:axId val="55970432"/>
        <c:scaling>
          <c:orientation val="minMax"/>
        </c:scaling>
        <c:axPos val="b"/>
        <c:numFmt formatCode="\О\с\н\о\в\н\о\й" sourceLinked="1"/>
        <c:tickLblPos val="nextTo"/>
        <c:crossAx val="55988608"/>
        <c:crosses val="autoZero"/>
        <c:auto val="1"/>
        <c:lblAlgn val="ctr"/>
        <c:lblOffset val="100"/>
      </c:catAx>
      <c:valAx>
        <c:axId val="55988608"/>
        <c:scaling>
          <c:orientation val="minMax"/>
        </c:scaling>
        <c:axPos val="l"/>
        <c:majorGridlines/>
        <c:numFmt formatCode="\О\с\н\о\в\н\о\й" sourceLinked="1"/>
        <c:tickLblPos val="nextTo"/>
        <c:crossAx val="55970432"/>
        <c:crosses val="autoZero"/>
        <c:crossBetween val="between"/>
      </c:valAx>
    </c:plotArea>
    <c:legend>
      <c:legendPos val="r"/>
      <c:legendEntry>
        <c:idx val="9"/>
        <c:delete val="1"/>
      </c:legendEntry>
      <c:legendEntry>
        <c:idx val="0"/>
        <c:delete val="1"/>
      </c:legendEntry>
      <c:layout>
        <c:manualLayout>
          <c:xMode val="edge"/>
          <c:yMode val="edge"/>
          <c:x val="0.66487060994154712"/>
          <c:y val="2.2255860823718845E-2"/>
          <c:w val="0.32815782962752732"/>
          <c:h val="0.9777441391762812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b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5850"/>
            <a:ext cx="7623810" cy="16230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vert="horz" lIns="0" tIns="0" rIns="0" bIns="0" rtlCol="0"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6500" b="0" i="1" kern="1200" baseline="0" dirty="0" smtClean="0">
                <a:ln>
                  <a:solidFill>
                    <a:schemeClr val="tx1">
                      <a:alpha val="21000"/>
                    </a:schemeClr>
                  </a:solidFill>
                </a:ln>
                <a:gradFill>
                  <a:gsLst>
                    <a:gs pos="6000">
                      <a:schemeClr val="accent4">
                        <a:lumMod val="75000"/>
                      </a:schemeClr>
                    </a:gs>
                    <a:gs pos="50000">
                      <a:schemeClr val="accent4">
                        <a:lumMod val="50000"/>
                      </a:schemeClr>
                    </a:gs>
                    <a:gs pos="100000">
                      <a:schemeClr val="bg2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139700" dir="16200000" rotWithShape="0">
                    <a:schemeClr val="tx1">
                      <a:alpha val="34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b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5850"/>
            <a:ext cx="7623810" cy="16230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vert="horz" lIns="0" tIns="0" rIns="0" bIns="0" rtlCol="0"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6500" b="0" i="1" kern="1200" baseline="0" dirty="0" smtClean="0">
                <a:ln>
                  <a:solidFill>
                    <a:schemeClr val="tx1">
                      <a:alpha val="21000"/>
                    </a:schemeClr>
                  </a:solidFill>
                </a:ln>
                <a:gradFill>
                  <a:gsLst>
                    <a:gs pos="6000">
                      <a:schemeClr val="accent4">
                        <a:lumMod val="75000"/>
                      </a:schemeClr>
                    </a:gs>
                    <a:gs pos="50000">
                      <a:schemeClr val="accent4">
                        <a:lumMod val="50000"/>
                      </a:schemeClr>
                    </a:gs>
                    <a:gs pos="100000">
                      <a:schemeClr val="bg2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139700" dir="16200000" rotWithShape="0">
                    <a:schemeClr val="tx1">
                      <a:alpha val="34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bar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2355850"/>
            <a:ext cx="7623810" cy="16230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vert="horz" lIns="0" tIns="0" rIns="0" bIns="0" rtlCol="0"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6500" b="0" i="1" kern="1200" baseline="0" dirty="0" smtClean="0">
                <a:ln>
                  <a:solidFill>
                    <a:schemeClr val="tx1">
                      <a:alpha val="21000"/>
                    </a:schemeClr>
                  </a:solidFill>
                </a:ln>
                <a:gradFill>
                  <a:gsLst>
                    <a:gs pos="6000">
                      <a:schemeClr val="accent4">
                        <a:lumMod val="75000"/>
                      </a:schemeClr>
                    </a:gs>
                    <a:gs pos="50000">
                      <a:schemeClr val="accent4">
                        <a:lumMod val="50000"/>
                      </a:schemeClr>
                    </a:gs>
                    <a:gs pos="100000">
                      <a:schemeClr val="bg2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139700" dir="16200000" rotWithShape="0">
                    <a:schemeClr val="tx1">
                      <a:alpha val="34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pic>
        <p:nvPicPr>
          <p:cNvPr id="4" name="Рисунок 3" descr="bottomba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299337"/>
            <a:ext cx="9144000" cy="5570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0" cap="none" spc="-150" dirty="0">
          <a:ln w="3175">
            <a:noFill/>
          </a:ln>
          <a:solidFill>
            <a:srgbClr val="005825"/>
          </a:solidFill>
          <a:effectLst/>
          <a:latin typeface="+mj-lt"/>
          <a:ea typeface="+mn-ea"/>
          <a:cs typeface="Arial" pitchFamily="34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8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0" cap="none" spc="-150" dirty="0">
          <a:ln w="3175">
            <a:noFill/>
          </a:ln>
          <a:solidFill>
            <a:srgbClr val="005825"/>
          </a:solidFill>
          <a:effectLst/>
          <a:latin typeface="+mj-lt"/>
          <a:ea typeface="+mn-ea"/>
          <a:cs typeface="Arial" pitchFamily="34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142984"/>
            <a:ext cx="7358082" cy="285752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“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ПЛИВ АГРОЕКОЛОГІЧНИХ ФАКТОРІВ </a:t>
            </a:r>
            <a:b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НА ВЗАЄМОСВЯЗАНУ СИСТЕМУ ТЕХНОЛОГІЧНИХ, ХАРЧОВИХ ПОКАЗНИКІВ </a:t>
            </a:r>
            <a:b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ОЗИМОЇ ПШЕНИЦІ”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15074" y="4643446"/>
            <a:ext cx="2928926" cy="1423982"/>
          </a:xfrm>
        </p:spPr>
        <p:txBody>
          <a:bodyPr/>
          <a:lstStyle/>
          <a:p>
            <a:r>
              <a:rPr lang="uk-UA" sz="2000" b="1" dirty="0" smtClean="0">
                <a:solidFill>
                  <a:schemeClr val="tx1"/>
                </a:solidFill>
              </a:rPr>
              <a:t>Виконала : </a:t>
            </a:r>
          </a:p>
          <a:p>
            <a:r>
              <a:rPr lang="uk-UA" sz="2000" b="1" dirty="0" smtClean="0">
                <a:solidFill>
                  <a:schemeClr val="tx1"/>
                </a:solidFill>
              </a:rPr>
              <a:t>учениця 10 класу</a:t>
            </a:r>
          </a:p>
          <a:p>
            <a:r>
              <a:rPr lang="uk-UA" sz="2000" b="1" dirty="0" smtClean="0">
                <a:solidFill>
                  <a:schemeClr val="tx1"/>
                </a:solidFill>
              </a:rPr>
              <a:t>Кравець Анастасія</a:t>
            </a:r>
          </a:p>
          <a:p>
            <a:r>
              <a:rPr lang="uk-UA" sz="2000" b="1" dirty="0" smtClean="0">
                <a:solidFill>
                  <a:schemeClr val="tx1"/>
                </a:solidFill>
              </a:rPr>
              <a:t>Наукові керівники:</a:t>
            </a:r>
          </a:p>
          <a:p>
            <a:r>
              <a:rPr lang="uk-UA" sz="2000" b="1" dirty="0" smtClean="0">
                <a:solidFill>
                  <a:schemeClr val="tx1"/>
                </a:solidFill>
              </a:rPr>
              <a:t> Кліко Т.Г.,</a:t>
            </a:r>
            <a:r>
              <a:rPr lang="uk-UA" sz="2000" b="1" dirty="0" err="1" smtClean="0">
                <a:solidFill>
                  <a:schemeClr val="tx1"/>
                </a:solidFill>
              </a:rPr>
              <a:t>Кунат</a:t>
            </a:r>
            <a:r>
              <a:rPr lang="uk-UA" sz="2000" b="1" dirty="0" smtClean="0">
                <a:solidFill>
                  <a:schemeClr val="tx1"/>
                </a:solidFill>
              </a:rPr>
              <a:t> В.В.,</a:t>
            </a:r>
          </a:p>
          <a:p>
            <a:r>
              <a:rPr lang="uk-UA" sz="2000" b="1" dirty="0" smtClean="0">
                <a:solidFill>
                  <a:schemeClr val="tx1"/>
                </a:solidFill>
              </a:rPr>
              <a:t>вчителі  біології та хімії</a:t>
            </a:r>
          </a:p>
          <a:p>
            <a:r>
              <a:rPr lang="uk-UA" sz="2000" b="1" dirty="0" smtClean="0"/>
              <a:t> </a:t>
            </a:r>
          </a:p>
          <a:p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500042"/>
            <a:ext cx="61436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/>
              <a:t>Науково-дослідницька робота</a:t>
            </a:r>
            <a:endParaRPr lang="ru-RU" sz="3200" dirty="0"/>
          </a:p>
        </p:txBody>
      </p:sp>
      <p:pic>
        <p:nvPicPr>
          <p:cNvPr id="5" name="Рисунок 4" descr="382265_rozh_pshenica_kolosya_leto_nezhno_priroda_1680x1050_(www.GdeFon.ru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786190"/>
            <a:ext cx="4000496" cy="2500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7554" y="1928802"/>
            <a:ext cx="3929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chemeClr val="accent6">
                    <a:lumMod val="75000"/>
                  </a:schemeClr>
                </a:solidFill>
              </a:rPr>
              <a:t>Актуальність</a:t>
            </a:r>
            <a:r>
              <a:rPr lang="uk-UA" sz="4000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43438" y="357166"/>
            <a:ext cx="43001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2060"/>
                </a:solidFill>
              </a:rPr>
              <a:t>Д</a:t>
            </a:r>
            <a:r>
              <a:rPr lang="uk-UA" sz="2000" b="1" dirty="0">
                <a:solidFill>
                  <a:srgbClr val="002060"/>
                </a:solidFill>
              </a:rPr>
              <a:t>е</a:t>
            </a:r>
            <a:r>
              <a:rPr lang="ru-RU" sz="2000" b="1" dirty="0" err="1">
                <a:solidFill>
                  <a:srgbClr val="002060"/>
                </a:solidFill>
              </a:rPr>
              <a:t>рево</a:t>
            </a:r>
            <a:r>
              <a:rPr lang="ru-RU" sz="2000" b="1" dirty="0">
                <a:solidFill>
                  <a:srgbClr val="002060"/>
                </a:solidFill>
              </a:rPr>
              <a:t> науки </a:t>
            </a:r>
            <a:r>
              <a:rPr lang="uk-UA" sz="2000" b="1" dirty="0">
                <a:solidFill>
                  <a:srgbClr val="002060"/>
                </a:solidFill>
              </a:rPr>
              <a:t>усіма </a:t>
            </a:r>
            <a:r>
              <a:rPr lang="ru-RU" sz="2000" b="1" dirty="0" err="1">
                <a:solidFill>
                  <a:srgbClr val="002060"/>
                </a:solidFill>
              </a:rPr>
              <a:t>кор</a:t>
            </a:r>
            <a:r>
              <a:rPr lang="uk-UA" sz="2000" b="1" dirty="0">
                <a:solidFill>
                  <a:srgbClr val="002060"/>
                </a:solidFill>
              </a:rPr>
              <a:t>е</a:t>
            </a:r>
            <a:r>
              <a:rPr lang="ru-RU" sz="2000" b="1" dirty="0" err="1" smtClean="0">
                <a:solidFill>
                  <a:srgbClr val="002060"/>
                </a:solidFill>
              </a:rPr>
              <a:t>нями</a:t>
            </a:r>
            <a:r>
              <a:rPr lang="ru-RU" sz="2000" b="1" dirty="0" smtClean="0">
                <a:solidFill>
                  <a:srgbClr val="002060"/>
                </a:solidFill>
              </a:rPr>
              <a:t>          </a:t>
            </a:r>
            <a:r>
              <a:rPr lang="uk-UA" sz="2000" b="1" dirty="0">
                <a:solidFill>
                  <a:srgbClr val="002060"/>
                </a:solidFill>
              </a:rPr>
              <a:t>поєднане  із </a:t>
            </a:r>
            <a:r>
              <a:rPr lang="ru-RU" sz="2000" b="1" dirty="0" err="1">
                <a:solidFill>
                  <a:srgbClr val="002060"/>
                </a:solidFill>
              </a:rPr>
              <a:t>практико</a:t>
            </a:r>
            <a:r>
              <a:rPr lang="uk-UA" sz="2000" b="1" dirty="0" smtClean="0">
                <a:solidFill>
                  <a:srgbClr val="002060"/>
                </a:solidFill>
              </a:rPr>
              <a:t>ю</a:t>
            </a:r>
            <a:endParaRPr lang="ru-RU" sz="2000" b="1" dirty="0">
              <a:solidFill>
                <a:srgbClr val="002060"/>
              </a:solidFill>
            </a:endParaRPr>
          </a:p>
          <a:p>
            <a:pPr algn="r"/>
            <a:r>
              <a:rPr lang="uk-UA" sz="2000" b="1" dirty="0">
                <a:solidFill>
                  <a:srgbClr val="002060"/>
                </a:solidFill>
              </a:rPr>
              <a:t>О</a:t>
            </a:r>
            <a:r>
              <a:rPr lang="ru-RU" sz="2000" b="1" dirty="0">
                <a:solidFill>
                  <a:srgbClr val="002060"/>
                </a:solidFill>
              </a:rPr>
              <a:t>.</a:t>
            </a:r>
            <a:r>
              <a:rPr lang="uk-UA" sz="2000" b="1" dirty="0">
                <a:solidFill>
                  <a:srgbClr val="002060"/>
                </a:solidFill>
              </a:rPr>
              <a:t>М</a:t>
            </a:r>
            <a:r>
              <a:rPr lang="ru-RU" sz="2000" b="1" dirty="0">
                <a:solidFill>
                  <a:srgbClr val="002060"/>
                </a:solidFill>
              </a:rPr>
              <a:t>. Несмеянов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250" y="4230988"/>
            <a:ext cx="2366750" cy="26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6006"/>
          <a:stretch/>
        </p:blipFill>
        <p:spPr bwMode="auto">
          <a:xfrm>
            <a:off x="3357554" y="4071942"/>
            <a:ext cx="2849151" cy="213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642918"/>
            <a:ext cx="2102482" cy="160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57" r="19849"/>
          <a:stretch/>
        </p:blipFill>
        <p:spPr bwMode="auto">
          <a:xfrm>
            <a:off x="714348" y="2857496"/>
            <a:ext cx="2714644" cy="1842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8315826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620688"/>
            <a:ext cx="56344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2"/>
                </a:solidFill>
              </a:rPr>
              <a:t>Мета дослідження:</a:t>
            </a:r>
            <a:endParaRPr lang="ru-RU" sz="2800" dirty="0" smtClean="0"/>
          </a:p>
          <a:p>
            <a:pPr algn="ctr"/>
            <a:endParaRPr lang="uk-UA" sz="2800" b="1" dirty="0" smtClean="0">
              <a:solidFill>
                <a:schemeClr val="tx2"/>
              </a:solidFill>
            </a:endParaRPr>
          </a:p>
          <a:p>
            <a:pPr algn="ctr"/>
            <a:endParaRPr lang="uk-UA" sz="2400" b="1" dirty="0" smtClean="0">
              <a:solidFill>
                <a:srgbClr val="8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3786190"/>
            <a:ext cx="4071933" cy="280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0"/>
          </p:nvPr>
        </p:nvSpPr>
        <p:spPr>
          <a:xfrm>
            <a:off x="428596" y="1357298"/>
            <a:ext cx="8382000" cy="2868478"/>
          </a:xfrm>
        </p:spPr>
        <p:txBody>
          <a:bodyPr/>
          <a:lstStyle/>
          <a:p>
            <a:pPr algn="ctr">
              <a:buNone/>
            </a:pPr>
            <a:r>
              <a:rPr lang="uk-UA" sz="2800" dirty="0" smtClean="0"/>
              <a:t>   Вивчення впливу агроекологічних факторів (ґрунтово-кліматичних умов, добрив і гербіцидів) на взаємозв'язану систему технологічних харчових і токсикологічних показників зерна сортів озимої пшениці з метою вдосконалення технології їх вирощування в умовах степової зони України.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7" name="Рисунок 6" descr="P1040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786190"/>
            <a:ext cx="3809995" cy="28574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924758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50" y="285728"/>
            <a:ext cx="60722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Наукова новизна роботи. </a:t>
            </a:r>
          </a:p>
          <a:p>
            <a:r>
              <a:rPr lang="uk-UA" b="1" dirty="0" smtClean="0"/>
              <a:t> </a:t>
            </a:r>
            <a:r>
              <a:rPr lang="uk-UA" sz="2400" b="1" dirty="0" smtClean="0"/>
              <a:t>Вивчено потенційні можливості сортів озимої пшениці з точки зору формування якості зерна і їх реакцію на умови вирощування, дози і внесення азотних добрив при вирощуванні озимої пшениці, вивчена динаміка їх розкладу і вплив на хлібопекарські і </a:t>
            </a:r>
            <a:r>
              <a:rPr lang="uk-UA" sz="2400" b="1" dirty="0" err="1" smtClean="0"/>
              <a:t>санітарно—гігієнічні</a:t>
            </a:r>
            <a:r>
              <a:rPr lang="uk-UA" sz="2400" b="1" dirty="0" smtClean="0"/>
              <a:t> показники якості зерна</a:t>
            </a:r>
            <a:endParaRPr lang="ru-RU" sz="2400" b="1" dirty="0"/>
          </a:p>
        </p:txBody>
      </p:sp>
      <p:pic>
        <p:nvPicPr>
          <p:cNvPr id="3" name="Рисунок 2" descr="P10402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928670"/>
            <a:ext cx="2357436" cy="3143248"/>
          </a:xfrm>
          <a:prstGeom prst="rect">
            <a:avLst/>
          </a:prstGeom>
        </p:spPr>
      </p:pic>
      <p:pic>
        <p:nvPicPr>
          <p:cNvPr id="4" name="Рисунок 3" descr="P10402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4214818"/>
            <a:ext cx="3047990" cy="228599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214810" y="714356"/>
            <a:ext cx="4524348" cy="2659190"/>
          </a:xfrm>
        </p:spPr>
        <p:txBody>
          <a:bodyPr/>
          <a:lstStyle/>
          <a:p>
            <a:r>
              <a:rPr lang="uk-UA" dirty="0" smtClean="0"/>
              <a:t>Досліди проводили на </a:t>
            </a:r>
            <a:r>
              <a:rPr lang="uk-UA" dirty="0" err="1" smtClean="0"/>
              <a:t>Синельниківській</a:t>
            </a:r>
            <a:r>
              <a:rPr lang="uk-UA" dirty="0" smtClean="0"/>
              <a:t> селекційно-дослідній станції Інституту сільського господарства степової зони НААН України, яка знаходиться в Дніпропетровській області і відноситься до північної </a:t>
            </a:r>
            <a:r>
              <a:rPr lang="uk-UA" dirty="0" err="1" smtClean="0"/>
              <a:t>підзони</a:t>
            </a:r>
            <a:r>
              <a:rPr lang="uk-UA" dirty="0" smtClean="0"/>
              <a:t> Степу України</a:t>
            </a:r>
            <a:endParaRPr lang="ru-RU" dirty="0"/>
          </a:p>
        </p:txBody>
      </p:sp>
      <p:pic>
        <p:nvPicPr>
          <p:cNvPr id="4" name="Рисунок 3" descr="P10403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428604"/>
            <a:ext cx="3428992" cy="2571744"/>
          </a:xfrm>
          <a:prstGeom prst="rect">
            <a:avLst/>
          </a:prstGeom>
        </p:spPr>
      </p:pic>
      <p:pic>
        <p:nvPicPr>
          <p:cNvPr id="5" name="Рисунок 4" descr="P10402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786190"/>
            <a:ext cx="3428992" cy="23574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1785926"/>
          <a:ext cx="8358246" cy="4143404"/>
        </p:xfrm>
        <a:graphic>
          <a:graphicData uri="http://schemas.openxmlformats.org/drawingml/2006/table">
            <a:tbl>
              <a:tblPr/>
              <a:tblGrid>
                <a:gridCol w="1022117"/>
                <a:gridCol w="564646"/>
                <a:gridCol w="564646"/>
                <a:gridCol w="511861"/>
                <a:gridCol w="511861"/>
                <a:gridCol w="590237"/>
                <a:gridCol w="590237"/>
                <a:gridCol w="540654"/>
                <a:gridCol w="540654"/>
                <a:gridCol w="540654"/>
                <a:gridCol w="540654"/>
                <a:gridCol w="540654"/>
                <a:gridCol w="523057"/>
                <a:gridCol w="776314"/>
              </a:tblGrid>
              <a:tr h="80742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Рік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Місяці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Сума за рік</a:t>
                      </a:r>
                      <a:endParaRPr lang="ru-RU" sz="1000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34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Середня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багаторічна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23,0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19,0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25,0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37,0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71,0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65,0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34,0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37,0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34,0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32,0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201</a:t>
                      </a: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р.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60,8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444,3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2013р.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45,0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21,0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27,3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16,1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17,7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106,1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21,3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70,4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35,2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415,1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ourier New"/>
                        <a:ea typeface="Times New Roman"/>
                      </a:endParaRPr>
                    </a:p>
                  </a:txBody>
                  <a:tcPr marL="67143" marR="67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1472" y="500042"/>
            <a:ext cx="807249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1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Середньомісячна і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середньобагаторічна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кількість опадів, мм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Синельниківської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агрометеостанції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19" y="2000240"/>
          <a:ext cx="8572530" cy="3731576"/>
        </p:xfrm>
        <a:graphic>
          <a:graphicData uri="http://schemas.openxmlformats.org/drawingml/2006/table">
            <a:tbl>
              <a:tblPr/>
              <a:tblGrid>
                <a:gridCol w="1198757"/>
                <a:gridCol w="556981"/>
                <a:gridCol w="556981"/>
                <a:gridCol w="512091"/>
                <a:gridCol w="565295"/>
                <a:gridCol w="588573"/>
                <a:gridCol w="588573"/>
                <a:gridCol w="601872"/>
                <a:gridCol w="601872"/>
                <a:gridCol w="588573"/>
                <a:gridCol w="467199"/>
                <a:gridCol w="580259"/>
                <a:gridCol w="580259"/>
                <a:gridCol w="585245"/>
              </a:tblGrid>
              <a:tr h="48313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Рік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Місяці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600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latin typeface="Courier New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Середня за рік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84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59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Середня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багаторічна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1600" b="1">
                          <a:latin typeface="Times New Roman"/>
                          <a:ea typeface="Times New Roman"/>
                        </a:rPr>
                        <a:t>6,6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1600" b="1">
                          <a:latin typeface="Times New Roman"/>
                          <a:ea typeface="Times New Roman"/>
                        </a:rPr>
                        <a:t>6,1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0,8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7,</a:t>
                      </a:r>
                      <a:r>
                        <a:rPr lang="uk-UA" sz="1600" b="1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15,1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18,2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21,1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20,2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14,7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8,2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0,8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-2,3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201</a:t>
                      </a:r>
                      <a:r>
                        <a:rPr lang="uk-UA" sz="1600" b="1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600" b="1">
                          <a:latin typeface="Times New Roman"/>
                          <a:ea typeface="Times New Roman"/>
                        </a:rPr>
                        <a:t> р.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1,6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2,3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4,8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9,1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18,9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21,8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24,5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16,4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1,1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2013р.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-3,5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-2,9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4,4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11,5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20,2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21,8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21,5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22,2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13,3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9,5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2,5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-1,4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</a:rPr>
                        <a:t>12,5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6505" marR="66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785786" y="500042"/>
            <a:ext cx="750099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Середньомісячна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середньобагаторічна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температура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ºС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Синельниківської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метеостанції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57158" y="1214422"/>
            <a:ext cx="8382000" cy="4431983"/>
          </a:xfrm>
        </p:spPr>
        <p:txBody>
          <a:bodyPr/>
          <a:lstStyle/>
          <a:p>
            <a:r>
              <a:rPr lang="uk-UA" dirty="0" smtClean="0"/>
              <a:t>Ґрунтоутворюючими породами є важко суглинкові та легко глинисті леси, які на глибині 5–6 м змінюються </a:t>
            </a:r>
            <a:r>
              <a:rPr lang="uk-UA" dirty="0" err="1" smtClean="0"/>
              <a:t>середньосуглинковим</a:t>
            </a:r>
            <a:r>
              <a:rPr lang="uk-UA" dirty="0" smtClean="0"/>
              <a:t> </a:t>
            </a:r>
            <a:r>
              <a:rPr lang="uk-UA" dirty="0" smtClean="0"/>
              <a:t>палевим лесом. Ґрунтовий покрив </a:t>
            </a:r>
            <a:r>
              <a:rPr lang="uk-UA" dirty="0" err="1" smtClean="0"/>
              <a:t>Синельниківської</a:t>
            </a:r>
            <a:r>
              <a:rPr lang="uk-UA" dirty="0" smtClean="0"/>
              <a:t> селекційно-дослідної станції, досить однорідний і представлений в основному звичайними  середньо глибокими мало гумусними повно профільними і в різному ступені змитими чорноземами. 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1" y="1500174"/>
          <a:ext cx="8072495" cy="3200381"/>
        </p:xfrm>
        <a:graphic>
          <a:graphicData uri="http://schemas.openxmlformats.org/drawingml/2006/table">
            <a:tbl>
              <a:tblPr/>
              <a:tblGrid>
                <a:gridCol w="1000133"/>
                <a:gridCol w="892060"/>
                <a:gridCol w="1115619"/>
                <a:gridCol w="921279"/>
                <a:gridCol w="1000132"/>
                <a:gridCol w="928694"/>
                <a:gridCol w="1263637"/>
                <a:gridCol w="950941"/>
              </a:tblGrid>
              <a:tr h="748741">
                <a:tc rowSpan="2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Тип ґрунту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Глибина орного шару, см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Вміст гумусу, %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Вміст рухомих форм, мг/100г ґрунту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Щільність ґрунту, г/см</a:t>
                      </a:r>
                      <a:r>
                        <a:rPr lang="uk-UA" sz="1400" b="1" baseline="3000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</a:rPr>
                        <a:t>рН</a:t>
                      </a:r>
                      <a:endParaRPr lang="ru-RU" sz="14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</a:rPr>
                        <a:t>N</a:t>
                      </a:r>
                      <a:endParaRPr lang="ru-RU" sz="14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Р</a:t>
                      </a:r>
                      <a:r>
                        <a:rPr lang="uk-UA" sz="1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О</a:t>
                      </a:r>
                      <a:r>
                        <a:rPr lang="uk-UA" sz="1400" b="1" baseline="-25000" dirty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К</a:t>
                      </a:r>
                      <a:r>
                        <a:rPr lang="uk-UA" sz="1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7841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</a:rPr>
                        <a:t>Чорнозем звичайний</a:t>
                      </a:r>
                      <a:endParaRPr lang="ru-RU" sz="14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</a:rPr>
                        <a:t>0-30</a:t>
                      </a:r>
                      <a:endParaRPr lang="ru-RU" sz="14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</a:rPr>
                        <a:t>3-5.7</a:t>
                      </a:r>
                      <a:endParaRPr lang="ru-RU" sz="14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3,6-3,9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13,0-13,6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</a:rPr>
                        <a:t>13,4-13,6</a:t>
                      </a:r>
                      <a:endParaRPr lang="ru-RU" sz="14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1,20-1,25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</a:rPr>
                        <a:t>6.9-7,0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500034" y="285728"/>
            <a:ext cx="81439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</a:tabLst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3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Агрохімічна характеристика ґрунтів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Синельниківської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селекційно – дослідної станції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</a:tabLst>
            </a:pPr>
            <a:endParaRPr kumimoji="0" lang="uk-U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</a:tabLst>
            </a:pPr>
            <a:endParaRPr kumimoji="0" lang="uk-U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5143512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Як видно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таблиці</a:t>
            </a:r>
            <a:r>
              <a:rPr lang="ru-RU" dirty="0" smtClean="0"/>
              <a:t> 3 </a:t>
            </a:r>
            <a:r>
              <a:rPr lang="ru-RU" dirty="0" err="1" smtClean="0"/>
              <a:t>ґрунти</a:t>
            </a:r>
            <a:r>
              <a:rPr lang="ru-RU" dirty="0" smtClean="0"/>
              <a:t> </a:t>
            </a:r>
            <a:r>
              <a:rPr lang="ru-RU" dirty="0" err="1" smtClean="0"/>
              <a:t>господарства</a:t>
            </a:r>
            <a:r>
              <a:rPr lang="ru-RU" dirty="0" smtClean="0"/>
              <a:t> </a:t>
            </a:r>
            <a:r>
              <a:rPr lang="ru-RU" dirty="0" err="1" smtClean="0"/>
              <a:t>забезпечені</a:t>
            </a:r>
            <a:r>
              <a:rPr lang="ru-RU" dirty="0" smtClean="0"/>
              <a:t> гумусом, азотом, фосфором та </a:t>
            </a:r>
            <a:r>
              <a:rPr lang="ru-RU" dirty="0" err="1" smtClean="0"/>
              <a:t>калієм</a:t>
            </a:r>
            <a:r>
              <a:rPr lang="ru-RU" dirty="0" smtClean="0"/>
              <a:t> в </a:t>
            </a:r>
            <a:r>
              <a:rPr lang="ru-RU" dirty="0" err="1" smtClean="0"/>
              <a:t>достатній</a:t>
            </a:r>
            <a:r>
              <a:rPr lang="ru-RU" dirty="0" smtClean="0"/>
              <a:t> </a:t>
            </a:r>
            <a:r>
              <a:rPr lang="ru-RU" dirty="0" err="1" smtClean="0"/>
              <a:t>мірі</a:t>
            </a:r>
            <a:r>
              <a:rPr lang="ru-RU" dirty="0" smtClean="0"/>
              <a:t>. Тип </a:t>
            </a:r>
            <a:r>
              <a:rPr lang="ru-RU" dirty="0" err="1" smtClean="0"/>
              <a:t>ґрунту</a:t>
            </a:r>
            <a:r>
              <a:rPr lang="ru-RU" dirty="0" smtClean="0"/>
              <a:t> – </a:t>
            </a:r>
            <a:r>
              <a:rPr lang="ru-RU" dirty="0" err="1" smtClean="0"/>
              <a:t>чорнозем</a:t>
            </a:r>
            <a:r>
              <a:rPr lang="ru-RU" dirty="0" smtClean="0"/>
              <a:t> </a:t>
            </a:r>
            <a:r>
              <a:rPr lang="ru-RU" dirty="0" err="1" smtClean="0"/>
              <a:t>звичайний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357158" y="1071546"/>
            <a:ext cx="8382000" cy="472744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uk-UA" b="1" dirty="0" smtClean="0"/>
              <a:t>До непрямих методів</a:t>
            </a:r>
            <a:r>
              <a:rPr lang="uk-UA" dirty="0" smtClean="0"/>
              <a:t> слід віднести і ті, які базуються на:</a:t>
            </a:r>
            <a:endParaRPr lang="ru-RU" dirty="0" smtClean="0"/>
          </a:p>
          <a:p>
            <a:pPr lvl="0"/>
            <a:r>
              <a:rPr lang="uk-UA" dirty="0" smtClean="0"/>
              <a:t>відновленні нітратів в нітрити (хімічним чи біологічним шляхом) з послідуючим їх визначенням фотометричним методом; </a:t>
            </a:r>
            <a:endParaRPr lang="ru-RU" dirty="0" smtClean="0"/>
          </a:p>
          <a:p>
            <a:pPr lvl="0"/>
            <a:r>
              <a:rPr lang="uk-UA" dirty="0" smtClean="0"/>
              <a:t>на відновленні до аміаку з послідуючою відгонкою і визначенням титрометричним методом; </a:t>
            </a:r>
            <a:endParaRPr lang="ru-RU" dirty="0" smtClean="0"/>
          </a:p>
          <a:p>
            <a:r>
              <a:rPr lang="uk-UA" dirty="0" smtClean="0"/>
              <a:t>на відновлені </a:t>
            </a:r>
            <a:r>
              <a:rPr lang="uk-UA" dirty="0" err="1" smtClean="0"/>
              <a:t>нітрат-</a:t>
            </a:r>
            <a:r>
              <a:rPr lang="uk-UA" dirty="0" smtClean="0"/>
              <a:t> іонів до NО або NО</a:t>
            </a:r>
            <a:r>
              <a:rPr lang="uk-UA" baseline="-25000" dirty="0" smtClean="0"/>
              <a:t>2 </a:t>
            </a:r>
            <a:r>
              <a:rPr lang="uk-UA" dirty="0" smtClean="0"/>
              <a:t>і їх визначенні об'ємним методом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382738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Прямі методи</a:t>
            </a:r>
            <a:r>
              <a:rPr lang="uk-UA" dirty="0" smtClean="0"/>
              <a:t> базуються на:</a:t>
            </a:r>
            <a:endParaRPr lang="ru-RU" dirty="0" smtClean="0"/>
          </a:p>
          <a:p>
            <a:pPr lvl="0"/>
            <a:r>
              <a:rPr lang="uk-UA" dirty="0" smtClean="0"/>
              <a:t>абсорбції в ультрафіолетовій області спектра; </a:t>
            </a:r>
            <a:endParaRPr lang="ru-RU" dirty="0" smtClean="0"/>
          </a:p>
          <a:p>
            <a:pPr lvl="0"/>
            <a:r>
              <a:rPr lang="uk-UA" dirty="0" smtClean="0"/>
              <a:t>відновленні при визначенні величини потенціалу (полярографія і полярографічна кулонометрія);</a:t>
            </a:r>
            <a:endParaRPr lang="ru-RU" dirty="0" smtClean="0"/>
          </a:p>
          <a:p>
            <a:pPr lvl="0"/>
            <a:r>
              <a:rPr lang="uk-UA" dirty="0" smtClean="0"/>
              <a:t>активності іонів N0</a:t>
            </a:r>
            <a:r>
              <a:rPr lang="uk-UA" baseline="-25000" dirty="0" smtClean="0"/>
              <a:t>3</a:t>
            </a:r>
            <a:r>
              <a:rPr lang="uk-UA" dirty="0" smtClean="0"/>
              <a:t>  в розчині (пряма потенціометрія </a:t>
            </a:r>
            <a:r>
              <a:rPr lang="uk-UA" dirty="0" err="1" smtClean="0"/>
              <a:t>іон—селективним</a:t>
            </a:r>
            <a:r>
              <a:rPr lang="uk-UA" dirty="0" smtClean="0"/>
              <a:t> </a:t>
            </a:r>
            <a:r>
              <a:rPr lang="uk-UA" dirty="0" err="1" smtClean="0"/>
              <a:t>методом—І</a:t>
            </a:r>
            <a:r>
              <a:rPr lang="en-US" dirty="0" smtClean="0"/>
              <a:t>S</a:t>
            </a:r>
            <a:r>
              <a:rPr lang="uk-UA" dirty="0" smtClean="0"/>
              <a:t>Є).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57158" y="857232"/>
            <a:ext cx="8382000" cy="5761577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Виділяють таки методи</a:t>
            </a:r>
            <a:endParaRPr lang="ru-RU" b="1" dirty="0" smtClean="0"/>
          </a:p>
          <a:p>
            <a:r>
              <a:rPr lang="uk-UA" dirty="0" smtClean="0"/>
              <a:t>Колориметричний метод </a:t>
            </a:r>
            <a:endParaRPr lang="ru-RU" dirty="0" smtClean="0"/>
          </a:p>
          <a:p>
            <a:r>
              <a:rPr lang="uk-UA" dirty="0" err="1" smtClean="0"/>
              <a:t>Дисульфофеноловий</a:t>
            </a:r>
            <a:r>
              <a:rPr lang="uk-UA" dirty="0" smtClean="0"/>
              <a:t> метод </a:t>
            </a:r>
            <a:endParaRPr lang="ru-RU" dirty="0" smtClean="0"/>
          </a:p>
          <a:p>
            <a:r>
              <a:rPr lang="uk-UA" dirty="0" smtClean="0"/>
              <a:t>Колориметричний метод з дифеніламіном, </a:t>
            </a:r>
            <a:endParaRPr lang="ru-RU" dirty="0" smtClean="0"/>
          </a:p>
          <a:p>
            <a:r>
              <a:rPr lang="uk-UA" dirty="0" smtClean="0"/>
              <a:t>Метод з використанням кадмієвої </a:t>
            </a:r>
            <a:endParaRPr lang="ru-RU" dirty="0" smtClean="0"/>
          </a:p>
          <a:p>
            <a:r>
              <a:rPr lang="uk-UA" dirty="0" smtClean="0"/>
              <a:t>Швидкий і точний метод </a:t>
            </a:r>
            <a:endParaRPr lang="ru-RU" dirty="0" smtClean="0"/>
          </a:p>
          <a:p>
            <a:r>
              <a:rPr lang="uk-UA" dirty="0" smtClean="0"/>
              <a:t>Спектрофотометричним методом </a:t>
            </a:r>
            <a:endParaRPr lang="ru-RU" dirty="0" smtClean="0"/>
          </a:p>
          <a:p>
            <a:r>
              <a:rPr lang="uk-UA" dirty="0" smtClean="0"/>
              <a:t>метод з використанням </a:t>
            </a:r>
            <a:r>
              <a:rPr lang="uk-UA" dirty="0" err="1" smtClean="0"/>
              <a:t>йон—селективних</a:t>
            </a:r>
            <a:r>
              <a:rPr lang="uk-UA" dirty="0" smtClean="0"/>
              <a:t> електродів</a:t>
            </a:r>
            <a:endParaRPr lang="ru-RU" dirty="0" smtClean="0"/>
          </a:p>
          <a:p>
            <a:r>
              <a:rPr lang="uk-UA" dirty="0" smtClean="0"/>
              <a:t>Метод </a:t>
            </a:r>
            <a:r>
              <a:rPr lang="en-US" dirty="0" err="1" smtClean="0"/>
              <a:t>Cawse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7" y="1785926"/>
          <a:ext cx="8215369" cy="3929092"/>
        </p:xfrm>
        <a:graphic>
          <a:graphicData uri="http://schemas.openxmlformats.org/drawingml/2006/table">
            <a:tbl>
              <a:tblPr/>
              <a:tblGrid>
                <a:gridCol w="2235221"/>
                <a:gridCol w="1495037"/>
                <a:gridCol w="1495037"/>
                <a:gridCol w="1495037"/>
                <a:gridCol w="1495037"/>
              </a:tblGrid>
              <a:tr h="554348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Сорти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Контроль</a:t>
                      </a:r>
                      <a:endParaRPr lang="ru-RU" sz="14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2,4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D</a:t>
                      </a:r>
                      <a:endParaRPr lang="ru-RU" sz="14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4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Кількість бур</a:t>
                      </a:r>
                      <a:r>
                        <a:rPr lang="uk-UA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’</a:t>
                      </a: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янів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 </a:t>
                      </a:r>
                      <a:r>
                        <a:rPr lang="uk-UA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.шт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Урожайність, т/га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Кількість бур</a:t>
                      </a:r>
                      <a:r>
                        <a:rPr lang="uk-UA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’</a:t>
                      </a: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янів на </a:t>
                      </a:r>
                      <a:r>
                        <a:rPr lang="uk-UA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.шт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Урожайність, т/га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9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Одеська 51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73,6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17,6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9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Одеська н/к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169,8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64,7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9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Істок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89,0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25,8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9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Альбатрос одеський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115,6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29,4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4,5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8041" marR="68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9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СкіФянка</a:t>
                      </a:r>
                      <a:endParaRPr lang="ru-RU" sz="10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171,2</a:t>
                      </a:r>
                      <a:endParaRPr lang="ru-RU" sz="10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0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70,2</a:t>
                      </a:r>
                      <a:endParaRPr lang="ru-RU" sz="1000" b="1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000" b="1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57158" y="285728"/>
            <a:ext cx="84296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№ 4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 2,4-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забур'яненість посівів і урожайність озимої пшениці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1571612"/>
          <a:ext cx="8286808" cy="4214842"/>
        </p:xfrm>
        <a:graphic>
          <a:graphicData uri="http://schemas.openxmlformats.org/drawingml/2006/table">
            <a:tbl>
              <a:tblPr/>
              <a:tblGrid>
                <a:gridCol w="1507053"/>
                <a:gridCol w="1054540"/>
                <a:gridCol w="1507053"/>
                <a:gridCol w="1473035"/>
                <a:gridCol w="764997"/>
                <a:gridCol w="1151054"/>
                <a:gridCol w="829076"/>
              </a:tblGrid>
              <a:tr h="162662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Варіанти досліду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Урожай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зерна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(т/га)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Вміст (%)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вдк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uk-UA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о.п</a:t>
                      </a: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.)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Сила борошна (</a:t>
                      </a:r>
                      <a:r>
                        <a:rPr lang="uk-UA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о.а</a:t>
                      </a: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.)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Об'єм хліба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(см</a:t>
                      </a:r>
                      <a:r>
                        <a:rPr lang="uk-UA" sz="1600" b="1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4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Білка в зерні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клейковини в борошні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7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Контроль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4.1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14.0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33.5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68.0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220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897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Times New Roman"/>
                        </a:rPr>
                        <a:t>2,4 </a:t>
                      </a:r>
                      <a:r>
                        <a:rPr lang="en-US" sz="1600" b="1">
                          <a:latin typeface="Times New Roman"/>
                          <a:ea typeface="Times New Roman"/>
                        </a:rPr>
                        <a:t>D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4.5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14.0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32.7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68</a:t>
                      </a:r>
                      <a:r>
                        <a:rPr lang="ru-RU" sz="1600" b="1">
                          <a:latin typeface="Times New Roman"/>
                          <a:ea typeface="Times New Roman"/>
                        </a:rPr>
                        <a:t>.0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188</a:t>
                      </a:r>
                      <a:endParaRPr lang="ru-RU" sz="1600" b="1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827</a:t>
                      </a:r>
                      <a:endParaRPr lang="ru-RU" sz="1600" b="1" dirty="0">
                        <a:latin typeface="Courier New"/>
                        <a:ea typeface="Times New Roman"/>
                      </a:endParaRPr>
                    </a:p>
                  </a:txBody>
                  <a:tcPr marL="65496" marR="6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285728"/>
            <a:ext cx="89296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5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 гербіциду 2,4-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врожайність і якість зерна озимої пшениці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1857364"/>
          <a:ext cx="8572560" cy="4214843"/>
        </p:xfrm>
        <a:graphic>
          <a:graphicData uri="http://schemas.openxmlformats.org/drawingml/2006/table">
            <a:tbl>
              <a:tblPr/>
              <a:tblGrid>
                <a:gridCol w="1559546"/>
                <a:gridCol w="1833757"/>
                <a:gridCol w="1133825"/>
                <a:gridCol w="1427799"/>
                <a:gridCol w="1427799"/>
                <a:gridCol w="1189834"/>
              </a:tblGrid>
              <a:tr h="1737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Агрофон</a:t>
                      </a:r>
                      <a:endParaRPr lang="ru-RU" sz="1800" b="1" dirty="0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Сорти</a:t>
                      </a:r>
                      <a:endParaRPr lang="ru-RU" sz="1800" b="1" dirty="0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Висота</a:t>
                      </a:r>
                      <a:endParaRPr lang="ru-RU" sz="1800" b="1" dirty="0">
                        <a:latin typeface="Courier New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рослин, см</a:t>
                      </a:r>
                      <a:endParaRPr lang="ru-RU" sz="1800" b="1" dirty="0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Кількість у 1-ї рослини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Стебел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Вузлових коренів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Маса 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абс.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сухих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рослин,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60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Без Добрив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Альбатрос одеський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60,9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2.3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4.7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153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Спартанка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50,6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2.0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10.0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124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72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en-US" sz="1800" b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en-US" sz="1800" b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Альбатрос одеський</a:t>
                      </a:r>
                      <a:endParaRPr lang="ru-RU" sz="1800" b="1" dirty="0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75,3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2.5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11.9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216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Спартанка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65,3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2.7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11.6</a:t>
                      </a:r>
                      <a:endParaRPr lang="ru-RU" sz="1800" b="1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205</a:t>
                      </a:r>
                      <a:endParaRPr lang="ru-RU" sz="1800" b="1" dirty="0">
                        <a:latin typeface="Courier New"/>
                        <a:ea typeface="Times New Roman"/>
                      </a:endParaRPr>
                    </a:p>
                  </a:txBody>
                  <a:tcPr marL="66690" marR="66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285728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6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Біометричні показники рослин озимої пшениці в фазі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виходу в трубку залежно від умов мінерального живлення  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58901"/>
            <a:ext cx="187220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 </a:t>
            </a:r>
            <a:r>
              <a:rPr lang="uk-UA" sz="1600" b="1" dirty="0" smtClean="0"/>
              <a:t>1) вповільнюється </a:t>
            </a:r>
            <a:r>
              <a:rPr lang="uk-UA" sz="1600" b="1" dirty="0"/>
              <a:t>ріст </a:t>
            </a:r>
            <a:r>
              <a:rPr lang="uk-UA" sz="1600" b="1" dirty="0" smtClean="0"/>
              <a:t>рослини; </a:t>
            </a:r>
          </a:p>
          <a:p>
            <a:r>
              <a:rPr lang="uk-UA" sz="1600" b="1" dirty="0" smtClean="0"/>
              <a:t>2) листи  </a:t>
            </a:r>
            <a:r>
              <a:rPr lang="uk-UA" sz="1600" b="1" dirty="0"/>
              <a:t>й стебла стають ясно-зелені, потім жовтіють і </a:t>
            </a:r>
            <a:r>
              <a:rPr lang="uk-UA" sz="1600" b="1" dirty="0" smtClean="0"/>
              <a:t>відмирають; </a:t>
            </a:r>
          </a:p>
          <a:p>
            <a:r>
              <a:rPr lang="uk-UA" sz="1600" b="1" dirty="0" smtClean="0"/>
              <a:t>3) листи </a:t>
            </a:r>
            <a:r>
              <a:rPr lang="uk-UA" sz="1600" b="1" dirty="0"/>
              <a:t>дрібні, стебла тонкі й </a:t>
            </a:r>
            <a:r>
              <a:rPr lang="uk-UA" sz="1600" b="1" dirty="0" smtClean="0"/>
              <a:t>тендітні; </a:t>
            </a:r>
          </a:p>
          <a:p>
            <a:r>
              <a:rPr lang="uk-UA" sz="1600" b="1" dirty="0" smtClean="0"/>
              <a:t>4) цвітіння </a:t>
            </a:r>
            <a:r>
              <a:rPr lang="uk-UA" sz="1600" b="1" dirty="0"/>
              <a:t>спізнюється, бутони обсипають, плоди </a:t>
            </a:r>
            <a:r>
              <a:rPr lang="uk-UA" sz="1600" b="1" dirty="0" smtClean="0"/>
              <a:t>дрібні</a:t>
            </a:r>
            <a:endParaRPr lang="ru-RU" sz="1600" b="1" dirty="0"/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3347864" y="517523"/>
            <a:ext cx="4968552" cy="1033264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dirty="0" smtClean="0"/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Азотне голодування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1945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2816"/>
            <a:ext cx="3572318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1" y="1805149"/>
            <a:ext cx="2325466" cy="335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Рисунок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69" r="7722"/>
          <a:stretch>
            <a:fillRect/>
          </a:stretch>
        </p:blipFill>
        <p:spPr bwMode="auto">
          <a:xfrm>
            <a:off x="5292080" y="5339894"/>
            <a:ext cx="2067275" cy="149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07741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714356"/>
          <a:ext cx="9144000" cy="6143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997196"/>
          </a:xfrm>
        </p:spPr>
        <p:txBody>
          <a:bodyPr/>
          <a:lstStyle/>
          <a:p>
            <a:pPr lvl="0" algn="ctr"/>
            <a:r>
              <a:rPr lang="uk-UA" sz="2400" b="1" dirty="0" smtClean="0">
                <a:ln>
                  <a:noFill/>
                </a:ln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 доз і строк і внесення азотних добрив на вміст нітратів в зерні озимої пшениці</a:t>
            </a:r>
            <a:r>
              <a:rPr lang="uk-UA" sz="2400" b="1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uk-UA" sz="2400" b="1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</a:rPr>
            </a:br>
            <a:endParaRPr lang="ru-RU" sz="2400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500034" y="1643050"/>
            <a:ext cx="442915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необхідності боротьби з бур’янами амінну сіль 2-4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бажано використовувати в середніх та мінімальних дозах в зв’язку з можливою наявності їх в зерні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 раціональним шляхом використання азотних добрив під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озимує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пшеницю прикореневе підживлення  посівів на початку виходу рослин в трубку в дозі 30кг по діючої речовини.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357166"/>
            <a:ext cx="4437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uk-UA" sz="5400" b="1" i="0" u="none" strike="noStrike" cap="all" spc="0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Висновок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P10402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1214422"/>
            <a:ext cx="3428992" cy="2357430"/>
          </a:xfrm>
          <a:prstGeom prst="rect">
            <a:avLst/>
          </a:prstGeom>
        </p:spPr>
      </p:pic>
      <p:pic>
        <p:nvPicPr>
          <p:cNvPr id="6" name="Рисунок 5" descr="P1040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3714752"/>
            <a:ext cx="3476617" cy="250030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2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Trebuchet MS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729</TotalTime>
  <Words>812</Words>
  <Application>Microsoft Office PowerPoint</Application>
  <PresentationFormat>Экран (4:3)</PresentationFormat>
  <Paragraphs>286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Тема2</vt:lpstr>
      <vt:lpstr>Белый текст и шрифт Courier для слайдов с кодом</vt:lpstr>
      <vt:lpstr> “ВПЛИВ АГРОЕКОЛОГІЧНИХ ФАКТОРІВ  НА ВЗАЄМОСВЯЗАНУ СИСТЕМУ ТЕХНОЛОГІЧНИХ, ХАРЧОВИХ ПОКАЗНИКІВ  ОЗИМОЇ ПШЕНИЦІ”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Вплив доз і строк і внесення азотних добрив на вміст нітратів в зерні озимої пшениці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Admin</cp:lastModifiedBy>
  <cp:revision>77</cp:revision>
  <dcterms:created xsi:type="dcterms:W3CDTF">2012-08-20T16:10:27Z</dcterms:created>
  <dcterms:modified xsi:type="dcterms:W3CDTF">2014-03-29T11:02:59Z</dcterms:modified>
</cp:coreProperties>
</file>