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0" r:id="rId3"/>
    <p:sldId id="257" r:id="rId4"/>
    <p:sldId id="258" r:id="rId5"/>
    <p:sldId id="259" r:id="rId6"/>
    <p:sldId id="268" r:id="rId7"/>
    <p:sldId id="261" r:id="rId8"/>
    <p:sldId id="264" r:id="rId9"/>
    <p:sldId id="265" r:id="rId10"/>
    <p:sldId id="271" r:id="rId11"/>
    <p:sldId id="269" r:id="rId12"/>
    <p:sldId id="263" r:id="rId13"/>
    <p:sldId id="270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8B31"/>
    <a:srgbClr val="E27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471E7-FDEA-4306-A90B-F2553F9C4FF6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F2865-981D-476D-B47B-7797DB582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9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F2865-981D-476D-B47B-7797DB58298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5F43-2DD3-41E1-9374-679E8C473AC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25A078-4C83-45C2-A2BF-7138EA9B2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5F43-2DD3-41E1-9374-679E8C473AC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5A078-4C83-45C2-A2BF-7138EA9B2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F25A078-4C83-45C2-A2BF-7138EA9B2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5F43-2DD3-41E1-9374-679E8C473AC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5F43-2DD3-41E1-9374-679E8C473AC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F25A078-4C83-45C2-A2BF-7138EA9B2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5F43-2DD3-41E1-9374-679E8C473AC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25A078-4C83-45C2-A2BF-7138EA9B2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8AB5F43-2DD3-41E1-9374-679E8C473AC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5A078-4C83-45C2-A2BF-7138EA9B2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5F43-2DD3-41E1-9374-679E8C473AC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F25A078-4C83-45C2-A2BF-7138EA9B2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5F43-2DD3-41E1-9374-679E8C473AC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F25A078-4C83-45C2-A2BF-7138EA9B2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5F43-2DD3-41E1-9374-679E8C473AC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25A078-4C83-45C2-A2BF-7138EA9B2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25A078-4C83-45C2-A2BF-7138EA9B2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5F43-2DD3-41E1-9374-679E8C473AC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F25A078-4C83-45C2-A2BF-7138EA9B2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8AB5F43-2DD3-41E1-9374-679E8C473AC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8AB5F43-2DD3-41E1-9374-679E8C473AC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25A078-4C83-45C2-A2BF-7138EA9B2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история укр лит\098047-Природа-поле-пшеница-поля-пшеничные-поля-колосья-колоски-макро-красивые-обои-небо-облака1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24308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2819400"/>
            <a:ext cx="4536504" cy="3633936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  <a:buClrTx/>
              <a:buSzTx/>
            </a:pPr>
            <a:r>
              <a:rPr lang="uk-UA" sz="2400" cap="none" spc="0" dirty="0">
                <a:solidFill>
                  <a:srgbClr val="D163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Виконала учениця 9 класу</a:t>
            </a:r>
          </a:p>
          <a:p>
            <a:pPr lvl="0" algn="l">
              <a:spcBef>
                <a:spcPts val="0"/>
              </a:spcBef>
              <a:buClrTx/>
              <a:buSzTx/>
            </a:pPr>
            <a:r>
              <a:rPr lang="uk-UA" sz="2400" cap="none" spc="0" dirty="0">
                <a:solidFill>
                  <a:srgbClr val="D163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Миколаївського морського ліцею </a:t>
            </a:r>
          </a:p>
          <a:p>
            <a:pPr lvl="0" algn="l">
              <a:spcBef>
                <a:spcPts val="0"/>
              </a:spcBef>
              <a:buClrTx/>
              <a:buSzTx/>
            </a:pPr>
            <a:r>
              <a:rPr lang="uk-UA" sz="2400" cap="none" spc="0" dirty="0">
                <a:solidFill>
                  <a:srgbClr val="D163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Миколаївської області</a:t>
            </a:r>
          </a:p>
          <a:p>
            <a:pPr lvl="0" algn="l">
              <a:spcBef>
                <a:spcPts val="0"/>
              </a:spcBef>
              <a:buClrTx/>
              <a:buSzTx/>
            </a:pPr>
            <a:r>
              <a:rPr lang="ru-RU" sz="2400" cap="none" spc="0" dirty="0">
                <a:solidFill>
                  <a:srgbClr val="D163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cap="none" spc="0" dirty="0" err="1">
                <a:solidFill>
                  <a:srgbClr val="D163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Куропятник</a:t>
            </a:r>
            <a:r>
              <a:rPr lang="ru-RU" sz="2400" cap="none" spc="0" dirty="0">
                <a:solidFill>
                  <a:srgbClr val="D163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cap="none" spc="0" dirty="0" err="1">
                <a:solidFill>
                  <a:srgbClr val="D163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Анастас</a:t>
            </a:r>
            <a:r>
              <a:rPr lang="uk-UA" sz="2400" cap="none" spc="0" dirty="0" err="1">
                <a:solidFill>
                  <a:srgbClr val="D163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ія</a:t>
            </a:r>
            <a:r>
              <a:rPr lang="uk-UA" sz="2400" cap="none" spc="0" dirty="0">
                <a:solidFill>
                  <a:srgbClr val="D163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cap="none" spc="0" dirty="0" smtClean="0">
                <a:solidFill>
                  <a:srgbClr val="D163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Колесникова Маргарита</a:t>
            </a:r>
          </a:p>
          <a:p>
            <a:pPr lvl="0" algn="l">
              <a:spcBef>
                <a:spcPts val="0"/>
              </a:spcBef>
              <a:buClrTx/>
              <a:buSzTx/>
            </a:pPr>
            <a:r>
              <a:rPr lang="uk-UA" sz="2400" cap="none" spc="0" dirty="0" smtClean="0">
                <a:solidFill>
                  <a:srgbClr val="D163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Вчитель:Соколова </a:t>
            </a:r>
            <a:r>
              <a:rPr lang="uk-UA" sz="2400" cap="none" spc="0" dirty="0" err="1">
                <a:solidFill>
                  <a:srgbClr val="D163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ОленаПавлівна</a:t>
            </a:r>
            <a:r>
              <a:rPr lang="uk-UA" sz="2400" cap="none" spc="0" dirty="0">
                <a:solidFill>
                  <a:srgbClr val="D163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cap="none" spc="0" dirty="0" err="1">
                <a:solidFill>
                  <a:srgbClr val="D163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Федоревська</a:t>
            </a:r>
            <a:r>
              <a:rPr lang="uk-UA" sz="2400" cap="none" spc="0" dirty="0">
                <a:solidFill>
                  <a:srgbClr val="D163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Наталія Григорівна</a:t>
            </a:r>
            <a:endParaRPr lang="en-US" sz="2400" cap="none" spc="0" dirty="0">
              <a:solidFill>
                <a:srgbClr val="D1634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D16349"/>
              </a:buClr>
            </a:pPr>
            <a:endParaRPr lang="ru-RU" sz="2400" dirty="0">
              <a:solidFill>
                <a:srgbClr val="D16349">
                  <a:lumMod val="50000"/>
                </a:srgbClr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Історичне</a:t>
            </a:r>
            <a:r>
              <a:rPr lang="ru-RU" b="1" dirty="0" smtClean="0"/>
              <a:t> </a:t>
            </a:r>
            <a:r>
              <a:rPr lang="ru-RU" b="1" dirty="0" err="1" smtClean="0"/>
              <a:t>підґрунтя</a:t>
            </a:r>
            <a:r>
              <a:rPr lang="ru-RU" b="1" dirty="0" smtClean="0"/>
              <a:t> </a:t>
            </a:r>
            <a:r>
              <a:rPr lang="ru-RU" b="1" dirty="0" err="1" smtClean="0"/>
              <a:t>творчості</a:t>
            </a:r>
            <a:r>
              <a:rPr lang="ru-RU" b="1" dirty="0" smtClean="0"/>
              <a:t> Т.Г. </a:t>
            </a:r>
            <a:r>
              <a:rPr lang="ru-RU" b="1" dirty="0" err="1" smtClean="0"/>
              <a:t>Шевченка</a:t>
            </a:r>
            <a:r>
              <a:rPr lang="en-US" b="1" dirty="0" smtClean="0"/>
              <a:t>.</a:t>
            </a:r>
            <a:r>
              <a:rPr lang="uk-UA" b="1" dirty="0" smtClean="0"/>
              <a:t>Достовірність подій у поемі </a:t>
            </a:r>
            <a:r>
              <a:rPr lang="uk-UA" b="1" dirty="0" err="1" smtClean="0"/>
              <a:t>“Іржавець”</a:t>
            </a:r>
            <a:r>
              <a:rPr lang="ru-RU" b="1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история укр лит\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857256"/>
          </a:xfrm>
        </p:spPr>
        <p:txBody>
          <a:bodyPr/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Історичні події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571612"/>
          <a:ext cx="8786874" cy="360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360616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Події</a:t>
                      </a:r>
                      <a:r>
                        <a:rPr kumimoji="0"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після</a:t>
                      </a:r>
                      <a:r>
                        <a:rPr kumimoji="0"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війни</a:t>
                      </a:r>
                      <a:r>
                        <a:rPr kumimoji="0"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шведів</a:t>
                      </a:r>
                      <a:r>
                        <a:rPr kumimoji="0"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kumimoji="0"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Росією</a:t>
                      </a:r>
                      <a:r>
                        <a:rPr kumimoji="0"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у 1708-1709 </a:t>
                      </a:r>
                      <a:r>
                        <a:rPr kumimoji="0" lang="ru-RU" sz="20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kumimoji="0"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20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поразка</a:t>
                      </a:r>
                      <a:r>
                        <a:rPr kumimoji="0"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шведів</a:t>
                      </a:r>
                      <a:r>
                        <a:rPr kumimoji="0"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під</a:t>
                      </a:r>
                      <a:r>
                        <a:rPr kumimoji="0"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Полтавою, </a:t>
                      </a:r>
                      <a:r>
                        <a:rPr kumimoji="0" lang="ru-RU" sz="20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відхід</a:t>
                      </a:r>
                      <a:r>
                        <a:rPr kumimoji="0"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гетьмана</a:t>
                      </a:r>
                      <a:r>
                        <a:rPr kumimoji="0"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Мазепи</a:t>
                      </a:r>
                      <a:r>
                        <a:rPr kumimoji="0"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kumimoji="0"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кошового</a:t>
                      </a:r>
                      <a:r>
                        <a:rPr kumimoji="0"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отамана</a:t>
                      </a:r>
                      <a:r>
                        <a:rPr kumimoji="0"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Запорізької</a:t>
                      </a:r>
                      <a:r>
                        <a:rPr kumimoji="0"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Січі</a:t>
                      </a:r>
                      <a:r>
                        <a:rPr kumimoji="0"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Кості</a:t>
                      </a:r>
                      <a:r>
                        <a:rPr kumimoji="0"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Гордієнка</a:t>
                      </a:r>
                      <a:r>
                        <a:rPr kumimoji="0"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ru-RU" sz="20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Туреччину</a:t>
                      </a:r>
                      <a:r>
                        <a:rPr kumimoji="0" lang="ru-RU" sz="2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сильно </a:t>
                      </a:r>
                      <a:r>
                        <a:rPr kumimoji="0" lang="ru-RU" sz="20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вплинули</a:t>
                      </a:r>
                      <a:r>
                        <a:rPr kumimoji="0" lang="ru-RU" sz="2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kumimoji="0" lang="ru-RU" sz="20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свідомість</a:t>
                      </a:r>
                      <a:r>
                        <a:rPr kumimoji="0" lang="ru-RU" sz="2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Шевченка</a:t>
                      </a:r>
                      <a:r>
                        <a:rPr kumimoji="0" lang="ru-RU" sz="2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20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після</a:t>
                      </a:r>
                      <a:r>
                        <a:rPr kumimoji="0" lang="ru-RU" sz="2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цієї</a:t>
                      </a:r>
                      <a:r>
                        <a:rPr kumimoji="0" lang="ru-RU" sz="2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сповіді</a:t>
                      </a:r>
                      <a:r>
                        <a:rPr kumimoji="0" lang="ru-RU" sz="2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поет </a:t>
                      </a:r>
                      <a:r>
                        <a:rPr kumimoji="0" lang="ru-RU" sz="20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kumimoji="0" lang="ru-RU" sz="2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болем</a:t>
                      </a:r>
                      <a:r>
                        <a:rPr kumimoji="0" lang="ru-RU" sz="2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говорить про долю </a:t>
                      </a:r>
                      <a:r>
                        <a:rPr kumimoji="0" lang="ru-RU" sz="20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України</a:t>
                      </a:r>
                      <a:r>
                        <a:rPr kumimoji="0" lang="ru-RU" sz="20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i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b="1" i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Мій</a:t>
                      </a:r>
                      <a:r>
                        <a:rPr kumimoji="0" lang="ru-RU" b="1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краю </a:t>
                      </a:r>
                      <a:r>
                        <a:rPr kumimoji="0" lang="ru-RU" b="1" i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прекрасний</a:t>
                      </a:r>
                      <a:r>
                        <a:rPr kumimoji="0" lang="ru-RU" b="1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b="1" i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розкішний</a:t>
                      </a:r>
                      <a:r>
                        <a:rPr kumimoji="0" lang="ru-RU" b="1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b="1" i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багатий</a:t>
                      </a:r>
                      <a:r>
                        <a:rPr kumimoji="0" lang="ru-RU" b="1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r>
                        <a:rPr lang="ru-RU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kumimoji="0" lang="ru-RU" b="1" i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Хто</a:t>
                      </a:r>
                      <a:r>
                        <a:rPr kumimoji="0" lang="ru-RU" b="1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тебе не мучив?..</a:t>
                      </a:r>
                      <a:r>
                        <a:rPr lang="ru-RU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kumimoji="0" lang="ru-RU" b="1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І все то те лихо, все, </a:t>
                      </a:r>
                      <a:r>
                        <a:rPr kumimoji="0" lang="ru-RU" b="1" i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кажуть</a:t>
                      </a:r>
                      <a:r>
                        <a:rPr kumimoji="0" lang="ru-RU" b="1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од Бога!</a:t>
                      </a:r>
                      <a:r>
                        <a:rPr lang="ru-RU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kumimoji="0" lang="ru-RU" b="1" i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kumimoji="0" lang="ru-RU" b="1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1" i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вже</a:t>
                      </a:r>
                      <a:r>
                        <a:rPr kumimoji="0" lang="ru-RU" b="1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ж </a:t>
                      </a:r>
                      <a:r>
                        <a:rPr kumimoji="0" lang="ru-RU" b="1" i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йому</a:t>
                      </a:r>
                      <a:r>
                        <a:rPr kumimoji="0" lang="ru-RU" b="1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любо людей </a:t>
                      </a:r>
                      <a:r>
                        <a:rPr kumimoji="0" lang="ru-RU" b="1" i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мордувать</a:t>
                      </a:r>
                      <a:r>
                        <a:rPr kumimoji="0" lang="ru-RU" b="1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ru-RU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kumimoji="0" lang="ru-RU" b="1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 </a:t>
                      </a:r>
                      <a:r>
                        <a:rPr kumimoji="0" lang="ru-RU" b="1" i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надто</a:t>
                      </a:r>
                      <a:r>
                        <a:rPr kumimoji="0" lang="ru-RU" b="1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1" i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сердешну</a:t>
                      </a:r>
                      <a:r>
                        <a:rPr kumimoji="0" lang="ru-RU" b="1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мою </a:t>
                      </a:r>
                      <a:r>
                        <a:rPr kumimoji="0" lang="ru-RU" b="1" i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Україну</a:t>
                      </a:r>
                      <a:r>
                        <a:rPr kumimoji="0" lang="ru-RU" b="1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…»</a:t>
                      </a:r>
                      <a:endParaRPr lang="ru-RU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os1.i.ua/1/101/206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00562" y="1142984"/>
          <a:ext cx="4429124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24"/>
              </a:tblGrid>
              <a:tr h="2115211">
                <a:tc>
                  <a:txBody>
                    <a:bodyPr/>
                    <a:lstStyle/>
                    <a:p>
                      <a:r>
                        <a:rPr kumimoji="0" lang="ru-RU" sz="20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Із</a:t>
                      </a: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Олешківської</a:t>
                      </a: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Січі</a:t>
                      </a: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п’ятеро</a:t>
                      </a: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козаків</a:t>
                      </a: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родом </a:t>
                      </a:r>
                      <a:r>
                        <a:rPr kumimoji="0" lang="ru-RU" sz="20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містечка</a:t>
                      </a: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Іржавець</a:t>
                      </a: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20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Іван</a:t>
                      </a: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Доценко, Данило </a:t>
                      </a:r>
                      <a:r>
                        <a:rPr kumimoji="0" lang="ru-RU" sz="20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Поливьяний</a:t>
                      </a: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2000" b="1" dirty="0" smtClean="0"/>
                        <a:t/>
                      </a:r>
                      <a:br>
                        <a:rPr lang="ru-RU" sz="2000" b="1" dirty="0" smtClean="0"/>
                      </a:b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Ярема Голик, </a:t>
                      </a:r>
                      <a:r>
                        <a:rPr kumimoji="0" lang="ru-RU" sz="20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Іван</a:t>
                      </a: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Чистий</a:t>
                      </a: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Федір</a:t>
                      </a: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Фастовець</a:t>
                      </a: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у 1716 р. </a:t>
                      </a:r>
                      <a:r>
                        <a:rPr kumimoji="0" lang="ru-RU" sz="20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таємно</a:t>
                      </a: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привезли </a:t>
                      </a:r>
                      <a:r>
                        <a:rPr kumimoji="0" lang="ru-RU" sz="20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ікону</a:t>
                      </a:r>
                      <a:r>
                        <a:rPr lang="ru-RU" sz="2000" b="1" dirty="0" smtClean="0"/>
                        <a:t/>
                      </a:r>
                      <a:br>
                        <a:rPr lang="ru-RU" sz="2000" b="1" dirty="0" smtClean="0"/>
                      </a:b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20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містечко</a:t>
                      </a: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Іржавець</a:t>
                      </a:r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599696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Вернулися</a:t>
                      </a:r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запорожці</a:t>
                      </a:r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Принесли </a:t>
                      </a:r>
                      <a:r>
                        <a:rPr kumimoji="0"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собою</a:t>
                      </a:r>
                    </a:p>
                    <a:p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Гетьманщину</a:t>
                      </a:r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той </a:t>
                      </a:r>
                      <a:r>
                        <a:rPr kumimoji="0"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чудовний</a:t>
                      </a:r>
                      <a:endParaRPr kumimoji="0" lang="ru-RU" sz="20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 </a:t>
                      </a:r>
                      <a:r>
                        <a:rPr kumimoji="0"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Пресвятої</a:t>
                      </a:r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Поставили в </a:t>
                      </a:r>
                      <a:r>
                        <a:rPr kumimoji="0"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Іржавиці</a:t>
                      </a:r>
                      <a:endParaRPr kumimoji="0" lang="ru-RU" sz="20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мурованім</a:t>
                      </a:r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храмі</a:t>
                      </a:r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Отам</a:t>
                      </a:r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вона </a:t>
                      </a:r>
                      <a:r>
                        <a:rPr kumimoji="0"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досі</a:t>
                      </a:r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плаче</a:t>
                      </a:r>
                    </a:p>
                    <a:p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 за </a:t>
                      </a:r>
                      <a:r>
                        <a:rPr kumimoji="0"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козаками</a:t>
                      </a:r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.»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 descr="Ржавская икона Пресвятой Богороди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3964809" cy="52864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57290" y="357166"/>
            <a:ext cx="600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Історичні події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история укр лит\Bankoboev.Ru_zheltoe_pole_sinee_neb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dirty="0" smtClean="0">
                <a:solidFill>
                  <a:schemeClr val="tx1"/>
                </a:solidFill>
              </a:rPr>
              <a:t>Особливість поеми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14488"/>
            <a:ext cx="8503920" cy="438456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Твори,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присвячені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історичній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тематиці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мають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велике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значення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літератури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Ці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твори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відрізняються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історичною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достовірністю,художньою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довершеністю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,  великою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художньою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цінністю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.  Вони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поєднують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виклад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фактів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захоплюючий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сюжет. Такого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ефекту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автор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досягає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через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поєднання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художнього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вимислу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історичним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матеріалом</a:t>
            </a:r>
            <a:r>
              <a:rPr lang="ru-RU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ln w="11430"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karelin.org.ua/img/sakralnist/image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9" y="0"/>
            <a:ext cx="9130471" cy="6858000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85786" y="5143512"/>
            <a:ext cx="7643866" cy="142876"/>
          </a:xfrm>
        </p:spPr>
        <p:txBody>
          <a:bodyPr>
            <a:normAutofit fontScale="25000" lnSpcReduction="20000"/>
          </a:bodyPr>
          <a:lstStyle/>
          <a:p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071546"/>
          </a:xfrm>
        </p:spPr>
        <p:txBody>
          <a:bodyPr>
            <a:normAutofit fontScale="90000"/>
          </a:bodyPr>
          <a:lstStyle/>
          <a:p>
            <a:r>
              <a:rPr lang="uk-U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Висновок: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14298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/>
              <a:t>Отже, однією із головних тем творчості Т.Г. Шевченка є героїчне минуле українського народу.  </a:t>
            </a:r>
            <a:endParaRPr lang="ru-RU" sz="3200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28596" y="285749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Поема</a:t>
            </a:r>
            <a:r>
              <a:rPr lang="uk-UA" sz="2400" dirty="0" smtClean="0"/>
              <a:t> </a:t>
            </a:r>
            <a:r>
              <a:rPr lang="uk-UA" sz="2400" i="1" dirty="0" err="1" smtClean="0"/>
              <a:t>“Іржавець”</a:t>
            </a:r>
            <a:r>
              <a:rPr lang="uk-UA" sz="2400" i="1" dirty="0" smtClean="0"/>
              <a:t> стала першим історичним твором Шевченка,  написана ним у 1847 році на засланні.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20" y="3714752"/>
            <a:ext cx="86439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 </a:t>
            </a:r>
            <a:r>
              <a:rPr lang="ru-RU" sz="2400" b="1" i="1" dirty="0" smtClean="0"/>
              <a:t>Шевченко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історичною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достовірністтю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відтворює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події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поемі</a:t>
            </a:r>
            <a:r>
              <a:rPr lang="uk-UA" sz="2400" b="1" i="1" dirty="0" smtClean="0"/>
              <a:t>, а саме </a:t>
            </a:r>
            <a:r>
              <a:rPr lang="ru-RU" sz="2400" b="1" i="1" dirty="0" err="1" smtClean="0"/>
              <a:t>події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після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війни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шведів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Росією</a:t>
            </a:r>
            <a:r>
              <a:rPr lang="ru-RU" sz="2400" b="1" i="1" dirty="0" smtClean="0"/>
              <a:t> у 1708-1709 </a:t>
            </a:r>
            <a:r>
              <a:rPr lang="ru-RU" sz="2400" b="1" i="1" dirty="0" err="1" smtClean="0"/>
              <a:t>років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поразка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шведів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під</a:t>
            </a:r>
            <a:r>
              <a:rPr lang="ru-RU" sz="2400" b="1" i="1" dirty="0" smtClean="0"/>
              <a:t> Полтавою, </a:t>
            </a:r>
            <a:r>
              <a:rPr lang="uk-UA" sz="2400" b="1" i="1" dirty="0" smtClean="0"/>
              <a:t>Обрання І.Скоропадського гетьманом,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відхід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гетьмана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Мазепи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кошового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отамана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Запорізької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Січі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Кості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Гордієнка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Туреччину</a:t>
            </a:r>
            <a:r>
              <a:rPr lang="ru-RU" sz="2400" b="1" i="1" dirty="0" smtClean="0"/>
              <a:t>.</a:t>
            </a:r>
            <a:endParaRPr lang="uk-UA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01.wallconvert.com/_media/wallpapers_1920x1200/1/1/wheat-field-8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534400" cy="2486020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solidFill>
                  <a:srgbClr val="002060"/>
                </a:solidFill>
              </a:rPr>
              <a:t>Саме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uk-UA" i="1" dirty="0" smtClean="0">
                <a:solidFill>
                  <a:srgbClr val="002060"/>
                </a:solidFill>
              </a:rPr>
              <a:t>Тарас Григорович Шевченко</a:t>
            </a:r>
            <a:br>
              <a:rPr lang="uk-UA" i="1" dirty="0" smtClean="0">
                <a:solidFill>
                  <a:srgbClr val="002060"/>
                </a:solidFill>
              </a:rPr>
            </a:br>
            <a:r>
              <a:rPr lang="ru-RU" i="1" dirty="0" err="1" smtClean="0">
                <a:solidFill>
                  <a:srgbClr val="002060"/>
                </a:solidFill>
              </a:rPr>
              <a:t>зберіг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і</a:t>
            </a:r>
            <a:r>
              <a:rPr lang="ru-RU" i="1" dirty="0" smtClean="0">
                <a:solidFill>
                  <a:srgbClr val="002060"/>
                </a:solidFill>
              </a:rPr>
              <a:t> повернув народу </a:t>
            </a:r>
            <a:r>
              <a:rPr lang="ru-RU" i="1" dirty="0" err="1" smtClean="0">
                <a:solidFill>
                  <a:srgbClr val="002060"/>
                </a:solidFill>
              </a:rPr>
              <a:t>його</a:t>
            </a:r>
            <a:r>
              <a:rPr lang="ru-RU" i="1" dirty="0" smtClean="0">
                <a:solidFill>
                  <a:srgbClr val="002060"/>
                </a:solidFill>
              </a:rPr>
              <a:t> голос — </a:t>
            </a:r>
            <a:r>
              <a:rPr lang="ru-RU" i="1" dirty="0" err="1" smtClean="0">
                <a:solidFill>
                  <a:srgbClr val="002060"/>
                </a:solidFill>
              </a:rPr>
              <a:t>українську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мову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0648"/>
            <a:ext cx="796267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B0F0"/>
                </a:solidFill>
              </a:rPr>
              <a:t>Слава </a:t>
            </a:r>
            <a:r>
              <a:rPr lang="ru-RU" sz="7200" b="1" dirty="0" err="1" smtClean="0">
                <a:solidFill>
                  <a:srgbClr val="00B0F0"/>
                </a:solidFill>
              </a:rPr>
              <a:t>Україні</a:t>
            </a:r>
            <a:r>
              <a:rPr lang="en-US" sz="7200" b="1" dirty="0" smtClean="0">
                <a:solidFill>
                  <a:srgbClr val="00B0F0"/>
                </a:solidFill>
              </a:rPr>
              <a:t>!</a:t>
            </a:r>
            <a:r>
              <a:rPr lang="ru-RU" sz="7200" b="1" dirty="0" smtClean="0">
                <a:solidFill>
                  <a:srgbClr val="00B0F0"/>
                </a:solidFill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92696"/>
            <a:ext cx="772043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Героям Слава</a:t>
            </a:r>
            <a:r>
              <a:rPr lang="en-US" sz="7200" b="1" dirty="0" smtClean="0">
                <a:solidFill>
                  <a:srgbClr val="FFFF00"/>
                </a:solidFill>
              </a:rPr>
              <a:t>!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\Desktop\история укр лит\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Autofit/>
          </a:bodyPr>
          <a:lstStyle/>
          <a:p>
            <a:r>
              <a:rPr lang="uk-UA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Мета:</a:t>
            </a:r>
            <a:endParaRPr lang="ru-RU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4238" cy="31432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04238"/>
              </a:tblGrid>
              <a:tr h="1428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Дослідити чи справжні факти Шевченко зображує у поемі </a:t>
                      </a:r>
                      <a:r>
                        <a:rPr kumimoji="0" lang="uk-UA" sz="28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“Іржавець”</a:t>
                      </a:r>
                      <a:r>
                        <a:rPr kumimoji="0" lang="uk-UA" sz="2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2800" b="1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1714512">
                <a:tc>
                  <a:txBody>
                    <a:bodyPr/>
                    <a:lstStyle/>
                    <a:p>
                      <a:pPr lvl="0"/>
                      <a:r>
                        <a:rPr kumimoji="0" lang="uk-UA" sz="2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Порівняти події, які описані поетом у поемі </a:t>
                      </a:r>
                      <a:r>
                        <a:rPr kumimoji="0" lang="uk-UA" sz="28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“Іржавець”</a:t>
                      </a:r>
                      <a:r>
                        <a:rPr kumimoji="0" lang="uk-UA" sz="2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та події, які відбувалися насправді.</a:t>
                      </a:r>
                      <a:endParaRPr kumimoji="0" lang="ru-RU" sz="28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история укр лит\164945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715304" cy="1500174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3857628"/>
            <a:ext cx="2198546" cy="2195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2071678"/>
            <a:ext cx="4038600" cy="3981650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 </a:t>
            </a:r>
            <a:r>
              <a:rPr lang="ru-RU" i="1" dirty="0" err="1" smtClean="0"/>
              <a:t>Український</a:t>
            </a:r>
            <a:r>
              <a:rPr lang="ru-RU" i="1" dirty="0" smtClean="0"/>
              <a:t> </a:t>
            </a:r>
            <a:r>
              <a:rPr lang="ru-RU" i="1" dirty="0" err="1" smtClean="0"/>
              <a:t>письменник</a:t>
            </a:r>
            <a:r>
              <a:rPr lang="ru-RU" i="1" dirty="0" smtClean="0"/>
              <a:t>, художник, </a:t>
            </a:r>
            <a:r>
              <a:rPr lang="ru-RU" i="1" dirty="0" err="1" smtClean="0"/>
              <a:t>громадський</a:t>
            </a:r>
            <a:r>
              <a:rPr lang="ru-RU" i="1" dirty="0" smtClean="0"/>
              <a:t> та </a:t>
            </a:r>
            <a:r>
              <a:rPr lang="ru-RU" i="1" dirty="0" err="1" smtClean="0"/>
              <a:t>політичний</a:t>
            </a:r>
            <a:r>
              <a:rPr lang="ru-RU" i="1" dirty="0" smtClean="0"/>
              <a:t> </a:t>
            </a:r>
            <a:r>
              <a:rPr lang="ru-RU" i="1" dirty="0" err="1" smtClean="0"/>
              <a:t>діяч</a:t>
            </a:r>
            <a:r>
              <a:rPr lang="ru-RU" i="1" dirty="0" smtClean="0"/>
              <a:t> </a:t>
            </a:r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b="1" i="1" dirty="0" err="1" smtClean="0"/>
              <a:t>Духовний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батько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української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літератури</a:t>
            </a:r>
            <a:endParaRPr lang="ru-RU" b="1" i="1" dirty="0"/>
          </a:p>
        </p:txBody>
      </p:sp>
      <p:pic>
        <p:nvPicPr>
          <p:cNvPr id="2052" name="Picture 4" descr="C:\Users\Елена\Desktop\история укр лит\Тарас-Шевчен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3982628" cy="53101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0"/>
            <a:ext cx="8358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uk-UA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Шевченко Тарас Григорович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Bankoboev.Ru_pshenichnoe_po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105726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Шевченко як </a:t>
            </a:r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політичний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яч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C:\Users\Елена\Desktop\история укр лит\Taras_Shevchenko’s_signature 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076" y="4810115"/>
            <a:ext cx="4451924" cy="2047885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499992" y="1340768"/>
            <a:ext cx="4644008" cy="4176464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Засуджував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феодально-кріпосницьку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систему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самодержавство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 Кирило-Мефодіївського товариства</a:t>
            </a:r>
          </a:p>
          <a:p>
            <a:r>
              <a:rPr lang="uk-UA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Відствоював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ідеали свободи, єдності та братерства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C:\Users\Елена\Desktop\история укр лит\00307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3978020" cy="5314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17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Шевченко як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письменник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052736"/>
            <a:ext cx="4038600" cy="5616624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У своїх творах письменник звеличує долю України, заклинав народ до створення незалежної держави  та позбутися від правління іноземних загарбників</a:t>
            </a:r>
            <a:endParaRPr lang="ru-RU" sz="2800" b="1" dirty="0"/>
          </a:p>
        </p:txBody>
      </p:sp>
      <p:pic>
        <p:nvPicPr>
          <p:cNvPr id="6148" name="Picture 4" descr="http://cs4484.vk.me/g33426949/a_6fb405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214842" cy="5142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field-photo-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34" y="1928802"/>
            <a:ext cx="8143932" cy="4572032"/>
          </a:xfrm>
        </p:spPr>
        <p:txBody>
          <a:bodyPr>
            <a:normAutofit/>
          </a:bodyPr>
          <a:lstStyle/>
          <a:p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Навесні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1843 р. Т.Г. Шевченко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зупинявся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у 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селі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Іржавець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.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Саме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цьому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селі</a:t>
            </a: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поет побачив 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чудотворну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ікону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На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підставі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народних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переказів</a:t>
            </a: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які йому розповідали місцеві жителі,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історічних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даних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поет в 1847 р. на 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засланні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написав поему </a:t>
            </a: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Іржавець</a:t>
            </a: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0"/>
            <a:ext cx="8572560" cy="1428736"/>
          </a:xfrm>
        </p:spPr>
        <p:txBody>
          <a:bodyPr/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Історія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написання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поеми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Іржавець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17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48680"/>
            <a:ext cx="8534400" cy="758952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Ідейно-художній аналіз поеми </a:t>
            </a:r>
            <a:r>
              <a:rPr lang="uk-UA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“Іржавець”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556792"/>
          <a:ext cx="8286808" cy="484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8826"/>
                <a:gridCol w="6357982"/>
              </a:tblGrid>
              <a:tr h="1698830">
                <a:tc>
                  <a:txBody>
                    <a:bodyPr/>
                    <a:lstStyle/>
                    <a:p>
                      <a:r>
                        <a:rPr lang="uk-UA" sz="4400" dirty="0" smtClean="0"/>
                        <a:t>Тема: 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dirty="0" smtClean="0"/>
                        <a:t>Розповідь про  зраду Мазепи з Карлом ХІІ, зруйнування Запорозької Січі .</a:t>
                      </a:r>
                      <a:endParaRPr lang="ru-RU" sz="3200" dirty="0"/>
                    </a:p>
                  </a:txBody>
                  <a:tcPr/>
                </a:tc>
              </a:tr>
              <a:tr h="1873070">
                <a:tc>
                  <a:txBody>
                    <a:bodyPr/>
                    <a:lstStyle/>
                    <a:p>
                      <a:r>
                        <a:rPr lang="uk-UA" sz="4400" dirty="0" smtClean="0"/>
                        <a:t>Ідея: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Засудження  Петра І за жорстокість та засудження самодержавства, співчуває козакам, які опинилися під ханською владою.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ZsoINXoJH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Історичні постаті в поемі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000108"/>
          <a:ext cx="8643998" cy="55311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43175"/>
                <a:gridCol w="4600823"/>
              </a:tblGrid>
              <a:tr h="1903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200" kern="1200" dirty="0" smtClean="0"/>
                        <a:t>Іван Мазепа-гетьман </a:t>
                      </a:r>
                      <a:r>
                        <a:rPr kumimoji="0" lang="uk-UA" sz="2200" kern="1200" dirty="0" err="1" smtClean="0"/>
                        <a:t>Заророзької</a:t>
                      </a:r>
                      <a:r>
                        <a:rPr kumimoji="0" lang="uk-UA" sz="2200" kern="1200" dirty="0" smtClean="0"/>
                        <a:t> Січі, зрадник</a:t>
                      </a:r>
                      <a:endParaRPr kumimoji="0" lang="ru-RU" sz="2200" kern="1200" dirty="0" smtClean="0"/>
                    </a:p>
                    <a:p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200" kern="1200" dirty="0" smtClean="0"/>
                        <a:t>«</a:t>
                      </a:r>
                      <a:r>
                        <a:rPr kumimoji="0" lang="ru-RU" sz="2200" kern="1200" dirty="0" err="1" smtClean="0"/>
                        <a:t>Наробили</a:t>
                      </a:r>
                      <a:r>
                        <a:rPr kumimoji="0" lang="ru-RU" sz="2200" kern="1200" dirty="0" smtClean="0"/>
                        <a:t> колись </a:t>
                      </a:r>
                      <a:r>
                        <a:rPr kumimoji="0" lang="ru-RU" sz="2200" kern="1200" dirty="0" err="1" smtClean="0"/>
                        <a:t>шведи</a:t>
                      </a:r>
                      <a:endParaRPr kumimoji="0" lang="ru-RU" sz="2200" kern="1200" dirty="0" smtClean="0"/>
                    </a:p>
                    <a:p>
                      <a:r>
                        <a:rPr kumimoji="0" lang="ru-RU" sz="2200" kern="1200" dirty="0" err="1" smtClean="0"/>
                        <a:t>Великої</a:t>
                      </a:r>
                      <a:r>
                        <a:rPr kumimoji="0" lang="ru-RU" sz="2200" kern="1200" dirty="0" smtClean="0"/>
                        <a:t> </a:t>
                      </a:r>
                      <a:r>
                        <a:rPr kumimoji="0" lang="ru-RU" sz="2200" kern="1200" dirty="0" err="1" smtClean="0"/>
                        <a:t>слави</a:t>
                      </a:r>
                      <a:r>
                        <a:rPr kumimoji="0" lang="ru-RU" sz="2200" kern="1200" dirty="0" smtClean="0"/>
                        <a:t>,</a:t>
                      </a:r>
                    </a:p>
                    <a:p>
                      <a:r>
                        <a:rPr kumimoji="0" lang="ru-RU" sz="2200" kern="1200" dirty="0" err="1" smtClean="0"/>
                        <a:t>Утікали</a:t>
                      </a:r>
                      <a:r>
                        <a:rPr kumimoji="0" lang="ru-RU" sz="2200" kern="1200" dirty="0" smtClean="0"/>
                        <a:t> </a:t>
                      </a:r>
                      <a:r>
                        <a:rPr kumimoji="0" lang="ru-RU" sz="2200" kern="1200" dirty="0" err="1" smtClean="0"/>
                        <a:t>з</a:t>
                      </a:r>
                      <a:r>
                        <a:rPr kumimoji="0" lang="ru-RU" sz="2200" kern="1200" dirty="0" smtClean="0"/>
                        <a:t> Мазепою</a:t>
                      </a:r>
                    </a:p>
                    <a:p>
                      <a:r>
                        <a:rPr kumimoji="0" lang="ru-RU" sz="2200" kern="1200" dirty="0" smtClean="0"/>
                        <a:t>В </a:t>
                      </a:r>
                      <a:r>
                        <a:rPr kumimoji="0" lang="ru-RU" sz="2200" kern="1200" dirty="0" err="1" smtClean="0"/>
                        <a:t>Бендери</a:t>
                      </a:r>
                      <a:r>
                        <a:rPr kumimoji="0" lang="ru-RU" sz="2200" kern="1200" dirty="0" smtClean="0"/>
                        <a:t> </a:t>
                      </a:r>
                      <a:r>
                        <a:rPr kumimoji="0" lang="ru-RU" sz="2200" kern="1200" dirty="0" err="1" smtClean="0"/>
                        <a:t>з</a:t>
                      </a:r>
                      <a:r>
                        <a:rPr kumimoji="0" lang="ru-RU" sz="2200" kern="1200" dirty="0" smtClean="0"/>
                        <a:t> </a:t>
                      </a:r>
                      <a:r>
                        <a:rPr kumimoji="0" lang="ru-RU" sz="2200" kern="1200" dirty="0" err="1" smtClean="0"/>
                        <a:t>Полтави</a:t>
                      </a:r>
                      <a:r>
                        <a:rPr kumimoji="0" lang="ru-RU" sz="2200" kern="1200" dirty="0" smtClean="0"/>
                        <a:t>.»</a:t>
                      </a:r>
                    </a:p>
                    <a:p>
                      <a:endParaRPr lang="ru-RU" sz="2200" dirty="0"/>
                    </a:p>
                  </a:txBody>
                  <a:tcPr/>
                </a:tc>
              </a:tr>
              <a:tr h="953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200" kern="1200" dirty="0" err="1" smtClean="0"/>
                        <a:t>Гордієнко-</a:t>
                      </a:r>
                      <a:r>
                        <a:rPr kumimoji="0" lang="uk-UA" sz="2200" kern="1200" dirty="0" smtClean="0"/>
                        <a:t> кошовий отаман Запорозької Січі</a:t>
                      </a:r>
                      <a:endParaRPr lang="ru-RU" sz="2200" dirty="0" smtClean="0"/>
                    </a:p>
                    <a:p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kern="1200" dirty="0" smtClean="0"/>
                        <a:t>«</a:t>
                      </a:r>
                      <a:r>
                        <a:rPr kumimoji="0" lang="uk-UA" sz="2200" kern="1200" dirty="0" smtClean="0"/>
                        <a:t>А за ними Гордієнко… </a:t>
                      </a:r>
                      <a:r>
                        <a:rPr kumimoji="0" lang="ru-RU" sz="2200" kern="1200" dirty="0" smtClean="0"/>
                        <a:t>»</a:t>
                      </a:r>
                      <a:endParaRPr lang="ru-RU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200" dirty="0"/>
                    </a:p>
                  </a:txBody>
                  <a:tcPr/>
                </a:tc>
              </a:tr>
              <a:tr h="406406">
                <a:tc>
                  <a:txBody>
                    <a:bodyPr/>
                    <a:lstStyle/>
                    <a:p>
                      <a:r>
                        <a:rPr kumimoji="0" lang="uk-UA" sz="2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Фастовський</a:t>
                      </a:r>
                      <a:r>
                        <a:rPr kumimoji="0" lang="uk-UA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2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полковник-Семен</a:t>
                      </a:r>
                      <a:r>
                        <a:rPr kumimoji="0" lang="uk-UA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Палій-полковник, чинив опір політиці Мазепи 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2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Одностайне</a:t>
                      </a:r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стали</a:t>
                      </a:r>
                    </a:p>
                    <a:p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 </a:t>
                      </a:r>
                      <a:r>
                        <a:rPr kumimoji="0" lang="ru-RU" sz="2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фастовським</a:t>
                      </a:r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полковником</a:t>
                      </a:r>
                    </a:p>
                    <a:p>
                      <a:r>
                        <a:rPr kumimoji="0" lang="ru-RU" sz="2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Гетьмана</a:t>
                      </a:r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єднали</a:t>
                      </a:r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.»</a:t>
                      </a:r>
                    </a:p>
                    <a:p>
                      <a:endParaRPr lang="ru-RU" sz="2200" dirty="0"/>
                    </a:p>
                  </a:txBody>
                  <a:tcPr/>
                </a:tc>
              </a:tr>
              <a:tr h="406406">
                <a:tc>
                  <a:txBody>
                    <a:bodyPr/>
                    <a:lstStyle/>
                    <a:p>
                      <a:r>
                        <a:rPr kumimoji="0" lang="uk-UA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Прилуцький полковник - Гнат </a:t>
                      </a:r>
                      <a:r>
                        <a:rPr kumimoji="0" lang="uk-UA" sz="2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Галанга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«Не </a:t>
                      </a:r>
                      <a:r>
                        <a:rPr kumimoji="0" lang="ru-RU" sz="2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спиняв</a:t>
                      </a:r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</a:t>
                      </a:r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їх</a:t>
                      </a:r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прилуцький</a:t>
                      </a:r>
                      <a:endParaRPr kumimoji="0" lang="ru-RU" sz="22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Полковник </a:t>
                      </a:r>
                      <a:r>
                        <a:rPr kumimoji="0" lang="ru-RU" sz="2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поганий</a:t>
                      </a:r>
                      <a:r>
                        <a:rPr kumimoji="0" lang="ru-RU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...»</a:t>
                      </a:r>
                    </a:p>
                    <a:p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571472" y="6616844"/>
            <a:ext cx="6770578" cy="241156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Історичні події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28596" y="2000240"/>
          <a:ext cx="8447088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23544"/>
                <a:gridCol w="4223544"/>
              </a:tblGrid>
              <a:tr h="2687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Основна подія-Російсько-шведська війна(1700-1721)</a:t>
                      </a:r>
                      <a:r>
                        <a:rPr kumimoji="0" lang="uk-UA" sz="2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-війна</a:t>
                      </a:r>
                      <a:r>
                        <a:rPr kumimoji="0" lang="uk-UA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за панування на Балтиці.</a:t>
                      </a:r>
                      <a:endParaRPr kumimoji="0" lang="ru-RU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Обрання І. Скоропадського гетьманом </a:t>
                      </a:r>
                    </a:p>
                    <a:p>
                      <a:r>
                        <a:rPr kumimoji="0" lang="uk-UA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uk-UA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</a:rPr>
                        <a:t>«</a:t>
                      </a:r>
                      <a:r>
                        <a:rPr kumimoji="0" lang="uk-UA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 здалека запорожці чули, як дзвонили у Глухові…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1236</TotalTime>
  <Words>464</Words>
  <Application>Microsoft Office PowerPoint</Application>
  <PresentationFormat>Экран (4:3)</PresentationFormat>
  <Paragraphs>69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«Історичне підґрунтя творчості Т.Г. Шевченка.Достовірність подій у поемі “Іржавець”»</vt:lpstr>
      <vt:lpstr>Мета:</vt:lpstr>
      <vt:lpstr> </vt:lpstr>
      <vt:lpstr>Шевченко як політичний діяч</vt:lpstr>
      <vt:lpstr>Шевченко як письменник</vt:lpstr>
      <vt:lpstr>Історія написання поеми «Іржавець»</vt:lpstr>
      <vt:lpstr>Ідейно-художній аналіз поеми “Іржавець”</vt:lpstr>
      <vt:lpstr>Історичні постаті в поемі</vt:lpstr>
      <vt:lpstr>Історичні події</vt:lpstr>
      <vt:lpstr>Історичні події</vt:lpstr>
      <vt:lpstr>Презентация PowerPoint</vt:lpstr>
      <vt:lpstr>Особливість поеми</vt:lpstr>
      <vt:lpstr>Висновок:</vt:lpstr>
      <vt:lpstr>Саме Тарас Григорович Шевченко зберіг і повернув народу його голос — українську мову.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Соколов</cp:lastModifiedBy>
  <cp:revision>83</cp:revision>
  <dcterms:created xsi:type="dcterms:W3CDTF">2014-03-07T15:39:47Z</dcterms:created>
  <dcterms:modified xsi:type="dcterms:W3CDTF">2014-03-22T15:59:56Z</dcterms:modified>
</cp:coreProperties>
</file>