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5" r:id="rId12"/>
    <p:sldId id="264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1AB9B-C888-4F88-A7EC-3390D2ABC4AA}" type="datetimeFigureOut">
              <a:rPr lang="ru-RU" smtClean="0"/>
              <a:t>22.03.2014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F334-0DBC-4FE5-A34A-E48B4F99F5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0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0F334-0DBC-4FE5-A34A-E48B4F99F56E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25378-4FEB-428E-8654-6D6B642D3536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26C6-02CF-45FE-8E5C-FE24B3B961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332656"/>
            <a:ext cx="6190456" cy="434479"/>
          </a:xfrm>
        </p:spPr>
        <p:txBody>
          <a:bodyPr>
            <a:noAutofit/>
          </a:bodyPr>
          <a:lstStyle/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комплексний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інтерактивний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конкурс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 Історик-Юніор-2014»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908720"/>
            <a:ext cx="6400800" cy="17526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«</a:t>
            </a:r>
            <a:r>
              <a:rPr lang="ru-RU" sz="2800" b="1" dirty="0" err="1" smtClean="0">
                <a:solidFill>
                  <a:schemeClr val="tx1"/>
                </a:solidFill>
              </a:rPr>
              <a:t>Історичне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підґрунтя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творчості</a:t>
            </a:r>
            <a:r>
              <a:rPr lang="ru-RU" sz="2800" b="1" dirty="0" smtClean="0">
                <a:solidFill>
                  <a:schemeClr val="tx1"/>
                </a:solidFill>
              </a:rPr>
              <a:t> Т.Г. </a:t>
            </a:r>
            <a:r>
              <a:rPr lang="ru-RU" sz="2800" b="1" dirty="0" err="1" smtClean="0">
                <a:solidFill>
                  <a:schemeClr val="tx1"/>
                </a:solidFill>
              </a:rPr>
              <a:t>Шевченка</a:t>
            </a:r>
            <a:r>
              <a:rPr lang="ru-RU" sz="2800" b="1" dirty="0" smtClean="0">
                <a:solidFill>
                  <a:schemeClr val="tx1"/>
                </a:solidFill>
              </a:rPr>
              <a:t>»</a:t>
            </a:r>
          </a:p>
          <a:p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(</a:t>
            </a:r>
            <a:r>
              <a:rPr lang="ru-RU" sz="2400" b="1" dirty="0" err="1" smtClean="0">
                <a:solidFill>
                  <a:schemeClr val="tx1"/>
                </a:solidFill>
              </a:rPr>
              <a:t>аналіз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твіру</a:t>
            </a:r>
            <a:r>
              <a:rPr lang="ru-RU" sz="2400" b="1" dirty="0" smtClean="0">
                <a:solidFill>
                  <a:schemeClr val="tx1"/>
                </a:solidFill>
              </a:rPr>
              <a:t> Т.Г. </a:t>
            </a:r>
            <a:r>
              <a:rPr lang="ru-RU" sz="2400" b="1" dirty="0" err="1" smtClean="0">
                <a:solidFill>
                  <a:schemeClr val="tx1"/>
                </a:solidFill>
              </a:rPr>
              <a:t>Шевченка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  <a:r>
              <a:rPr lang="ru-RU" sz="2400" b="1" dirty="0" err="1" smtClean="0">
                <a:solidFill>
                  <a:schemeClr val="tx1"/>
                </a:solidFill>
              </a:rPr>
              <a:t>співставлення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подій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  <a:r>
              <a:rPr lang="ru-RU" sz="2400" b="1" dirty="0" err="1" smtClean="0">
                <a:solidFill>
                  <a:schemeClr val="tx1"/>
                </a:solidFill>
              </a:rPr>
              <a:t>описані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поетом</a:t>
            </a:r>
            <a:r>
              <a:rPr lang="ru-RU" sz="2400" b="1" dirty="0" smtClean="0">
                <a:solidFill>
                  <a:schemeClr val="tx1"/>
                </a:solidFill>
              </a:rPr>
              <a:t> та </a:t>
            </a:r>
            <a:r>
              <a:rPr lang="ru-RU" sz="2400" b="1" dirty="0" err="1" smtClean="0">
                <a:solidFill>
                  <a:schemeClr val="tx1"/>
                </a:solidFill>
              </a:rPr>
              <a:t>порівняння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їх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з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історичними</a:t>
            </a:r>
            <a:r>
              <a:rPr lang="ru-RU" sz="2400" b="1" dirty="0" smtClean="0">
                <a:solidFill>
                  <a:schemeClr val="tx1"/>
                </a:solidFill>
              </a:rPr>
              <a:t> фактами)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4365104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Виконали учениці 10 класу</a:t>
            </a:r>
          </a:p>
          <a:p>
            <a:pPr algn="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Миколаївського морського ліцею ,</a:t>
            </a:r>
            <a:endPara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Миколаївської області</a:t>
            </a:r>
          </a:p>
          <a:p>
            <a:pPr algn="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Буняк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Мирослава</a:t>
            </a:r>
          </a:p>
          <a:p>
            <a:pPr algn="r"/>
            <a:r>
              <a:rPr lang="uk-UA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Чехович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Анастасія </a:t>
            </a:r>
          </a:p>
          <a:p>
            <a:pPr algn="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Вчитель:Соколова Наталія Леонідівна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Федоревська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Наталія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Григорівна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660232" y="1340768"/>
            <a:ext cx="1882552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=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004048" y="332656"/>
            <a:ext cx="1738536" cy="820688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1764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868144" y="1196752"/>
            <a:ext cx="0" cy="50405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48064" y="2060848"/>
            <a:ext cx="1512168" cy="147732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Дія поеми починається </a:t>
            </a:r>
            <a:r>
              <a:rPr lang="uk-UA" b="1" i="1" dirty="0" err="1" smtClean="0"/>
              <a:t>“ще</a:t>
            </a:r>
            <a:r>
              <a:rPr lang="uk-UA" b="1" i="1" dirty="0" smtClean="0"/>
              <a:t> за часів Гетьманщини </a:t>
            </a:r>
            <a:r>
              <a:rPr lang="uk-UA" b="1" i="1" dirty="0" err="1" smtClean="0"/>
              <a:t>святої”</a:t>
            </a:r>
            <a:r>
              <a:rPr lang="uk-UA" b="1" i="1" dirty="0" smtClean="0"/>
              <a:t> </a:t>
            </a:r>
            <a:endParaRPr lang="ru-RU" b="1" i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47056" y="548680"/>
            <a:ext cx="1908720" cy="3338502"/>
            <a:chOff x="4607496" y="1628800"/>
            <a:chExt cx="1908720" cy="3338502"/>
          </a:xfrm>
        </p:grpSpPr>
        <p:sp>
          <p:nvSpPr>
            <p:cNvPr id="9" name="TextBox 8"/>
            <p:cNvSpPr txBox="1"/>
            <p:nvPr/>
          </p:nvSpPr>
          <p:spPr>
            <a:xfrm>
              <a:off x="4607496" y="1628800"/>
              <a:ext cx="1872208" cy="64633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uk-UA" sz="3600" b="1" dirty="0" smtClean="0"/>
                <a:t>1792</a:t>
              </a:r>
              <a:r>
                <a:rPr lang="uk-UA" dirty="0" smtClean="0"/>
                <a:t> </a:t>
              </a:r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6016" y="3212976"/>
              <a:ext cx="1800200" cy="1754326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uk-UA" b="1" i="1" dirty="0" smtClean="0"/>
                <a:t>Наприкінці поеми головний герой (Степан ) згадує Слобожанщину </a:t>
              </a:r>
              <a:endParaRPr lang="ru-RU" b="1" i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347864" y="1124744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/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6376" y="1484784"/>
            <a:ext cx="118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28</a:t>
            </a:r>
            <a:endParaRPr lang="ru-RU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9552" y="4509120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Шевченко зобрази розлуку Степана з Яриною за 5 років</a:t>
            </a:r>
            <a:endParaRPr lang="ru-RU" b="1" i="1" dirty="0"/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2699792" y="4581128"/>
            <a:ext cx="432048" cy="1296144"/>
          </a:xfrm>
          <a:prstGeom prst="rightBrace">
            <a:avLst>
              <a:gd name="adj1" fmla="val 8333"/>
              <a:gd name="adj2" fmla="val 51742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275856" y="5229200"/>
            <a:ext cx="1224136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83760" y="494116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28 р .</a:t>
            </a:r>
            <a:r>
              <a:rPr lang="uk-UA" sz="3200" b="1" dirty="0" smtClean="0">
                <a:cs typeface="Andalus"/>
              </a:rPr>
              <a:t>~ 5 </a:t>
            </a:r>
            <a:r>
              <a:rPr lang="uk-UA" sz="3200" b="1" dirty="0" err="1" smtClean="0">
                <a:cs typeface="Andalus"/>
              </a:rPr>
              <a:t>р</a:t>
            </a:r>
            <a:r>
              <a:rPr lang="uk-UA" sz="3200" b="1" dirty="0" smtClean="0">
                <a:cs typeface="Andalus"/>
              </a:rPr>
              <a:t>.</a:t>
            </a:r>
            <a:endParaRPr lang="ru-RU" sz="3200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547664" y="1196752"/>
            <a:ext cx="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427984" y="5229200"/>
            <a:ext cx="1224136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580112" y="5229200"/>
            <a:ext cx="1224136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Висновок :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1484784"/>
            <a:ext cx="3826768" cy="471338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i="1" dirty="0" smtClean="0"/>
              <a:t>     Цей метод </a:t>
            </a:r>
            <a:r>
              <a:rPr lang="ru-RU" i="1" dirty="0" err="1" smtClean="0"/>
              <a:t>своєрідної</a:t>
            </a:r>
            <a:r>
              <a:rPr lang="ru-RU" i="1" dirty="0" smtClean="0"/>
              <a:t> «</a:t>
            </a:r>
            <a:r>
              <a:rPr lang="ru-RU" i="1" dirty="0" err="1" smtClean="0"/>
              <a:t>концентрації</a:t>
            </a:r>
            <a:r>
              <a:rPr lang="ru-RU" i="1" dirty="0" smtClean="0"/>
              <a:t>» </a:t>
            </a:r>
            <a:r>
              <a:rPr lang="ru-RU" i="1" dirty="0" err="1" smtClean="0"/>
              <a:t>історії</a:t>
            </a:r>
            <a:r>
              <a:rPr lang="ru-RU" i="1" dirty="0" smtClean="0"/>
              <a:t>, за </a:t>
            </a:r>
            <a:r>
              <a:rPr lang="ru-RU" i="1" dirty="0" err="1" smtClean="0"/>
              <a:t>допомогою</a:t>
            </a:r>
            <a:r>
              <a:rPr lang="ru-RU" i="1" dirty="0" smtClean="0"/>
              <a:t> </a:t>
            </a:r>
            <a:r>
              <a:rPr lang="ru-RU" i="1" dirty="0" err="1" smtClean="0"/>
              <a:t>якого</a:t>
            </a:r>
            <a:r>
              <a:rPr lang="ru-RU" i="1" dirty="0" smtClean="0"/>
              <a:t> поет для </a:t>
            </a:r>
            <a:r>
              <a:rPr lang="ru-RU" i="1" dirty="0" err="1" smtClean="0"/>
              <a:t>побутової</a:t>
            </a:r>
            <a:r>
              <a:rPr lang="ru-RU" i="1" dirty="0" smtClean="0"/>
              <a:t> </a:t>
            </a:r>
            <a:r>
              <a:rPr lang="ru-RU" i="1" dirty="0" err="1" smtClean="0"/>
              <a:t>картини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охоплює</a:t>
            </a:r>
            <a:r>
              <a:rPr lang="ru-RU" i="1" dirty="0" smtClean="0"/>
              <a:t> невеликий </a:t>
            </a:r>
            <a:r>
              <a:rPr lang="ru-RU" i="1" dirty="0" err="1" smtClean="0"/>
              <a:t>проміжок</a:t>
            </a:r>
            <a:r>
              <a:rPr lang="ru-RU" i="1" dirty="0" smtClean="0"/>
              <a:t> часу, </a:t>
            </a:r>
            <a:r>
              <a:rPr lang="ru-RU" i="1" dirty="0" err="1" smtClean="0"/>
              <a:t>створює</a:t>
            </a:r>
            <a:r>
              <a:rPr lang="ru-RU" i="1" dirty="0" smtClean="0"/>
              <a:t> </a:t>
            </a:r>
            <a:r>
              <a:rPr lang="ru-RU" i="1" dirty="0" err="1" smtClean="0"/>
              <a:t>широке</a:t>
            </a:r>
            <a:r>
              <a:rPr lang="ru-RU" i="1" dirty="0" smtClean="0"/>
              <a:t> </a:t>
            </a:r>
            <a:r>
              <a:rPr lang="ru-RU" i="1" dirty="0" err="1" smtClean="0"/>
              <a:t>історичне</a:t>
            </a:r>
            <a:r>
              <a:rPr lang="ru-RU" i="1" dirty="0" smtClean="0"/>
              <a:t> </a:t>
            </a:r>
            <a:r>
              <a:rPr lang="ru-RU" i="1" dirty="0" err="1" smtClean="0"/>
              <a:t>тло</a:t>
            </a:r>
            <a:r>
              <a:rPr lang="ru-RU" i="1" dirty="0" smtClean="0"/>
              <a:t>, </a:t>
            </a:r>
            <a:r>
              <a:rPr lang="ru-RU" i="1" dirty="0" err="1" smtClean="0"/>
              <a:t>розкриває</a:t>
            </a:r>
            <a:r>
              <a:rPr lang="ru-RU" i="1" dirty="0" smtClean="0"/>
              <a:t> </a:t>
            </a:r>
            <a:r>
              <a:rPr lang="ru-RU" i="1" dirty="0" err="1" smtClean="0"/>
              <a:t>історичну</a:t>
            </a:r>
            <a:r>
              <a:rPr lang="ru-RU" i="1" dirty="0" smtClean="0"/>
              <a:t> основу </a:t>
            </a:r>
            <a:r>
              <a:rPr lang="ru-RU" i="1" dirty="0" err="1" smtClean="0"/>
              <a:t>зображуваних</a:t>
            </a:r>
            <a:r>
              <a:rPr lang="ru-RU" i="1" dirty="0" smtClean="0"/>
              <a:t> </a:t>
            </a:r>
            <a:r>
              <a:rPr lang="ru-RU" i="1" dirty="0" err="1" smtClean="0"/>
              <a:t>характерів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556792"/>
            <a:ext cx="32403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/>
              <a:t>Шевченко володів таким методом , як концентрація історії. </a:t>
            </a:r>
            <a:r>
              <a:rPr lang="ru-RU" sz="2800" i="1" dirty="0" err="1" smtClean="0"/>
              <a:t>Довільні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хронологічні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зміни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надають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специфічного</a:t>
            </a:r>
            <a:r>
              <a:rPr lang="ru-RU" sz="2800" i="1" dirty="0" smtClean="0"/>
              <a:t> характеру </a:t>
            </a:r>
            <a:r>
              <a:rPr lang="ru-RU" sz="2800" i="1" dirty="0" err="1" smtClean="0"/>
              <a:t>художньому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історизму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поеми</a:t>
            </a:r>
            <a:r>
              <a:rPr lang="ru-RU" sz="2800" i="1" dirty="0" smtClean="0"/>
              <a:t>. </a:t>
            </a:r>
            <a:endParaRPr lang="ru-RU" sz="2800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4734342"/>
            <a:ext cx="54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i="1" dirty="0" smtClean="0"/>
              <a:t>Дякуємо за увагу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1378496" cy="1156990"/>
          </a:xfrm>
        </p:spPr>
        <p:txBody>
          <a:bodyPr>
            <a:normAutofit/>
          </a:bodyPr>
          <a:lstStyle/>
          <a:p>
            <a:r>
              <a:rPr lang="en-US" sz="4800" b="1" i="1" dirty="0" smtClean="0"/>
              <a:t>P.S.:</a:t>
            </a:r>
            <a:endParaRPr lang="ru-RU" sz="4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1916832"/>
            <a:ext cx="737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Знаючи, що в цьому році була 200-річниця, ми хочемо низько вклонитися та вшанувати </a:t>
            </a:r>
            <a:r>
              <a:rPr lang="uk-UA" dirty="0" err="1" smtClean="0"/>
              <a:t>пам</a:t>
            </a:r>
            <a:r>
              <a:rPr lang="en-US" dirty="0" smtClean="0"/>
              <a:t>`</a:t>
            </a:r>
            <a:r>
              <a:rPr lang="uk-UA" dirty="0" smtClean="0"/>
              <a:t>ять Тараса Григоровича Шевченка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877272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err="1" smtClean="0"/>
              <a:t>=наша</a:t>
            </a:r>
            <a:r>
              <a:rPr lang="uk-UA" sz="4800" b="1" dirty="0" smtClean="0"/>
              <a:t> команда </a:t>
            </a:r>
            <a:endParaRPr lang="ru-RU" sz="4800" b="1" dirty="0"/>
          </a:p>
        </p:txBody>
      </p:sp>
      <p:pic>
        <p:nvPicPr>
          <p:cNvPr id="9218" name="Picture 2" descr="http://cs9296.vk.me/v9296884/3f6b/cilhwqGK33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408951" cy="3306714"/>
          </a:xfrm>
          <a:prstGeom prst="rect">
            <a:avLst/>
          </a:prstGeom>
          <a:noFill/>
        </p:spPr>
      </p:pic>
      <p:pic>
        <p:nvPicPr>
          <p:cNvPr id="9220" name="Picture 4" descr="http://cs301512.vk.me/v301512206/640c/HQcMSCGih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76672"/>
            <a:ext cx="2779699" cy="4176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32040" y="206084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/>
              <a:t>+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МЕТА 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5963"/>
          </a:xfrm>
        </p:spPr>
        <p:txBody>
          <a:bodyPr/>
          <a:lstStyle/>
          <a:p>
            <a:r>
              <a:rPr lang="uk-UA" b="1" i="1" dirty="0" smtClean="0"/>
              <a:t>Ми прагнемо порівняти історичні події за історичними джерелами та за твором Т.Г. Шевченка. Це допоможе нам краще зрозуміти хід історичних подій певного періоду.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19256" cy="748680"/>
          </a:xfrm>
        </p:spPr>
        <p:txBody>
          <a:bodyPr/>
          <a:lstStyle/>
          <a:p>
            <a:pPr>
              <a:buNone/>
            </a:pPr>
            <a:r>
              <a:rPr lang="uk-UA" sz="3600" b="1" i="1" dirty="0" smtClean="0"/>
              <a:t>К. Розумовський                 Т. Шевченко </a:t>
            </a:r>
            <a:endParaRPr lang="ru-RU" sz="3600" b="1" i="1" dirty="0"/>
          </a:p>
        </p:txBody>
      </p:sp>
      <p:pic>
        <p:nvPicPr>
          <p:cNvPr id="10242" name="Picture 2" descr="http://upload.wikimedia.org/wikipedia/commons/3/36/Kirill_Razumovsky_Tok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2719006" cy="3537570"/>
          </a:xfrm>
          <a:prstGeom prst="rect">
            <a:avLst/>
          </a:prstGeom>
          <a:noFill/>
        </p:spPr>
      </p:pic>
      <p:pic>
        <p:nvPicPr>
          <p:cNvPr id="10244" name="Picture 4" descr="http://t1.gstatic.com/images?q=tbn:ANd9GcR2ie3-9NxmH-SzO7CLGE7h4riePiMyhVxzLuHjoi8BrnJuiK8Y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24744"/>
            <a:ext cx="2664296" cy="35485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51920" y="2276872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/>
              <a:t>+</a:t>
            </a:r>
            <a:endParaRPr lang="ru-RU" sz="9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5013176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/>
              <a:t>= ? ? ?</a:t>
            </a:r>
            <a:endParaRPr lang="ru-RU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dirty="0" err="1" smtClean="0"/>
              <a:t>“Сліпий”</a:t>
            </a:r>
            <a:r>
              <a:rPr lang="uk-UA" sz="4000" b="1" dirty="0" smtClean="0"/>
              <a:t> </a:t>
            </a:r>
            <a:endParaRPr lang="ru-RU" sz="40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19672" y="980728"/>
            <a:ext cx="1656184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572000" y="1052736"/>
            <a:ext cx="288032" cy="4608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220072" y="1124744"/>
            <a:ext cx="2160240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9512" y="263691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Руйнування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Запорізької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Січі</a:t>
            </a:r>
            <a:r>
              <a:rPr lang="ru-RU" b="1" i="1" dirty="0" smtClean="0"/>
              <a:t> (1775)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63888" y="5805264"/>
            <a:ext cx="324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/>
              <a:t>П</a:t>
            </a:r>
            <a:r>
              <a:rPr lang="ru-RU" b="1" i="1" dirty="0" err="1" smtClean="0"/>
              <a:t>окріпачення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українського</a:t>
            </a:r>
            <a:r>
              <a:rPr lang="ru-RU" b="1" i="1" dirty="0" smtClean="0"/>
              <a:t> селянства (1783)</a:t>
            </a:r>
            <a:endParaRPr lang="ru-RU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07696" y="43651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роздача</a:t>
            </a:r>
            <a:r>
              <a:rPr lang="ru-RU" b="1" i="1" dirty="0" smtClean="0"/>
              <a:t> Катериною II </a:t>
            </a:r>
            <a:r>
              <a:rPr lang="ru-RU" b="1" i="1" dirty="0" err="1" smtClean="0"/>
              <a:t>українських</a:t>
            </a:r>
            <a:r>
              <a:rPr lang="ru-RU" b="1" i="1" dirty="0" smtClean="0"/>
              <a:t> земель</a:t>
            </a:r>
            <a:endParaRPr lang="ru-RU" b="1" i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411760" y="1196752"/>
            <a:ext cx="1368152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520" y="443711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Запобігання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останнього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гетьмана</a:t>
            </a:r>
            <a:r>
              <a:rPr lang="ru-RU" b="1" i="1" dirty="0" smtClean="0"/>
              <a:t> К. </a:t>
            </a:r>
            <a:r>
              <a:rPr lang="ru-RU" b="1" i="1" dirty="0" err="1" smtClean="0"/>
              <a:t>Розумовського</a:t>
            </a:r>
            <a:r>
              <a:rPr lang="ru-RU" b="1" i="1" dirty="0" smtClean="0"/>
              <a:t> (1728 — 1803) та </a:t>
            </a:r>
            <a:r>
              <a:rPr lang="ru-RU" b="1" i="1" dirty="0" err="1" smtClean="0"/>
              <a:t>козацької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старшини</a:t>
            </a:r>
            <a:r>
              <a:rPr lang="ru-RU" b="1" i="1" dirty="0" smtClean="0"/>
              <a:t>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>А звідки пішла сама назва твору?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/>
              <a:t>  «Уже на </a:t>
            </a:r>
            <a:r>
              <a:rPr lang="ru-RU" i="1" dirty="0" err="1" smtClean="0"/>
              <a:t>третьому</a:t>
            </a:r>
            <a:r>
              <a:rPr lang="ru-RU" i="1" dirty="0" smtClean="0"/>
              <a:t> </a:t>
            </a:r>
            <a:r>
              <a:rPr lang="ru-RU" i="1" dirty="0" err="1" smtClean="0"/>
              <a:t>полі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err="1" smtClean="0"/>
              <a:t>Турки-яничари</a:t>
            </a:r>
            <a:r>
              <a:rPr lang="ru-RU" i="1" dirty="0" smtClean="0"/>
              <a:t> ловили,</a:t>
            </a:r>
            <a:br>
              <a:rPr lang="ru-RU" i="1" dirty="0" smtClean="0"/>
            </a:br>
            <a:r>
              <a:rPr lang="ru-RU" i="1" dirty="0" smtClean="0"/>
              <a:t>До </a:t>
            </a:r>
            <a:r>
              <a:rPr lang="ru-RU" i="1" dirty="0" err="1" smtClean="0"/>
              <a:t>стовпа</a:t>
            </a:r>
            <a:r>
              <a:rPr lang="ru-RU" i="1" dirty="0" smtClean="0"/>
              <a:t> </a:t>
            </a:r>
            <a:r>
              <a:rPr lang="ru-RU" i="1" dirty="0" err="1" smtClean="0"/>
              <a:t>в’язали</a:t>
            </a:r>
            <a:r>
              <a:rPr lang="ru-RU" i="1" dirty="0" smtClean="0"/>
              <a:t>,</a:t>
            </a:r>
            <a:br>
              <a:rPr lang="ru-RU" i="1" dirty="0" smtClean="0"/>
            </a:br>
            <a:r>
              <a:rPr lang="ru-RU" i="1" dirty="0" err="1" smtClean="0"/>
              <a:t>Очі</a:t>
            </a:r>
            <a:r>
              <a:rPr lang="ru-RU" i="1" dirty="0" smtClean="0"/>
              <a:t> </a:t>
            </a:r>
            <a:r>
              <a:rPr lang="ru-RU" i="1" dirty="0" err="1" smtClean="0"/>
              <a:t>виймали</a:t>
            </a:r>
            <a:r>
              <a:rPr lang="ru-RU" i="1" dirty="0" smtClean="0"/>
              <a:t>,</a:t>
            </a:r>
            <a:br>
              <a:rPr lang="ru-RU" i="1" dirty="0" smtClean="0"/>
            </a:br>
            <a:r>
              <a:rPr lang="ru-RU" i="1" dirty="0" err="1" smtClean="0"/>
              <a:t>Гарячим</a:t>
            </a:r>
            <a:r>
              <a:rPr lang="ru-RU" i="1" dirty="0" smtClean="0"/>
              <a:t> </a:t>
            </a:r>
            <a:r>
              <a:rPr lang="ru-RU" i="1" dirty="0" err="1" smtClean="0"/>
              <a:t>залізом</a:t>
            </a:r>
            <a:r>
              <a:rPr lang="ru-RU" i="1" dirty="0" smtClean="0"/>
              <a:t> </a:t>
            </a:r>
            <a:r>
              <a:rPr lang="ru-RU" i="1" dirty="0" err="1" smtClean="0"/>
              <a:t>випікали</a:t>
            </a:r>
            <a:r>
              <a:rPr lang="ru-RU" i="1" dirty="0" smtClean="0"/>
              <a:t>,</a:t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 err="1" smtClean="0"/>
              <a:t>кайдани</a:t>
            </a:r>
            <a:r>
              <a:rPr lang="ru-RU" i="1" dirty="0" smtClean="0"/>
              <a:t> забили,</a:t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 err="1" smtClean="0"/>
              <a:t>тюрму</a:t>
            </a:r>
            <a:r>
              <a:rPr lang="ru-RU" i="1" dirty="0" smtClean="0"/>
              <a:t> посадили</a:t>
            </a:r>
            <a:br>
              <a:rPr lang="ru-RU" i="1" dirty="0" smtClean="0"/>
            </a:br>
            <a:r>
              <a:rPr lang="ru-RU" i="1" dirty="0" smtClean="0"/>
              <a:t>І замуровали».</a:t>
            </a:r>
            <a:endParaRPr lang="ru-RU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i="1" dirty="0" smtClean="0"/>
              <a:t>Провідний образ-символ</a:t>
            </a:r>
            <a:endParaRPr lang="ru-RU" sz="4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700808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Дитина-немовля є символом самотності. Розповідаючи свекрові про безлад в Україні, Степан зазнається: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3140968"/>
            <a:ext cx="44916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«</a:t>
            </a:r>
            <a:r>
              <a:rPr lang="ru-RU" sz="2800" b="1" i="1" dirty="0" err="1" smtClean="0"/>
              <a:t>Отак</a:t>
            </a:r>
            <a:r>
              <a:rPr lang="ru-RU" sz="2800" b="1" i="1" dirty="0" smtClean="0"/>
              <a:t>, тату! Я </a:t>
            </a:r>
            <a:r>
              <a:rPr lang="ru-RU" sz="2800" b="1" i="1" dirty="0" err="1" smtClean="0"/>
              <a:t>щасливий</a:t>
            </a:r>
            <a:r>
              <a:rPr lang="ru-RU" sz="2800" b="1" i="1" dirty="0" smtClean="0"/>
              <a:t>,</a:t>
            </a:r>
            <a:br>
              <a:rPr lang="ru-RU" sz="2800" b="1" i="1" dirty="0" smtClean="0"/>
            </a:br>
            <a:r>
              <a:rPr lang="ru-RU" sz="2800" b="1" i="1" dirty="0" err="1" smtClean="0"/>
              <a:t>Що</a:t>
            </a:r>
            <a:r>
              <a:rPr lang="ru-RU" sz="2800" b="1" i="1" dirty="0" smtClean="0"/>
              <a:t> очей не маю,</a:t>
            </a:r>
            <a:br>
              <a:rPr lang="ru-RU" sz="2800" b="1" i="1" dirty="0" smtClean="0"/>
            </a:br>
            <a:r>
              <a:rPr lang="ru-RU" sz="2800" b="1" i="1" dirty="0" err="1" smtClean="0"/>
              <a:t>Що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нічого</a:t>
            </a:r>
            <a:r>
              <a:rPr lang="ru-RU" sz="2800" b="1" i="1" dirty="0" smtClean="0"/>
              <a:t> того в </a:t>
            </a:r>
            <a:r>
              <a:rPr lang="ru-RU" sz="2800" b="1" i="1" dirty="0" err="1" smtClean="0"/>
              <a:t>світі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Не </a:t>
            </a:r>
            <a:r>
              <a:rPr lang="ru-RU" sz="2800" b="1" i="1" dirty="0" err="1" smtClean="0"/>
              <a:t>бачу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й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не</a:t>
            </a:r>
            <a:r>
              <a:rPr lang="ru-RU" sz="2800" b="1" i="1" dirty="0" smtClean="0"/>
              <a:t> знаю.»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i="1" dirty="0" smtClean="0"/>
              <a:t>А що ми бачимо з твору Т.Г. Шевченка…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060848"/>
            <a:ext cx="3456384" cy="468052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uk-UA" sz="4500" b="1" dirty="0" smtClean="0"/>
              <a:t>                                       ДІДУСЬ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500" dirty="0" smtClean="0"/>
              <a:t>«А коли </a:t>
            </a:r>
            <a:r>
              <a:rPr lang="ru-RU" sz="4500" dirty="0" err="1" smtClean="0"/>
              <a:t>хочеш</a:t>
            </a:r>
            <a:r>
              <a:rPr lang="ru-RU" sz="4500" dirty="0" smtClean="0"/>
              <a:t>, </a:t>
            </a:r>
            <a:r>
              <a:rPr lang="ru-RU" sz="4500" dirty="0" err="1" smtClean="0"/>
              <a:t>сину</a:t>
            </a:r>
            <a:r>
              <a:rPr lang="ru-RU" sz="4500" dirty="0" smtClean="0"/>
              <a:t>, знать,</a:t>
            </a:r>
          </a:p>
          <a:p>
            <a:pPr>
              <a:buNone/>
            </a:pPr>
            <a:r>
              <a:rPr lang="ru-RU" sz="4500" dirty="0" smtClean="0"/>
              <a:t>Де лучше лихом торговать,</a:t>
            </a:r>
          </a:p>
          <a:p>
            <a:pPr>
              <a:buNone/>
            </a:pPr>
            <a:r>
              <a:rPr lang="ru-RU" sz="4500" dirty="0" err="1" smtClean="0"/>
              <a:t>Іди</a:t>
            </a:r>
            <a:r>
              <a:rPr lang="ru-RU" sz="4500" dirty="0" smtClean="0"/>
              <a:t> </a:t>
            </a:r>
            <a:r>
              <a:rPr lang="ru-RU" sz="4500" dirty="0" err="1" smtClean="0"/>
              <a:t>ти</a:t>
            </a:r>
            <a:r>
              <a:rPr lang="ru-RU" sz="4500" dirty="0" smtClean="0"/>
              <a:t> в </a:t>
            </a:r>
            <a:r>
              <a:rPr lang="ru-RU" sz="4500" dirty="0" err="1" smtClean="0"/>
              <a:t>Січ</a:t>
            </a:r>
            <a:r>
              <a:rPr lang="ru-RU" sz="4500" dirty="0" smtClean="0"/>
              <a:t>, як Бог </a:t>
            </a:r>
            <a:r>
              <a:rPr lang="ru-RU" sz="4500" dirty="0" err="1" smtClean="0"/>
              <a:t>поможе</a:t>
            </a:r>
            <a:r>
              <a:rPr lang="ru-RU" sz="4500" dirty="0" smtClean="0"/>
              <a:t>,</a:t>
            </a:r>
          </a:p>
          <a:p>
            <a:pPr>
              <a:buNone/>
            </a:pPr>
            <a:r>
              <a:rPr lang="ru-RU" sz="4500" dirty="0" smtClean="0"/>
              <a:t>Там </a:t>
            </a:r>
            <a:r>
              <a:rPr lang="ru-RU" sz="4500" dirty="0" err="1" smtClean="0"/>
              <a:t>наїсишся</a:t>
            </a:r>
            <a:r>
              <a:rPr lang="ru-RU" sz="4500" dirty="0" smtClean="0"/>
              <a:t> </a:t>
            </a:r>
            <a:r>
              <a:rPr lang="ru-RU" sz="4500" dirty="0" err="1" smtClean="0"/>
              <a:t>всіх</a:t>
            </a:r>
            <a:r>
              <a:rPr lang="ru-RU" sz="4500" dirty="0" smtClean="0"/>
              <a:t> </a:t>
            </a:r>
            <a:r>
              <a:rPr lang="ru-RU" sz="4500" dirty="0" err="1" smtClean="0"/>
              <a:t>хлібів</a:t>
            </a:r>
            <a:r>
              <a:rPr lang="ru-RU" sz="4500" dirty="0" smtClean="0"/>
              <a:t>.</a:t>
            </a:r>
          </a:p>
          <a:p>
            <a:pPr>
              <a:buNone/>
            </a:pPr>
            <a:r>
              <a:rPr lang="ru-RU" sz="4500" dirty="0" smtClean="0"/>
              <a:t>А я </a:t>
            </a:r>
            <a:r>
              <a:rPr lang="ru-RU" sz="4500" dirty="0" err="1" smtClean="0"/>
              <a:t>їх</a:t>
            </a:r>
            <a:r>
              <a:rPr lang="ru-RU" sz="4500" dirty="0" smtClean="0"/>
              <a:t> </a:t>
            </a:r>
            <a:r>
              <a:rPr lang="ru-RU" sz="4500" dirty="0" err="1" smtClean="0"/>
              <a:t>їв</a:t>
            </a:r>
            <a:r>
              <a:rPr lang="ru-RU" sz="4500" dirty="0" smtClean="0"/>
              <a:t>.</a:t>
            </a:r>
          </a:p>
          <a:p>
            <a:pPr>
              <a:buNone/>
            </a:pPr>
            <a:r>
              <a:rPr lang="ru-RU" sz="4500" dirty="0" smtClean="0"/>
              <a:t>І </a:t>
            </a:r>
            <a:r>
              <a:rPr lang="ru-RU" sz="4500" dirty="0" err="1" smtClean="0"/>
              <a:t>досі</a:t>
            </a:r>
            <a:r>
              <a:rPr lang="ru-RU" sz="4500" dirty="0" smtClean="0"/>
              <a:t> нудно, як </a:t>
            </a:r>
            <a:r>
              <a:rPr lang="ru-RU" sz="4500" dirty="0" err="1" smtClean="0"/>
              <a:t>згадаю</a:t>
            </a:r>
            <a:r>
              <a:rPr lang="ru-RU" sz="4500" dirty="0" smtClean="0"/>
              <a:t>!..</a:t>
            </a:r>
          </a:p>
          <a:p>
            <a:pPr>
              <a:buNone/>
            </a:pPr>
            <a:r>
              <a:rPr lang="ru-RU" sz="4500" dirty="0" smtClean="0"/>
              <a:t>Коли </a:t>
            </a:r>
            <a:r>
              <a:rPr lang="ru-RU" sz="4500" dirty="0" err="1" smtClean="0"/>
              <a:t>заробиш</a:t>
            </a:r>
            <a:r>
              <a:rPr lang="ru-RU" sz="4500" dirty="0" smtClean="0"/>
              <a:t>, </a:t>
            </a:r>
            <a:r>
              <a:rPr lang="ru-RU" sz="4500" dirty="0" err="1" smtClean="0"/>
              <a:t>принесеш</a:t>
            </a:r>
            <a:r>
              <a:rPr lang="ru-RU" sz="4500" dirty="0" smtClean="0"/>
              <a:t>,</a:t>
            </a:r>
          </a:p>
          <a:p>
            <a:pPr>
              <a:buNone/>
            </a:pPr>
            <a:r>
              <a:rPr lang="ru-RU" sz="4500" dirty="0" smtClean="0"/>
              <a:t>А не </a:t>
            </a:r>
            <a:r>
              <a:rPr lang="ru-RU" sz="4500" dirty="0" err="1" smtClean="0"/>
              <a:t>заробиш</a:t>
            </a:r>
            <a:r>
              <a:rPr lang="ru-RU" sz="4500" dirty="0" smtClean="0"/>
              <a:t>, </a:t>
            </a:r>
            <a:r>
              <a:rPr lang="ru-RU" sz="4500" dirty="0" err="1" smtClean="0"/>
              <a:t>поживеш</a:t>
            </a:r>
            <a:endParaRPr lang="ru-RU" sz="4500" dirty="0" smtClean="0"/>
          </a:p>
          <a:p>
            <a:pPr>
              <a:buNone/>
            </a:pPr>
            <a:r>
              <a:rPr lang="ru-RU" sz="4500" dirty="0" err="1" smtClean="0"/>
              <a:t>Моє</a:t>
            </a:r>
            <a:r>
              <a:rPr lang="ru-RU" sz="4500" dirty="0" smtClean="0"/>
              <a:t> добре; та </a:t>
            </a:r>
            <a:r>
              <a:rPr lang="ru-RU" sz="4500" dirty="0" err="1" smtClean="0"/>
              <a:t>звичаю</a:t>
            </a:r>
            <a:endParaRPr lang="ru-RU" sz="4500" dirty="0" smtClean="0"/>
          </a:p>
          <a:p>
            <a:pPr>
              <a:buNone/>
            </a:pPr>
            <a:r>
              <a:rPr lang="ru-RU" sz="4500" dirty="0" err="1" smtClean="0"/>
              <a:t>Козацького</a:t>
            </a:r>
            <a:r>
              <a:rPr lang="ru-RU" sz="4500" dirty="0" smtClean="0"/>
              <a:t> </a:t>
            </a:r>
            <a:r>
              <a:rPr lang="ru-RU" sz="4500" dirty="0" err="1" smtClean="0"/>
              <a:t>наберешся</a:t>
            </a:r>
            <a:r>
              <a:rPr lang="ru-RU" sz="4500" dirty="0" smtClean="0"/>
              <a:t>,</a:t>
            </a:r>
          </a:p>
          <a:p>
            <a:pPr>
              <a:buNone/>
            </a:pPr>
            <a:r>
              <a:rPr lang="ru-RU" sz="4500" dirty="0" smtClean="0"/>
              <a:t>Та </a:t>
            </a:r>
            <a:r>
              <a:rPr lang="ru-RU" sz="4500" dirty="0" err="1" smtClean="0"/>
              <a:t>побачиш</a:t>
            </a:r>
            <a:r>
              <a:rPr lang="ru-RU" sz="4500" dirty="0" smtClean="0"/>
              <a:t> </a:t>
            </a:r>
            <a:r>
              <a:rPr lang="ru-RU" sz="4500" dirty="0" err="1" smtClean="0"/>
              <a:t>світа</a:t>
            </a:r>
            <a:r>
              <a:rPr lang="ru-RU" sz="4500" dirty="0" smtClean="0"/>
              <a:t>, — </a:t>
            </a:r>
          </a:p>
          <a:p>
            <a:pPr>
              <a:buNone/>
            </a:pPr>
            <a:r>
              <a:rPr lang="ru-RU" sz="4500" dirty="0" smtClean="0"/>
              <a:t>Не такого, як у </a:t>
            </a:r>
            <a:r>
              <a:rPr lang="ru-RU" sz="4500" i="1" dirty="0" err="1" smtClean="0"/>
              <a:t>Братстві</a:t>
            </a:r>
            <a:r>
              <a:rPr lang="ru-RU" sz="4500" i="1" dirty="0" smtClean="0"/>
              <a:t>,</a:t>
            </a:r>
            <a:endParaRPr lang="ru-RU" sz="4500" dirty="0" smtClean="0"/>
          </a:p>
          <a:p>
            <a:pPr>
              <a:buNone/>
            </a:pPr>
            <a:r>
              <a:rPr lang="ru-RU" sz="4500" dirty="0" smtClean="0"/>
              <a:t>А </a:t>
            </a:r>
            <a:r>
              <a:rPr lang="ru-RU" sz="4500" dirty="0" err="1" smtClean="0"/>
              <a:t>живі</a:t>
            </a:r>
            <a:r>
              <a:rPr lang="ru-RU" sz="4500" dirty="0" smtClean="0"/>
              <a:t> </a:t>
            </a:r>
            <a:r>
              <a:rPr lang="ru-RU" sz="4500" dirty="0" err="1" smtClean="0"/>
              <a:t>мисліте</a:t>
            </a:r>
            <a:endParaRPr lang="ru-RU" sz="4500" dirty="0" smtClean="0"/>
          </a:p>
          <a:p>
            <a:pPr>
              <a:buNone/>
            </a:pPr>
            <a:r>
              <a:rPr lang="ru-RU" sz="4500" dirty="0" smtClean="0"/>
              <a:t>На </a:t>
            </a:r>
            <a:r>
              <a:rPr lang="ru-RU" sz="4500" dirty="0" err="1" smtClean="0"/>
              <a:t>синьому</a:t>
            </a:r>
            <a:r>
              <a:rPr lang="ru-RU" sz="4500" dirty="0" smtClean="0"/>
              <a:t> </a:t>
            </a:r>
            <a:r>
              <a:rPr lang="ru-RU" sz="4500" dirty="0" err="1" smtClean="0"/>
              <a:t>прочитаєш</a:t>
            </a:r>
            <a:r>
              <a:rPr lang="ru-RU" sz="4500" dirty="0" smtClean="0"/>
              <a:t>».</a:t>
            </a:r>
          </a:p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987824" y="1124744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004048" y="1196752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32040" y="1988840"/>
            <a:ext cx="5472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Степан</a:t>
            </a:r>
          </a:p>
          <a:p>
            <a:r>
              <a:rPr lang="uk-UA" sz="1600" dirty="0" smtClean="0"/>
              <a:t> 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Тілько</a:t>
            </a:r>
            <a:r>
              <a:rPr lang="ru-RU" dirty="0" smtClean="0"/>
              <a:t> три чайки, слава Богу,</a:t>
            </a:r>
            <a:br>
              <a:rPr lang="ru-RU" dirty="0" smtClean="0"/>
            </a:br>
            <a:r>
              <a:rPr lang="ru-RU" dirty="0" err="1" smtClean="0"/>
              <a:t>Отамана</a:t>
            </a:r>
            <a:r>
              <a:rPr lang="ru-RU" dirty="0" smtClean="0"/>
              <a:t> </a:t>
            </a:r>
            <a:r>
              <a:rPr lang="ru-RU" dirty="0" err="1" smtClean="0"/>
              <a:t>курінного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Сироти Степана молодого,</a:t>
            </a:r>
            <a:br>
              <a:rPr lang="ru-RU" dirty="0" smtClean="0"/>
            </a:br>
            <a:r>
              <a:rPr lang="ru-RU" dirty="0" err="1" smtClean="0"/>
              <a:t>Синє</a:t>
            </a:r>
            <a:r>
              <a:rPr lang="ru-RU" dirty="0" smtClean="0"/>
              <a:t> море не </a:t>
            </a:r>
            <a:r>
              <a:rPr lang="ru-RU" dirty="0" err="1" smtClean="0"/>
              <a:t>втопило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А в </a:t>
            </a:r>
            <a:r>
              <a:rPr lang="ru-RU" dirty="0" err="1" smtClean="0"/>
              <a:t>турецьку</a:t>
            </a:r>
            <a:r>
              <a:rPr lang="ru-RU" dirty="0" smtClean="0"/>
              <a:t> землю, </a:t>
            </a:r>
            <a:r>
              <a:rPr lang="ru-RU" dirty="0" err="1" smtClean="0"/>
              <a:t>агарянську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Без вес[е]л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кормиг</a:t>
            </a:r>
            <a:r>
              <a:rPr lang="ru-RU" dirty="0" smtClean="0"/>
              <a:t> прибило.</a:t>
            </a:r>
            <a:br>
              <a:rPr lang="ru-RU" dirty="0" smtClean="0"/>
            </a:br>
            <a:r>
              <a:rPr lang="ru-RU" dirty="0" err="1" smtClean="0"/>
              <a:t>Тойді</a:t>
            </a:r>
            <a:r>
              <a:rPr lang="ru-RU" dirty="0" smtClean="0"/>
              <a:t> сироту Степана,</a:t>
            </a:r>
            <a:br>
              <a:rPr lang="ru-RU" dirty="0" smtClean="0"/>
            </a:br>
            <a:r>
              <a:rPr lang="ru-RU" dirty="0" err="1" smtClean="0"/>
              <a:t>Козака</a:t>
            </a:r>
            <a:r>
              <a:rPr lang="ru-RU" dirty="0" smtClean="0"/>
              <a:t> </a:t>
            </a:r>
            <a:r>
              <a:rPr lang="ru-RU" dirty="0" err="1" smtClean="0"/>
              <a:t>лейстрового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Отамана</a:t>
            </a:r>
            <a:r>
              <a:rPr lang="ru-RU" dirty="0" smtClean="0"/>
              <a:t> молодого,</a:t>
            </a:r>
            <a:br>
              <a:rPr lang="ru-RU" dirty="0" smtClean="0"/>
            </a:br>
            <a:r>
              <a:rPr lang="ru-RU" dirty="0" err="1" smtClean="0"/>
              <a:t>Турки-яничари</a:t>
            </a:r>
            <a:r>
              <a:rPr lang="ru-RU" dirty="0" smtClean="0"/>
              <a:t> ловили,</a:t>
            </a:r>
            <a:br>
              <a:rPr lang="ru-RU" dirty="0" smtClean="0"/>
            </a:br>
            <a:r>
              <a:rPr lang="ru-RU" dirty="0" smtClean="0"/>
              <a:t>З </a:t>
            </a:r>
            <a:r>
              <a:rPr lang="ru-RU" dirty="0" err="1" smtClean="0"/>
              <a:t>гармати</a:t>
            </a:r>
            <a:r>
              <a:rPr lang="ru-RU" dirty="0" smtClean="0"/>
              <a:t> </a:t>
            </a:r>
            <a:r>
              <a:rPr lang="ru-RU" dirty="0" err="1" smtClean="0"/>
              <a:t>гримали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кайдани</a:t>
            </a:r>
            <a:r>
              <a:rPr lang="ru-RU" dirty="0" smtClean="0"/>
              <a:t> </a:t>
            </a:r>
            <a:r>
              <a:rPr lang="ru-RU" dirty="0" err="1" smtClean="0"/>
              <a:t>кували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Цареградськую</a:t>
            </a:r>
            <a:r>
              <a:rPr lang="ru-RU" dirty="0" smtClean="0"/>
              <a:t> </a:t>
            </a:r>
            <a:r>
              <a:rPr lang="ru-RU" dirty="0" err="1" smtClean="0"/>
              <a:t>башту</a:t>
            </a:r>
            <a:r>
              <a:rPr lang="ru-RU" dirty="0" smtClean="0"/>
              <a:t> сажали, </a:t>
            </a:r>
          </a:p>
          <a:p>
            <a:r>
              <a:rPr lang="ru-RU" dirty="0" smtClean="0"/>
              <a:t>В тяжкую роботу </a:t>
            </a:r>
            <a:r>
              <a:rPr lang="ru-RU" dirty="0" err="1" smtClean="0"/>
              <a:t>завдавали</a:t>
            </a:r>
            <a:r>
              <a:rPr lang="ru-RU" dirty="0" smtClean="0"/>
              <a:t>.»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i="1" dirty="0" smtClean="0"/>
              <a:t>З історичної точки  зору…</a:t>
            </a:r>
            <a:endParaRPr lang="ru-RU" sz="4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772816"/>
            <a:ext cx="5410944" cy="3745632"/>
          </a:xfrm>
        </p:spPr>
        <p:txBody>
          <a:bodyPr>
            <a:normAutofit fontScale="62500" lnSpcReduction="20000"/>
          </a:bodyPr>
          <a:lstStyle/>
          <a:p>
            <a:r>
              <a:rPr lang="uk-UA" i="1" dirty="0" smtClean="0"/>
              <a:t>Загострення суперечок у середовищі української державної еліти.</a:t>
            </a:r>
          </a:p>
          <a:p>
            <a:r>
              <a:rPr lang="uk-UA" i="1" dirty="0" smtClean="0"/>
              <a:t>Виникнення гострих соціальних конфліктів. </a:t>
            </a:r>
          </a:p>
          <a:p>
            <a:r>
              <a:rPr lang="uk-UA" i="1" dirty="0" err="1" smtClean="0"/>
              <a:t>Охолоплення</a:t>
            </a:r>
            <a:r>
              <a:rPr lang="uk-UA" i="1" dirty="0" smtClean="0"/>
              <a:t> значної частини народних мас , і насамперед козацтво , бунтівними настроями і небажанням підпорядковуватися будь-якій владі. </a:t>
            </a:r>
          </a:p>
          <a:p>
            <a:r>
              <a:rPr lang="uk-UA" i="1" dirty="0" smtClean="0"/>
              <a:t>Активне втручання у внутрішні справи і пряма агресія стосовно Гетьманщини з боку РП, Московської держави , Османської імперії та Кримського ханства 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448</Words>
  <Application>Microsoft Office PowerPoint</Application>
  <PresentationFormat>Экран (4:3)</PresentationFormat>
  <Paragraphs>75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Всеукраїнський комплексний інтерактивний конкурс « Історик-Юніор-2014»</vt:lpstr>
      <vt:lpstr>=наша команда </vt:lpstr>
      <vt:lpstr>МЕТА </vt:lpstr>
      <vt:lpstr>Презентация PowerPoint</vt:lpstr>
      <vt:lpstr>Презентация PowerPoint</vt:lpstr>
      <vt:lpstr>А звідки пішла сама назва твору?</vt:lpstr>
      <vt:lpstr>Провідний образ-символ</vt:lpstr>
      <vt:lpstr>А що ми бачимо з твору Т.Г. Шевченка…</vt:lpstr>
      <vt:lpstr>З історичної точки  зору…</vt:lpstr>
      <vt:lpstr>Презентация PowerPoint</vt:lpstr>
      <vt:lpstr>Висновок :</vt:lpstr>
      <vt:lpstr>Презентация PowerPoint</vt:lpstr>
      <vt:lpstr>P.S.: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</dc:title>
  <dc:creator>Nastya</dc:creator>
  <cp:lastModifiedBy>Андрей</cp:lastModifiedBy>
  <cp:revision>31</cp:revision>
  <dcterms:created xsi:type="dcterms:W3CDTF">2014-03-21T15:22:09Z</dcterms:created>
  <dcterms:modified xsi:type="dcterms:W3CDTF">2014-03-22T05:10:06Z</dcterms:modified>
</cp:coreProperties>
</file>