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7" r:id="rId3"/>
    <p:sldId id="269" r:id="rId4"/>
    <p:sldId id="256" r:id="rId5"/>
    <p:sldId id="260" r:id="rId6"/>
    <p:sldId id="275" r:id="rId7"/>
    <p:sldId id="263" r:id="rId8"/>
    <p:sldId id="264" r:id="rId9"/>
    <p:sldId id="265" r:id="rId10"/>
    <p:sldId id="266" r:id="rId11"/>
    <p:sldId id="267" r:id="rId12"/>
    <p:sldId id="268" r:id="rId13"/>
    <p:sldId id="270" r:id="rId14"/>
    <p:sldId id="274" r:id="rId15"/>
    <p:sldId id="272"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94706" autoAdjust="0"/>
  </p:normalViewPr>
  <p:slideViewPr>
    <p:cSldViewPr>
      <p:cViewPr>
        <p:scale>
          <a:sx n="76" d="100"/>
          <a:sy n="76" d="100"/>
        </p:scale>
        <p:origin x="-12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F103A-48BA-4CC2-AB55-32E1B417816F}"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uk-UA"/>
        </a:p>
      </dgm:t>
    </dgm:pt>
    <dgm:pt modelId="{CBCC753C-E0CD-4329-9A53-205F2B078EC3}">
      <dgm:prSet phldrT="[Текст]" custT="1"/>
      <dgm:spPr/>
      <dgm:t>
        <a:bodyPr/>
        <a:lstStyle/>
        <a:p>
          <a:r>
            <a:rPr lang="uk-UA" sz="1400" b="1" dirty="0" smtClean="0">
              <a:solidFill>
                <a:schemeClr val="tx2">
                  <a:lumMod val="10000"/>
                </a:schemeClr>
              </a:solidFill>
            </a:rPr>
            <a:t>Чернець – так Т. Шевченко помилково називає у поемі гетьмана реєстрового козацтва П. Конашевича – Сагайдачного. </a:t>
          </a:r>
          <a:endParaRPr lang="uk-UA" sz="1400" dirty="0">
            <a:solidFill>
              <a:schemeClr val="tx2">
                <a:lumMod val="10000"/>
              </a:schemeClr>
            </a:solidFill>
          </a:endParaRPr>
        </a:p>
      </dgm:t>
    </dgm:pt>
    <dgm:pt modelId="{C0E9C034-E500-473D-B43C-70CBC37E98DC}" type="parTrans" cxnId="{138B86D6-ABAA-44CB-8AE3-57735547360D}">
      <dgm:prSet/>
      <dgm:spPr/>
      <dgm:t>
        <a:bodyPr/>
        <a:lstStyle/>
        <a:p>
          <a:endParaRPr lang="uk-UA"/>
        </a:p>
      </dgm:t>
    </dgm:pt>
    <dgm:pt modelId="{9E2CA417-D77B-4A55-9DB2-36EDFE9970CB}" type="sibTrans" cxnId="{138B86D6-ABAA-44CB-8AE3-57735547360D}">
      <dgm:prSet/>
      <dgm:spPr/>
      <dgm:t>
        <a:bodyPr/>
        <a:lstStyle/>
        <a:p>
          <a:endParaRPr lang="uk-UA"/>
        </a:p>
      </dgm:t>
    </dgm:pt>
    <dgm:pt modelId="{30ADD10D-904D-4133-A25F-F22627029A6A}">
      <dgm:prSet phldrT="[Текст]" custT="1"/>
      <dgm:spPr/>
      <dgm:t>
        <a:bodyPr/>
        <a:lstStyle/>
        <a:p>
          <a:pPr>
            <a:spcAft>
              <a:spcPts val="0"/>
            </a:spcAft>
          </a:pPr>
          <a:r>
            <a:rPr lang="ru-RU" sz="1400" b="1" dirty="0" smtClean="0">
              <a:solidFill>
                <a:schemeClr val="bg2">
                  <a:lumMod val="50000"/>
                </a:schemeClr>
              </a:solidFill>
            </a:rPr>
            <a:t>Цю помилку спростував ще за </a:t>
          </a:r>
          <a:r>
            <a:rPr lang="ru-RU" sz="1400" b="1" dirty="0" err="1" smtClean="0">
              <a:solidFill>
                <a:schemeClr val="bg2">
                  <a:lumMod val="50000"/>
                </a:schemeClr>
              </a:solidFill>
            </a:rPr>
            <a:t>життя</a:t>
          </a:r>
          <a:r>
            <a:rPr lang="ru-RU" sz="1400" b="1" dirty="0" smtClean="0">
              <a:solidFill>
                <a:schemeClr val="bg2">
                  <a:lumMod val="50000"/>
                </a:schemeClr>
              </a:solidFill>
            </a:rPr>
            <a:t> </a:t>
          </a:r>
          <a:r>
            <a:rPr lang="uk-UA" sz="1400" b="1" noProof="0" dirty="0" smtClean="0">
              <a:solidFill>
                <a:schemeClr val="bg2">
                  <a:lumMod val="50000"/>
                </a:schemeClr>
              </a:solidFill>
            </a:rPr>
            <a:t>Шевченка</a:t>
          </a:r>
          <a:r>
            <a:rPr lang="ru-RU" sz="1400" b="1" dirty="0" smtClean="0">
              <a:solidFill>
                <a:schemeClr val="bg2">
                  <a:lumMod val="50000"/>
                </a:schemeClr>
              </a:solidFill>
            </a:rPr>
            <a:t> </a:t>
          </a:r>
        </a:p>
        <a:p>
          <a:pPr>
            <a:spcAft>
              <a:spcPts val="0"/>
            </a:spcAft>
          </a:pPr>
          <a:r>
            <a:rPr lang="ru-RU" sz="1400" b="1" dirty="0" smtClean="0">
              <a:solidFill>
                <a:schemeClr val="bg2">
                  <a:lumMod val="50000"/>
                </a:schemeClr>
              </a:solidFill>
            </a:rPr>
            <a:t>М. О. Максимович у статті</a:t>
          </a:r>
          <a:r>
            <a:rPr lang="en-US" sz="1400" b="1" dirty="0" smtClean="0">
              <a:solidFill>
                <a:schemeClr val="bg2">
                  <a:lumMod val="50000"/>
                </a:schemeClr>
              </a:solidFill>
            </a:rPr>
            <a:t> “</a:t>
          </a:r>
          <a:r>
            <a:rPr lang="uk-UA" sz="1400" b="1" dirty="0" smtClean="0">
              <a:solidFill>
                <a:schemeClr val="bg2">
                  <a:lumMod val="50000"/>
                </a:schemeClr>
              </a:solidFill>
            </a:rPr>
            <a:t>Исследование о гетмане Петре Конашевиче Сагайдачном</a:t>
          </a:r>
          <a:r>
            <a:rPr lang="en-US" sz="1400" b="1" dirty="0" smtClean="0">
              <a:solidFill>
                <a:schemeClr val="bg2">
                  <a:lumMod val="50000"/>
                </a:schemeClr>
              </a:solidFill>
            </a:rPr>
            <a:t>”</a:t>
          </a:r>
          <a:endParaRPr lang="uk-UA" sz="1400" dirty="0">
            <a:solidFill>
              <a:schemeClr val="bg2">
                <a:lumMod val="50000"/>
              </a:schemeClr>
            </a:solidFill>
          </a:endParaRPr>
        </a:p>
      </dgm:t>
    </dgm:pt>
    <dgm:pt modelId="{3FF18DE9-DFB5-4187-8EDE-031FBB6EDE88}" type="parTrans" cxnId="{F5F4CA6A-D2E0-469A-A561-F502E85DD57B}">
      <dgm:prSet/>
      <dgm:spPr/>
      <dgm:t>
        <a:bodyPr/>
        <a:lstStyle/>
        <a:p>
          <a:endParaRPr lang="uk-UA"/>
        </a:p>
      </dgm:t>
    </dgm:pt>
    <dgm:pt modelId="{E80E74E7-62E4-4837-9824-137C80CAC80B}" type="sibTrans" cxnId="{F5F4CA6A-D2E0-469A-A561-F502E85DD57B}">
      <dgm:prSet/>
      <dgm:spPr/>
      <dgm:t>
        <a:bodyPr/>
        <a:lstStyle/>
        <a:p>
          <a:endParaRPr lang="uk-UA"/>
        </a:p>
      </dgm:t>
    </dgm:pt>
    <dgm:pt modelId="{4B64C74B-FCA1-43FF-BDD3-00F43BCD4AB2}">
      <dgm:prSet phldrT="[Текст]" custT="1"/>
      <dgm:spPr/>
      <dgm:t>
        <a:bodyPr/>
        <a:lstStyle/>
        <a:p>
          <a:r>
            <a:rPr lang="uk-UA" sz="1400" b="1" dirty="0" smtClean="0">
              <a:solidFill>
                <a:schemeClr val="tx2">
                  <a:lumMod val="10000"/>
                </a:schemeClr>
              </a:solidFill>
            </a:rPr>
            <a:t>Помилка була зроблена під впливом праці Д. </a:t>
          </a:r>
          <a:r>
            <a:rPr lang="uk-UA" sz="1400" b="1" noProof="0" dirty="0" smtClean="0">
              <a:solidFill>
                <a:schemeClr val="tx2">
                  <a:lumMod val="10000"/>
                </a:schemeClr>
              </a:solidFill>
            </a:rPr>
            <a:t>Бантиша</a:t>
          </a:r>
          <a:r>
            <a:rPr lang="uk-UA" sz="1400" b="1" dirty="0" smtClean="0">
              <a:solidFill>
                <a:schemeClr val="tx2">
                  <a:lumMod val="10000"/>
                </a:schemeClr>
              </a:solidFill>
            </a:rPr>
            <a:t> – Каменського </a:t>
          </a:r>
          <a:r>
            <a:rPr lang="en-US" sz="1400" b="1" dirty="0" smtClean="0">
              <a:solidFill>
                <a:schemeClr val="tx2">
                  <a:lumMod val="10000"/>
                </a:schemeClr>
              </a:solidFill>
            </a:rPr>
            <a:t>“</a:t>
          </a:r>
          <a:r>
            <a:rPr lang="ru-RU" sz="1400" b="1" dirty="0" smtClean="0">
              <a:solidFill>
                <a:schemeClr val="tx2">
                  <a:lumMod val="10000"/>
                </a:schemeClr>
              </a:solidFill>
            </a:rPr>
            <a:t>История Малой России</a:t>
          </a:r>
          <a:r>
            <a:rPr lang="en-US" sz="1400" b="1" dirty="0" smtClean="0">
              <a:solidFill>
                <a:schemeClr val="tx2">
                  <a:lumMod val="10000"/>
                </a:schemeClr>
              </a:solidFill>
            </a:rPr>
            <a:t>”</a:t>
          </a:r>
          <a:r>
            <a:rPr lang="ru-RU" sz="1400" b="1" dirty="0" smtClean="0">
              <a:solidFill>
                <a:schemeClr val="tx2">
                  <a:lumMod val="10000"/>
                </a:schemeClr>
              </a:solidFill>
            </a:rPr>
            <a:t>, у </a:t>
          </a:r>
          <a:r>
            <a:rPr lang="uk-UA" sz="1400" b="1" noProof="0" dirty="0" smtClean="0">
              <a:solidFill>
                <a:schemeClr val="tx2">
                  <a:lumMod val="10000"/>
                </a:schemeClr>
              </a:solidFill>
            </a:rPr>
            <a:t>якій</a:t>
          </a:r>
          <a:r>
            <a:rPr lang="ru-RU" sz="1400" b="1" dirty="0" smtClean="0">
              <a:solidFill>
                <a:schemeClr val="tx2">
                  <a:lumMod val="10000"/>
                </a:schemeClr>
              </a:solidFill>
            </a:rPr>
            <a:t> йшлося, що Сагайдачний наприкінці життя постригся у ченці. Насправді ж, Петро Конашевич – Сагайдачний не став ченцем, а вступив з усім Військом Запорозьким у 1616 році до Київського Богоявленського братства. </a:t>
          </a:r>
          <a:endParaRPr lang="uk-UA" sz="1400" dirty="0">
            <a:solidFill>
              <a:schemeClr val="tx2">
                <a:lumMod val="10000"/>
              </a:schemeClr>
            </a:solidFill>
          </a:endParaRPr>
        </a:p>
      </dgm:t>
    </dgm:pt>
    <dgm:pt modelId="{9735D9D1-0650-4080-A7CA-09E4E354FCA6}" type="sibTrans" cxnId="{EA44F234-F760-41FC-A670-CCC821E7F7BB}">
      <dgm:prSet/>
      <dgm:spPr/>
      <dgm:t>
        <a:bodyPr/>
        <a:lstStyle/>
        <a:p>
          <a:endParaRPr lang="uk-UA"/>
        </a:p>
      </dgm:t>
    </dgm:pt>
    <dgm:pt modelId="{3134CFDE-BFC3-42DE-B66E-6FEA79286A20}" type="parTrans" cxnId="{EA44F234-F760-41FC-A670-CCC821E7F7BB}">
      <dgm:prSet/>
      <dgm:spPr/>
      <dgm:t>
        <a:bodyPr/>
        <a:lstStyle/>
        <a:p>
          <a:endParaRPr lang="uk-UA"/>
        </a:p>
      </dgm:t>
    </dgm:pt>
    <dgm:pt modelId="{0A7D1CDD-7CD9-478B-9DA9-535A5C315F13}" type="pres">
      <dgm:prSet presAssocID="{C82F103A-48BA-4CC2-AB55-32E1B417816F}" presName="linearFlow" presStyleCnt="0">
        <dgm:presLayoutVars>
          <dgm:dir/>
          <dgm:resizeHandles val="exact"/>
        </dgm:presLayoutVars>
      </dgm:prSet>
      <dgm:spPr/>
      <dgm:t>
        <a:bodyPr/>
        <a:lstStyle/>
        <a:p>
          <a:endParaRPr lang="uk-UA"/>
        </a:p>
      </dgm:t>
    </dgm:pt>
    <dgm:pt modelId="{C1D254C1-1D6F-4703-A88D-0C6F3C4F775E}" type="pres">
      <dgm:prSet presAssocID="{CBCC753C-E0CD-4329-9A53-205F2B078EC3}" presName="composite" presStyleCnt="0"/>
      <dgm:spPr/>
    </dgm:pt>
    <dgm:pt modelId="{B37412A0-D52C-41C2-8C81-ED6098EA285D}" type="pres">
      <dgm:prSet presAssocID="{CBCC753C-E0CD-4329-9A53-205F2B078EC3}" presName="imgShp" presStyleLbl="fgImgPlace1" presStyleIdx="0" presStyleCnt="3" custScaleX="74580" custScaleY="64310" custLinFactNeighborX="-40440" custLinFactNeighborY="-284"/>
      <dgm:spPr>
        <a:blipFill rotWithShape="0">
          <a:blip xmlns:r="http://schemas.openxmlformats.org/officeDocument/2006/relationships" r:embed="rId1"/>
          <a:stretch>
            <a:fillRect/>
          </a:stretch>
        </a:blipFill>
      </dgm:spPr>
    </dgm:pt>
    <dgm:pt modelId="{8462B6B9-3039-4225-8FF4-41BCDED4527A}" type="pres">
      <dgm:prSet presAssocID="{CBCC753C-E0CD-4329-9A53-205F2B078EC3}" presName="txShp" presStyleLbl="node1" presStyleIdx="0" presStyleCnt="3" custScaleX="126771">
        <dgm:presLayoutVars>
          <dgm:bulletEnabled val="1"/>
        </dgm:presLayoutVars>
      </dgm:prSet>
      <dgm:spPr/>
      <dgm:t>
        <a:bodyPr/>
        <a:lstStyle/>
        <a:p>
          <a:endParaRPr lang="uk-UA"/>
        </a:p>
      </dgm:t>
    </dgm:pt>
    <dgm:pt modelId="{FC37CB80-0B5C-406F-8ADF-68FFD08D9C2A}" type="pres">
      <dgm:prSet presAssocID="{9E2CA417-D77B-4A55-9DB2-36EDFE9970CB}" presName="spacing" presStyleCnt="0"/>
      <dgm:spPr/>
    </dgm:pt>
    <dgm:pt modelId="{4C51B5E1-8931-410E-8F78-3C89392E4429}" type="pres">
      <dgm:prSet presAssocID="{4B64C74B-FCA1-43FF-BDD3-00F43BCD4AB2}" presName="composite" presStyleCnt="0"/>
      <dgm:spPr/>
    </dgm:pt>
    <dgm:pt modelId="{B01428D7-D059-43C2-A41E-2D763B8E645E}" type="pres">
      <dgm:prSet presAssocID="{4B64C74B-FCA1-43FF-BDD3-00F43BCD4AB2}" presName="imgShp" presStyleLbl="fgImgPlace1" presStyleIdx="1" presStyleCnt="3" custScaleX="101951" custScaleY="94649" custLinFactNeighborX="-25000" custLinFactNeighborY="3680"/>
      <dgm:spPr>
        <a:blipFill rotWithShape="0">
          <a:blip xmlns:r="http://schemas.openxmlformats.org/officeDocument/2006/relationships" r:embed="rId2"/>
          <a:stretch>
            <a:fillRect/>
          </a:stretch>
        </a:blipFill>
      </dgm:spPr>
    </dgm:pt>
    <dgm:pt modelId="{82C638E1-FCAF-4299-9CE8-FB1C9C86F72A}" type="pres">
      <dgm:prSet presAssocID="{4B64C74B-FCA1-43FF-BDD3-00F43BCD4AB2}" presName="txShp" presStyleLbl="node1" presStyleIdx="1" presStyleCnt="3" custScaleX="133444" custScaleY="209043">
        <dgm:presLayoutVars>
          <dgm:bulletEnabled val="1"/>
        </dgm:presLayoutVars>
      </dgm:prSet>
      <dgm:spPr/>
      <dgm:t>
        <a:bodyPr/>
        <a:lstStyle/>
        <a:p>
          <a:endParaRPr lang="uk-UA"/>
        </a:p>
      </dgm:t>
    </dgm:pt>
    <dgm:pt modelId="{9CE464B9-9995-400A-8385-8D1FE80A61B2}" type="pres">
      <dgm:prSet presAssocID="{9735D9D1-0650-4080-A7CA-09E4E354FCA6}" presName="spacing" presStyleCnt="0"/>
      <dgm:spPr/>
    </dgm:pt>
    <dgm:pt modelId="{7DE85C84-E0C1-420D-91E7-A08C886AE331}" type="pres">
      <dgm:prSet presAssocID="{30ADD10D-904D-4133-A25F-F22627029A6A}" presName="composite" presStyleCnt="0"/>
      <dgm:spPr/>
    </dgm:pt>
    <dgm:pt modelId="{0489FDC5-8B0A-428C-9EF2-D8976C9B10B1}" type="pres">
      <dgm:prSet presAssocID="{30ADD10D-904D-4133-A25F-F22627029A6A}" presName="imgShp" presStyleLbl="fgImgPlace1" presStyleIdx="2" presStyleCnt="3" custScaleX="81412" custScaleY="69143" custLinFactNeighborX="-25000" custLinFactNeighborY="2497"/>
      <dgm:spPr>
        <a:blipFill rotWithShape="0">
          <a:blip xmlns:r="http://schemas.openxmlformats.org/officeDocument/2006/relationships" r:embed="rId3"/>
          <a:stretch>
            <a:fillRect/>
          </a:stretch>
        </a:blipFill>
      </dgm:spPr>
    </dgm:pt>
    <dgm:pt modelId="{CE53AE97-5C1C-4008-B648-8E2BAEA43779}" type="pres">
      <dgm:prSet presAssocID="{30ADD10D-904D-4133-A25F-F22627029A6A}" presName="txShp" presStyleLbl="node1" presStyleIdx="2" presStyleCnt="3" custScaleX="119977">
        <dgm:presLayoutVars>
          <dgm:bulletEnabled val="1"/>
        </dgm:presLayoutVars>
      </dgm:prSet>
      <dgm:spPr/>
      <dgm:t>
        <a:bodyPr/>
        <a:lstStyle/>
        <a:p>
          <a:endParaRPr lang="uk-UA"/>
        </a:p>
      </dgm:t>
    </dgm:pt>
  </dgm:ptLst>
  <dgm:cxnLst>
    <dgm:cxn modelId="{703A668C-24DA-4B83-8DFF-72448AB14B3E}" type="presOf" srcId="{C82F103A-48BA-4CC2-AB55-32E1B417816F}" destId="{0A7D1CDD-7CD9-478B-9DA9-535A5C315F13}" srcOrd="0" destOrd="0" presId="urn:microsoft.com/office/officeart/2005/8/layout/vList3#1"/>
    <dgm:cxn modelId="{138B86D6-ABAA-44CB-8AE3-57735547360D}" srcId="{C82F103A-48BA-4CC2-AB55-32E1B417816F}" destId="{CBCC753C-E0CD-4329-9A53-205F2B078EC3}" srcOrd="0" destOrd="0" parTransId="{C0E9C034-E500-473D-B43C-70CBC37E98DC}" sibTransId="{9E2CA417-D77B-4A55-9DB2-36EDFE9970CB}"/>
    <dgm:cxn modelId="{F5F4CA6A-D2E0-469A-A561-F502E85DD57B}" srcId="{C82F103A-48BA-4CC2-AB55-32E1B417816F}" destId="{30ADD10D-904D-4133-A25F-F22627029A6A}" srcOrd="2" destOrd="0" parTransId="{3FF18DE9-DFB5-4187-8EDE-031FBB6EDE88}" sibTransId="{E80E74E7-62E4-4837-9824-137C80CAC80B}"/>
    <dgm:cxn modelId="{CF9B03CB-3E49-4FAE-AD06-C8B64AABE163}" type="presOf" srcId="{30ADD10D-904D-4133-A25F-F22627029A6A}" destId="{CE53AE97-5C1C-4008-B648-8E2BAEA43779}" srcOrd="0" destOrd="0" presId="urn:microsoft.com/office/officeart/2005/8/layout/vList3#1"/>
    <dgm:cxn modelId="{EA44F234-F760-41FC-A670-CCC821E7F7BB}" srcId="{C82F103A-48BA-4CC2-AB55-32E1B417816F}" destId="{4B64C74B-FCA1-43FF-BDD3-00F43BCD4AB2}" srcOrd="1" destOrd="0" parTransId="{3134CFDE-BFC3-42DE-B66E-6FEA79286A20}" sibTransId="{9735D9D1-0650-4080-A7CA-09E4E354FCA6}"/>
    <dgm:cxn modelId="{5089BA18-C5CF-4EFE-B10F-AF8A9F565A00}" type="presOf" srcId="{4B64C74B-FCA1-43FF-BDD3-00F43BCD4AB2}" destId="{82C638E1-FCAF-4299-9CE8-FB1C9C86F72A}" srcOrd="0" destOrd="0" presId="urn:microsoft.com/office/officeart/2005/8/layout/vList3#1"/>
    <dgm:cxn modelId="{AB3EE13C-5FC5-4A1D-816C-05D1CD4D38BB}" type="presOf" srcId="{CBCC753C-E0CD-4329-9A53-205F2B078EC3}" destId="{8462B6B9-3039-4225-8FF4-41BCDED4527A}" srcOrd="0" destOrd="0" presId="urn:microsoft.com/office/officeart/2005/8/layout/vList3#1"/>
    <dgm:cxn modelId="{0B38CB7C-40C6-40F9-AA95-457A5135FC3B}" type="presParOf" srcId="{0A7D1CDD-7CD9-478B-9DA9-535A5C315F13}" destId="{C1D254C1-1D6F-4703-A88D-0C6F3C4F775E}" srcOrd="0" destOrd="0" presId="urn:microsoft.com/office/officeart/2005/8/layout/vList3#1"/>
    <dgm:cxn modelId="{290C9BDD-E00F-42A7-9151-E4BC11765FAF}" type="presParOf" srcId="{C1D254C1-1D6F-4703-A88D-0C6F3C4F775E}" destId="{B37412A0-D52C-41C2-8C81-ED6098EA285D}" srcOrd="0" destOrd="0" presId="urn:microsoft.com/office/officeart/2005/8/layout/vList3#1"/>
    <dgm:cxn modelId="{E2EA0457-E6F6-4667-A527-9BF2BC0ACC83}" type="presParOf" srcId="{C1D254C1-1D6F-4703-A88D-0C6F3C4F775E}" destId="{8462B6B9-3039-4225-8FF4-41BCDED4527A}" srcOrd="1" destOrd="0" presId="urn:microsoft.com/office/officeart/2005/8/layout/vList3#1"/>
    <dgm:cxn modelId="{E8D2D3CD-743B-4FA2-8BEE-82AD2C925266}" type="presParOf" srcId="{0A7D1CDD-7CD9-478B-9DA9-535A5C315F13}" destId="{FC37CB80-0B5C-406F-8ADF-68FFD08D9C2A}" srcOrd="1" destOrd="0" presId="urn:microsoft.com/office/officeart/2005/8/layout/vList3#1"/>
    <dgm:cxn modelId="{521E0199-AC9F-4371-8BB8-C7EEA218D8AA}" type="presParOf" srcId="{0A7D1CDD-7CD9-478B-9DA9-535A5C315F13}" destId="{4C51B5E1-8931-410E-8F78-3C89392E4429}" srcOrd="2" destOrd="0" presId="urn:microsoft.com/office/officeart/2005/8/layout/vList3#1"/>
    <dgm:cxn modelId="{42678D75-72CE-4505-9AA2-E0250CF586BA}" type="presParOf" srcId="{4C51B5E1-8931-410E-8F78-3C89392E4429}" destId="{B01428D7-D059-43C2-A41E-2D763B8E645E}" srcOrd="0" destOrd="0" presId="urn:microsoft.com/office/officeart/2005/8/layout/vList3#1"/>
    <dgm:cxn modelId="{0F85F780-1EBC-4100-9BBF-A3E86E324C51}" type="presParOf" srcId="{4C51B5E1-8931-410E-8F78-3C89392E4429}" destId="{82C638E1-FCAF-4299-9CE8-FB1C9C86F72A}" srcOrd="1" destOrd="0" presId="urn:microsoft.com/office/officeart/2005/8/layout/vList3#1"/>
    <dgm:cxn modelId="{5F412B81-A82E-48C6-A88B-4ACA7ED5774E}" type="presParOf" srcId="{0A7D1CDD-7CD9-478B-9DA9-535A5C315F13}" destId="{9CE464B9-9995-400A-8385-8D1FE80A61B2}" srcOrd="3" destOrd="0" presId="urn:microsoft.com/office/officeart/2005/8/layout/vList3#1"/>
    <dgm:cxn modelId="{7A4401B2-4127-40FF-BEBF-AAF003FCAA1F}" type="presParOf" srcId="{0A7D1CDD-7CD9-478B-9DA9-535A5C315F13}" destId="{7DE85C84-E0C1-420D-91E7-A08C886AE331}" srcOrd="4" destOrd="0" presId="urn:microsoft.com/office/officeart/2005/8/layout/vList3#1"/>
    <dgm:cxn modelId="{2C6FCDE0-CC80-499C-99DE-280BCC01F424}" type="presParOf" srcId="{7DE85C84-E0C1-420D-91E7-A08C886AE331}" destId="{0489FDC5-8B0A-428C-9EF2-D8976C9B10B1}" srcOrd="0" destOrd="0" presId="urn:microsoft.com/office/officeart/2005/8/layout/vList3#1"/>
    <dgm:cxn modelId="{3CD51392-381C-4B3E-BA5D-D224F4AEE967}" type="presParOf" srcId="{7DE85C84-E0C1-420D-91E7-A08C886AE331}" destId="{CE53AE97-5C1C-4008-B648-8E2BAEA43779}"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2F709-3A86-4CC4-BCE8-1CF1FDF77CC0}"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uk-UA"/>
        </a:p>
      </dgm:t>
    </dgm:pt>
    <dgm:pt modelId="{FE2D3ABE-CCE9-4868-AD5E-513DABB623A2}">
      <dgm:prSet/>
      <dgm:spPr/>
      <dgm:t>
        <a:bodyPr/>
        <a:lstStyle/>
        <a:p>
          <a:pPr rtl="0"/>
          <a:r>
            <a:rPr lang="uk-UA" dirty="0" smtClean="0">
              <a:solidFill>
                <a:schemeClr val="tx2">
                  <a:lumMod val="10000"/>
                </a:schemeClr>
              </a:solidFill>
            </a:rPr>
            <a:t>Джерела та література</a:t>
          </a:r>
          <a:endParaRPr lang="uk-UA" dirty="0">
            <a:solidFill>
              <a:schemeClr val="tx2">
                <a:lumMod val="10000"/>
              </a:schemeClr>
            </a:solidFill>
          </a:endParaRPr>
        </a:p>
      </dgm:t>
    </dgm:pt>
    <dgm:pt modelId="{D54F441B-E0FD-4440-B73E-930AE4DC3F0E}" type="parTrans" cxnId="{AC0A4A50-469C-4044-A493-3309D3BD6630}">
      <dgm:prSet/>
      <dgm:spPr/>
      <dgm:t>
        <a:bodyPr/>
        <a:lstStyle/>
        <a:p>
          <a:endParaRPr lang="uk-UA"/>
        </a:p>
      </dgm:t>
    </dgm:pt>
    <dgm:pt modelId="{559A8AA5-F863-43CF-B0CD-EA65A2CF0A5E}" type="sibTrans" cxnId="{AC0A4A50-469C-4044-A493-3309D3BD6630}">
      <dgm:prSet/>
      <dgm:spPr/>
      <dgm:t>
        <a:bodyPr/>
        <a:lstStyle/>
        <a:p>
          <a:endParaRPr lang="uk-UA"/>
        </a:p>
      </dgm:t>
    </dgm:pt>
    <dgm:pt modelId="{FCF69E68-56A4-4E14-B2A9-D75C77B31C9A}" type="pres">
      <dgm:prSet presAssocID="{EFE2F709-3A86-4CC4-BCE8-1CF1FDF77CC0}" presName="linearFlow" presStyleCnt="0">
        <dgm:presLayoutVars>
          <dgm:dir/>
          <dgm:resizeHandles val="exact"/>
        </dgm:presLayoutVars>
      </dgm:prSet>
      <dgm:spPr/>
      <dgm:t>
        <a:bodyPr/>
        <a:lstStyle/>
        <a:p>
          <a:endParaRPr lang="uk-UA"/>
        </a:p>
      </dgm:t>
    </dgm:pt>
    <dgm:pt modelId="{9CFB1759-824B-4EFD-8352-79CFDF71C589}" type="pres">
      <dgm:prSet presAssocID="{FE2D3ABE-CCE9-4868-AD5E-513DABB623A2}" presName="composite" presStyleCnt="0"/>
      <dgm:spPr/>
    </dgm:pt>
    <dgm:pt modelId="{FDFE1C2C-BF48-48FC-A8EF-2371B9B118F8}" type="pres">
      <dgm:prSet presAssocID="{FE2D3ABE-CCE9-4868-AD5E-513DABB623A2}" presName="imgShp" presStyleLbl="fgImgPlace1" presStyleIdx="0" presStyleCnt="1"/>
      <dgm:spPr>
        <a:blipFill rotWithShape="0">
          <a:blip xmlns:r="http://schemas.openxmlformats.org/officeDocument/2006/relationships" r:embed="rId1"/>
          <a:stretch>
            <a:fillRect/>
          </a:stretch>
        </a:blipFill>
      </dgm:spPr>
    </dgm:pt>
    <dgm:pt modelId="{08B7174B-6E8F-42A4-9958-2054B693D954}" type="pres">
      <dgm:prSet presAssocID="{FE2D3ABE-CCE9-4868-AD5E-513DABB623A2}" presName="txShp" presStyleLbl="node1" presStyleIdx="0" presStyleCnt="1" custLinFactNeighborX="-909" custLinFactNeighborY="7220">
        <dgm:presLayoutVars>
          <dgm:bulletEnabled val="1"/>
        </dgm:presLayoutVars>
      </dgm:prSet>
      <dgm:spPr/>
      <dgm:t>
        <a:bodyPr/>
        <a:lstStyle/>
        <a:p>
          <a:endParaRPr lang="uk-UA"/>
        </a:p>
      </dgm:t>
    </dgm:pt>
  </dgm:ptLst>
  <dgm:cxnLst>
    <dgm:cxn modelId="{AC0A4A50-469C-4044-A493-3309D3BD6630}" srcId="{EFE2F709-3A86-4CC4-BCE8-1CF1FDF77CC0}" destId="{FE2D3ABE-CCE9-4868-AD5E-513DABB623A2}" srcOrd="0" destOrd="0" parTransId="{D54F441B-E0FD-4440-B73E-930AE4DC3F0E}" sibTransId="{559A8AA5-F863-43CF-B0CD-EA65A2CF0A5E}"/>
    <dgm:cxn modelId="{A23428E9-FE1D-45CB-91F4-1CACFFB8D870}" type="presOf" srcId="{EFE2F709-3A86-4CC4-BCE8-1CF1FDF77CC0}" destId="{FCF69E68-56A4-4E14-B2A9-D75C77B31C9A}" srcOrd="0" destOrd="0" presId="urn:microsoft.com/office/officeart/2005/8/layout/vList3#2"/>
    <dgm:cxn modelId="{20323E3F-E726-4F81-A75A-6AA0B9D6656C}" type="presOf" srcId="{FE2D3ABE-CCE9-4868-AD5E-513DABB623A2}" destId="{08B7174B-6E8F-42A4-9958-2054B693D954}" srcOrd="0" destOrd="0" presId="urn:microsoft.com/office/officeart/2005/8/layout/vList3#2"/>
    <dgm:cxn modelId="{0744C8BA-3731-444A-BAE4-5558C3A26685}" type="presParOf" srcId="{FCF69E68-56A4-4E14-B2A9-D75C77B31C9A}" destId="{9CFB1759-824B-4EFD-8352-79CFDF71C589}" srcOrd="0" destOrd="0" presId="urn:microsoft.com/office/officeart/2005/8/layout/vList3#2"/>
    <dgm:cxn modelId="{706F47AB-15D4-4A8C-8F19-A9651B81B3FC}" type="presParOf" srcId="{9CFB1759-824B-4EFD-8352-79CFDF71C589}" destId="{FDFE1C2C-BF48-48FC-A8EF-2371B9B118F8}" srcOrd="0" destOrd="0" presId="urn:microsoft.com/office/officeart/2005/8/layout/vList3#2"/>
    <dgm:cxn modelId="{9E288528-1D40-4817-A5DC-050994DADB7A}" type="presParOf" srcId="{9CFB1759-824B-4EFD-8352-79CFDF71C589}" destId="{08B7174B-6E8F-42A4-9958-2054B693D954}"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21A68-4FB0-4E41-BB72-0D291DB7EF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F798B646-E06B-4E40-9EAA-909BD6463AC9}">
      <dgm:prSet/>
      <dgm:spPr/>
      <dgm:t>
        <a:bodyPr/>
        <a:lstStyle/>
        <a:p>
          <a:pPr rtl="0"/>
          <a:r>
            <a:rPr lang="uk-UA" dirty="0" smtClean="0">
              <a:solidFill>
                <a:schemeClr val="bg2">
                  <a:lumMod val="50000"/>
                </a:schemeClr>
              </a:solidFill>
            </a:rPr>
            <a:t>1. Шевченко Т.Г. Кобзар. Вступна стаття О.Гончара. – К.: Дніпро, 1981</a:t>
          </a:r>
          <a:endParaRPr lang="uk-UA" dirty="0">
            <a:solidFill>
              <a:schemeClr val="bg2">
                <a:lumMod val="50000"/>
              </a:schemeClr>
            </a:solidFill>
          </a:endParaRPr>
        </a:p>
      </dgm:t>
    </dgm:pt>
    <dgm:pt modelId="{A52BECEF-F3F1-4566-9153-02561AC9C4A7}" type="parTrans" cxnId="{377486B2-AF9F-4683-9E0F-0B2C44F9203F}">
      <dgm:prSet/>
      <dgm:spPr/>
      <dgm:t>
        <a:bodyPr/>
        <a:lstStyle/>
        <a:p>
          <a:endParaRPr lang="uk-UA"/>
        </a:p>
      </dgm:t>
    </dgm:pt>
    <dgm:pt modelId="{B955803F-F10F-43FA-A97C-C8C0D4F43CF0}" type="sibTrans" cxnId="{377486B2-AF9F-4683-9E0F-0B2C44F9203F}">
      <dgm:prSet/>
      <dgm:spPr/>
      <dgm:t>
        <a:bodyPr/>
        <a:lstStyle/>
        <a:p>
          <a:endParaRPr lang="uk-UA"/>
        </a:p>
      </dgm:t>
    </dgm:pt>
    <dgm:pt modelId="{479FF473-097F-4220-95FB-FC417B9A7F2B}">
      <dgm:prSet/>
      <dgm:spPr/>
      <dgm:t>
        <a:bodyPr/>
        <a:lstStyle/>
        <a:p>
          <a:pPr rtl="0"/>
          <a:r>
            <a:rPr lang="uk-UA" dirty="0" smtClean="0">
              <a:solidFill>
                <a:schemeClr val="bg2">
                  <a:lumMod val="50000"/>
                </a:schemeClr>
              </a:solidFill>
            </a:rPr>
            <a:t>2. Власов В.С. Історія України. 8 кл.:підр. Для загальноосв. навч. закл. – К.: Генеза, 2008</a:t>
          </a:r>
          <a:endParaRPr lang="uk-UA" dirty="0">
            <a:solidFill>
              <a:schemeClr val="bg2">
                <a:lumMod val="50000"/>
              </a:schemeClr>
            </a:solidFill>
          </a:endParaRPr>
        </a:p>
      </dgm:t>
    </dgm:pt>
    <dgm:pt modelId="{6A9E2197-B175-43A7-8216-24768272002A}" type="parTrans" cxnId="{2F571ADA-5C4E-469D-A33A-2E0477897EAA}">
      <dgm:prSet/>
      <dgm:spPr/>
      <dgm:t>
        <a:bodyPr/>
        <a:lstStyle/>
        <a:p>
          <a:endParaRPr lang="uk-UA"/>
        </a:p>
      </dgm:t>
    </dgm:pt>
    <dgm:pt modelId="{6B9DD3E2-8B48-4889-9FC0-A255BE75C78E}" type="sibTrans" cxnId="{2F571ADA-5C4E-469D-A33A-2E0477897EAA}">
      <dgm:prSet/>
      <dgm:spPr/>
      <dgm:t>
        <a:bodyPr/>
        <a:lstStyle/>
        <a:p>
          <a:endParaRPr lang="uk-UA"/>
        </a:p>
      </dgm:t>
    </dgm:pt>
    <dgm:pt modelId="{5D2C9353-444D-4EBB-9C47-3169E1423CB6}">
      <dgm:prSet/>
      <dgm:spPr/>
      <dgm:t>
        <a:bodyPr/>
        <a:lstStyle/>
        <a:p>
          <a:pPr rtl="0"/>
          <a:r>
            <a:rPr lang="uk-UA" dirty="0" smtClean="0">
              <a:solidFill>
                <a:schemeClr val="bg2">
                  <a:lumMod val="50000"/>
                </a:schemeClr>
              </a:solidFill>
            </a:rPr>
            <a:t>3. Гісем О.В., Мартинюк О.О. Історія України: Навчально-практичний довідник. – Х.: Ранок, 2013</a:t>
          </a:r>
          <a:endParaRPr lang="uk-UA" dirty="0">
            <a:solidFill>
              <a:schemeClr val="bg2">
                <a:lumMod val="50000"/>
              </a:schemeClr>
            </a:solidFill>
          </a:endParaRPr>
        </a:p>
      </dgm:t>
    </dgm:pt>
    <dgm:pt modelId="{E6A09B1B-7931-455E-B851-5FE92F420C0E}" type="parTrans" cxnId="{5D566549-8570-4548-A39E-77EE5C89AB75}">
      <dgm:prSet/>
      <dgm:spPr/>
      <dgm:t>
        <a:bodyPr/>
        <a:lstStyle/>
        <a:p>
          <a:endParaRPr lang="uk-UA"/>
        </a:p>
      </dgm:t>
    </dgm:pt>
    <dgm:pt modelId="{DE584AE8-C74A-4CBD-AAE9-DA54D23403CE}" type="sibTrans" cxnId="{5D566549-8570-4548-A39E-77EE5C89AB75}">
      <dgm:prSet/>
      <dgm:spPr/>
      <dgm:t>
        <a:bodyPr/>
        <a:lstStyle/>
        <a:p>
          <a:endParaRPr lang="uk-UA"/>
        </a:p>
      </dgm:t>
    </dgm:pt>
    <dgm:pt modelId="{7800D69B-97FA-4CC4-B2BC-4684D8A78FE3}">
      <dgm:prSet/>
      <dgm:spPr/>
      <dgm:t>
        <a:bodyPr/>
        <a:lstStyle/>
        <a:p>
          <a:pPr rtl="0"/>
          <a:r>
            <a:rPr lang="uk-UA" dirty="0" smtClean="0">
              <a:solidFill>
                <a:schemeClr val="bg2">
                  <a:lumMod val="50000"/>
                </a:schemeClr>
              </a:solidFill>
            </a:rPr>
            <a:t>4. Яворницький Д.І. Історія запорозьких козаків. У 3 т./ Редкол.: П.С. Сохань та ін. – Т. ІІ. – К.: Наук. Думка, 1990</a:t>
          </a:r>
          <a:endParaRPr lang="uk-UA" dirty="0">
            <a:solidFill>
              <a:schemeClr val="bg2">
                <a:lumMod val="50000"/>
              </a:schemeClr>
            </a:solidFill>
          </a:endParaRPr>
        </a:p>
      </dgm:t>
    </dgm:pt>
    <dgm:pt modelId="{3710D288-0871-4902-B4C3-8ADC31277A77}" type="parTrans" cxnId="{94FD2CEB-5FA0-42F7-8F22-73520BFDF0C8}">
      <dgm:prSet/>
      <dgm:spPr/>
      <dgm:t>
        <a:bodyPr/>
        <a:lstStyle/>
        <a:p>
          <a:endParaRPr lang="uk-UA"/>
        </a:p>
      </dgm:t>
    </dgm:pt>
    <dgm:pt modelId="{05A49714-CE6B-4FF4-97F2-250E39021B9B}" type="sibTrans" cxnId="{94FD2CEB-5FA0-42F7-8F22-73520BFDF0C8}">
      <dgm:prSet/>
      <dgm:spPr/>
      <dgm:t>
        <a:bodyPr/>
        <a:lstStyle/>
        <a:p>
          <a:endParaRPr lang="uk-UA"/>
        </a:p>
      </dgm:t>
    </dgm:pt>
    <dgm:pt modelId="{2D94D49A-1F1D-4A28-AC36-5F3646DC089D}" type="pres">
      <dgm:prSet presAssocID="{61821A68-4FB0-4E41-BB72-0D291DB7EF14}" presName="linear" presStyleCnt="0">
        <dgm:presLayoutVars>
          <dgm:animLvl val="lvl"/>
          <dgm:resizeHandles val="exact"/>
        </dgm:presLayoutVars>
      </dgm:prSet>
      <dgm:spPr/>
      <dgm:t>
        <a:bodyPr/>
        <a:lstStyle/>
        <a:p>
          <a:endParaRPr lang="uk-UA"/>
        </a:p>
      </dgm:t>
    </dgm:pt>
    <dgm:pt modelId="{1F0DBF15-3ACE-4ADD-9CF1-1623E62C656A}" type="pres">
      <dgm:prSet presAssocID="{F798B646-E06B-4E40-9EAA-909BD6463AC9}" presName="parentText" presStyleLbl="node1" presStyleIdx="0" presStyleCnt="4">
        <dgm:presLayoutVars>
          <dgm:chMax val="0"/>
          <dgm:bulletEnabled val="1"/>
        </dgm:presLayoutVars>
      </dgm:prSet>
      <dgm:spPr/>
      <dgm:t>
        <a:bodyPr/>
        <a:lstStyle/>
        <a:p>
          <a:endParaRPr lang="uk-UA"/>
        </a:p>
      </dgm:t>
    </dgm:pt>
    <dgm:pt modelId="{7C78BB2D-E582-465D-8740-DFC5DC3F2923}" type="pres">
      <dgm:prSet presAssocID="{B955803F-F10F-43FA-A97C-C8C0D4F43CF0}" presName="spacer" presStyleCnt="0"/>
      <dgm:spPr/>
    </dgm:pt>
    <dgm:pt modelId="{C27556BC-3385-47CB-8366-80EE9B1FEBCD}" type="pres">
      <dgm:prSet presAssocID="{479FF473-097F-4220-95FB-FC417B9A7F2B}" presName="parentText" presStyleLbl="node1" presStyleIdx="1" presStyleCnt="4">
        <dgm:presLayoutVars>
          <dgm:chMax val="0"/>
          <dgm:bulletEnabled val="1"/>
        </dgm:presLayoutVars>
      </dgm:prSet>
      <dgm:spPr/>
      <dgm:t>
        <a:bodyPr/>
        <a:lstStyle/>
        <a:p>
          <a:endParaRPr lang="uk-UA"/>
        </a:p>
      </dgm:t>
    </dgm:pt>
    <dgm:pt modelId="{B64D85B8-C1A9-414C-9656-BAFCCED47845}" type="pres">
      <dgm:prSet presAssocID="{6B9DD3E2-8B48-4889-9FC0-A255BE75C78E}" presName="spacer" presStyleCnt="0"/>
      <dgm:spPr/>
    </dgm:pt>
    <dgm:pt modelId="{ECB19A70-249E-4614-8AC8-6C347A01F6C9}" type="pres">
      <dgm:prSet presAssocID="{5D2C9353-444D-4EBB-9C47-3169E1423CB6}" presName="parentText" presStyleLbl="node1" presStyleIdx="2" presStyleCnt="4">
        <dgm:presLayoutVars>
          <dgm:chMax val="0"/>
          <dgm:bulletEnabled val="1"/>
        </dgm:presLayoutVars>
      </dgm:prSet>
      <dgm:spPr/>
      <dgm:t>
        <a:bodyPr/>
        <a:lstStyle/>
        <a:p>
          <a:endParaRPr lang="uk-UA"/>
        </a:p>
      </dgm:t>
    </dgm:pt>
    <dgm:pt modelId="{BDDC152E-98EA-4C3F-846D-A25DCE91BA57}" type="pres">
      <dgm:prSet presAssocID="{DE584AE8-C74A-4CBD-AAE9-DA54D23403CE}" presName="spacer" presStyleCnt="0"/>
      <dgm:spPr/>
    </dgm:pt>
    <dgm:pt modelId="{807648C9-E37D-42FF-9D7A-E30B4C023E76}" type="pres">
      <dgm:prSet presAssocID="{7800D69B-97FA-4CC4-B2BC-4684D8A78FE3}" presName="parentText" presStyleLbl="node1" presStyleIdx="3" presStyleCnt="4">
        <dgm:presLayoutVars>
          <dgm:chMax val="0"/>
          <dgm:bulletEnabled val="1"/>
        </dgm:presLayoutVars>
      </dgm:prSet>
      <dgm:spPr/>
      <dgm:t>
        <a:bodyPr/>
        <a:lstStyle/>
        <a:p>
          <a:endParaRPr lang="uk-UA"/>
        </a:p>
      </dgm:t>
    </dgm:pt>
  </dgm:ptLst>
  <dgm:cxnLst>
    <dgm:cxn modelId="{6C7CF075-B55F-486B-BF8A-E16961F564CC}" type="presOf" srcId="{7800D69B-97FA-4CC4-B2BC-4684D8A78FE3}" destId="{807648C9-E37D-42FF-9D7A-E30B4C023E76}" srcOrd="0" destOrd="0" presId="urn:microsoft.com/office/officeart/2005/8/layout/vList2"/>
    <dgm:cxn modelId="{75899B64-4EFD-402D-A3A6-F9076A0A54A7}" type="presOf" srcId="{F798B646-E06B-4E40-9EAA-909BD6463AC9}" destId="{1F0DBF15-3ACE-4ADD-9CF1-1623E62C656A}" srcOrd="0" destOrd="0" presId="urn:microsoft.com/office/officeart/2005/8/layout/vList2"/>
    <dgm:cxn modelId="{3CEB4674-C1F9-4FA4-B12F-7B4D86A0C267}" type="presOf" srcId="{5D2C9353-444D-4EBB-9C47-3169E1423CB6}" destId="{ECB19A70-249E-4614-8AC8-6C347A01F6C9}" srcOrd="0" destOrd="0" presId="urn:microsoft.com/office/officeart/2005/8/layout/vList2"/>
    <dgm:cxn modelId="{2F571ADA-5C4E-469D-A33A-2E0477897EAA}" srcId="{61821A68-4FB0-4E41-BB72-0D291DB7EF14}" destId="{479FF473-097F-4220-95FB-FC417B9A7F2B}" srcOrd="1" destOrd="0" parTransId="{6A9E2197-B175-43A7-8216-24768272002A}" sibTransId="{6B9DD3E2-8B48-4889-9FC0-A255BE75C78E}"/>
    <dgm:cxn modelId="{94FD2CEB-5FA0-42F7-8F22-73520BFDF0C8}" srcId="{61821A68-4FB0-4E41-BB72-0D291DB7EF14}" destId="{7800D69B-97FA-4CC4-B2BC-4684D8A78FE3}" srcOrd="3" destOrd="0" parTransId="{3710D288-0871-4902-B4C3-8ADC31277A77}" sibTransId="{05A49714-CE6B-4FF4-97F2-250E39021B9B}"/>
    <dgm:cxn modelId="{8C806A6D-53E8-488F-881E-96F308898E7A}" type="presOf" srcId="{61821A68-4FB0-4E41-BB72-0D291DB7EF14}" destId="{2D94D49A-1F1D-4A28-AC36-5F3646DC089D}" srcOrd="0" destOrd="0" presId="urn:microsoft.com/office/officeart/2005/8/layout/vList2"/>
    <dgm:cxn modelId="{377486B2-AF9F-4683-9E0F-0B2C44F9203F}" srcId="{61821A68-4FB0-4E41-BB72-0D291DB7EF14}" destId="{F798B646-E06B-4E40-9EAA-909BD6463AC9}" srcOrd="0" destOrd="0" parTransId="{A52BECEF-F3F1-4566-9153-02561AC9C4A7}" sibTransId="{B955803F-F10F-43FA-A97C-C8C0D4F43CF0}"/>
    <dgm:cxn modelId="{53D953CE-87D6-4225-81AA-754CB9BECC23}" type="presOf" srcId="{479FF473-097F-4220-95FB-FC417B9A7F2B}" destId="{C27556BC-3385-47CB-8366-80EE9B1FEBCD}" srcOrd="0" destOrd="0" presId="urn:microsoft.com/office/officeart/2005/8/layout/vList2"/>
    <dgm:cxn modelId="{5D566549-8570-4548-A39E-77EE5C89AB75}" srcId="{61821A68-4FB0-4E41-BB72-0D291DB7EF14}" destId="{5D2C9353-444D-4EBB-9C47-3169E1423CB6}" srcOrd="2" destOrd="0" parTransId="{E6A09B1B-7931-455E-B851-5FE92F420C0E}" sibTransId="{DE584AE8-C74A-4CBD-AAE9-DA54D23403CE}"/>
    <dgm:cxn modelId="{6B3140D7-C394-4F27-938D-EC4B4FD9764F}" type="presParOf" srcId="{2D94D49A-1F1D-4A28-AC36-5F3646DC089D}" destId="{1F0DBF15-3ACE-4ADD-9CF1-1623E62C656A}" srcOrd="0" destOrd="0" presId="urn:microsoft.com/office/officeart/2005/8/layout/vList2"/>
    <dgm:cxn modelId="{B3A99792-4CB2-4C79-8A11-8B34D5E81D66}" type="presParOf" srcId="{2D94D49A-1F1D-4A28-AC36-5F3646DC089D}" destId="{7C78BB2D-E582-465D-8740-DFC5DC3F2923}" srcOrd="1" destOrd="0" presId="urn:microsoft.com/office/officeart/2005/8/layout/vList2"/>
    <dgm:cxn modelId="{F96AA161-A51B-46BF-998E-8A4E8CAEB760}" type="presParOf" srcId="{2D94D49A-1F1D-4A28-AC36-5F3646DC089D}" destId="{C27556BC-3385-47CB-8366-80EE9B1FEBCD}" srcOrd="2" destOrd="0" presId="urn:microsoft.com/office/officeart/2005/8/layout/vList2"/>
    <dgm:cxn modelId="{A6FAC593-899E-4626-A9BD-EB898A99D843}" type="presParOf" srcId="{2D94D49A-1F1D-4A28-AC36-5F3646DC089D}" destId="{B64D85B8-C1A9-414C-9656-BAFCCED47845}" srcOrd="3" destOrd="0" presId="urn:microsoft.com/office/officeart/2005/8/layout/vList2"/>
    <dgm:cxn modelId="{7004DD1F-3A39-4819-A215-E9F060E39622}" type="presParOf" srcId="{2D94D49A-1F1D-4A28-AC36-5F3646DC089D}" destId="{ECB19A70-249E-4614-8AC8-6C347A01F6C9}" srcOrd="4" destOrd="0" presId="urn:microsoft.com/office/officeart/2005/8/layout/vList2"/>
    <dgm:cxn modelId="{F213B058-3F25-4162-BC45-622C2A0A3A36}" type="presParOf" srcId="{2D94D49A-1F1D-4A28-AC36-5F3646DC089D}" destId="{BDDC152E-98EA-4C3F-846D-A25DCE91BA57}" srcOrd="5" destOrd="0" presId="urn:microsoft.com/office/officeart/2005/8/layout/vList2"/>
    <dgm:cxn modelId="{E229CA4B-E404-4E94-ABF7-6E2C4BC6D08E}" type="presParOf" srcId="{2D94D49A-1F1D-4A28-AC36-5F3646DC089D}" destId="{807648C9-E37D-42FF-9D7A-E30B4C023E76}"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16" name="Номер слайда 15"/>
          <p:cNvSpPr>
            <a:spLocks noGrp="1"/>
          </p:cNvSpPr>
          <p:nvPr>
            <p:ph type="sldNum" sz="quarter" idx="11"/>
          </p:nvPr>
        </p:nvSpPr>
        <p:spPr/>
        <p:txBody>
          <a:bodyPr/>
          <a:lstStyle/>
          <a:p>
            <a:fld id="{77F86B76-4B85-4047-9F71-C4E8B2F4A9E8}" type="slidenum">
              <a:rPr lang="uk-UA" smtClean="0"/>
              <a:pPr/>
              <a:t>‹#›</a:t>
            </a:fld>
            <a:endParaRPr lang="uk-UA" dirty="0"/>
          </a:p>
        </p:txBody>
      </p:sp>
      <p:sp>
        <p:nvSpPr>
          <p:cNvPr id="17" name="Нижний колонтитул 16"/>
          <p:cNvSpPr>
            <a:spLocks noGrp="1"/>
          </p:cNvSpPr>
          <p:nvPr>
            <p:ph type="ftr" sz="quarter" idx="12"/>
          </p:nvPr>
        </p:nvSpPr>
        <p:spPr/>
        <p:txBody>
          <a:bodyPr/>
          <a:lstStyle/>
          <a:p>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7F86B76-4B85-4047-9F71-C4E8B2F4A9E8}"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7F86B76-4B85-4047-9F71-C4E8B2F4A9E8}" type="slidenum">
              <a:rPr lang="uk-UA" smtClean="0"/>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5DD344E-62DF-4045-B676-C81CBCC4D8B0}" type="datetimeFigureOut">
              <a:rPr lang="uk-UA" smtClean="0"/>
              <a:pPr/>
              <a:t>19.03.2014</a:t>
            </a:fld>
            <a:endParaRPr lang="uk-UA" dirty="0"/>
          </a:p>
        </p:txBody>
      </p:sp>
      <p:sp>
        <p:nvSpPr>
          <p:cNvPr id="15" name="Номер слайда 14"/>
          <p:cNvSpPr>
            <a:spLocks noGrp="1"/>
          </p:cNvSpPr>
          <p:nvPr>
            <p:ph type="sldNum" sz="quarter" idx="15"/>
          </p:nvPr>
        </p:nvSpPr>
        <p:spPr/>
        <p:txBody>
          <a:bodyPr/>
          <a:lstStyle>
            <a:lvl1pPr algn="ctr">
              <a:defRPr/>
            </a:lvl1pPr>
          </a:lstStyle>
          <a:p>
            <a:fld id="{77F86B76-4B85-4047-9F71-C4E8B2F4A9E8}" type="slidenum">
              <a:rPr lang="uk-UA" smtClean="0"/>
              <a:pPr/>
              <a:t>‹#›</a:t>
            </a:fld>
            <a:endParaRPr lang="uk-UA" dirty="0"/>
          </a:p>
        </p:txBody>
      </p:sp>
      <p:sp>
        <p:nvSpPr>
          <p:cNvPr id="16" name="Нижний колонтитул 15"/>
          <p:cNvSpPr>
            <a:spLocks noGrp="1"/>
          </p:cNvSpPr>
          <p:nvPr>
            <p:ph type="ftr" sz="quarter" idx="16"/>
          </p:nvPr>
        </p:nvSpPr>
        <p:spPr/>
        <p:txBody>
          <a:bodyPr/>
          <a:lstStyle/>
          <a:p>
            <a:endParaRPr lang="uk-UA"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7F86B76-4B85-4047-9F71-C4E8B2F4A9E8}" type="slidenum">
              <a:rPr lang="uk-UA" smtClean="0"/>
              <a:pPr/>
              <a:t>‹#›</a:t>
            </a:fld>
            <a:endParaRPr lang="uk-UA"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77F86B76-4B85-4047-9F71-C4E8B2F4A9E8}" type="slidenum">
              <a:rPr lang="uk-UA" smtClean="0"/>
              <a:pPr/>
              <a:t>‹#›</a:t>
            </a:fld>
            <a:endParaRPr lang="uk-UA"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7F86B76-4B85-4047-9F71-C4E8B2F4A9E8}" type="slidenum">
              <a:rPr lang="uk-UA" smtClean="0"/>
              <a:pPr/>
              <a:t>‹#›</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7" name="Дата 6"/>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77F86B76-4B85-4047-9F71-C4E8B2F4A9E8}" type="slidenum">
              <a:rPr lang="uk-UA" smtClean="0"/>
              <a:pPr/>
              <a:t>‹#›</a:t>
            </a:fld>
            <a:endParaRPr lang="uk-UA"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77F86B76-4B85-4047-9F71-C4E8B2F4A9E8}"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5DD344E-62DF-4045-B676-C81CBCC4D8B0}" type="datetimeFigureOut">
              <a:rPr lang="uk-UA" smtClean="0"/>
              <a:pPr/>
              <a:t>19.03.2014</a:t>
            </a:fld>
            <a:endParaRPr lang="uk-UA" dirty="0"/>
          </a:p>
        </p:txBody>
      </p:sp>
      <p:sp>
        <p:nvSpPr>
          <p:cNvPr id="9" name="Номер слайда 8"/>
          <p:cNvSpPr>
            <a:spLocks noGrp="1"/>
          </p:cNvSpPr>
          <p:nvPr>
            <p:ph type="sldNum" sz="quarter" idx="15"/>
          </p:nvPr>
        </p:nvSpPr>
        <p:spPr/>
        <p:txBody>
          <a:bodyPr/>
          <a:lstStyle/>
          <a:p>
            <a:fld id="{77F86B76-4B85-4047-9F71-C4E8B2F4A9E8}" type="slidenum">
              <a:rPr lang="uk-UA" smtClean="0"/>
              <a:pPr/>
              <a:t>‹#›</a:t>
            </a:fld>
            <a:endParaRPr lang="uk-UA" dirty="0"/>
          </a:p>
        </p:txBody>
      </p:sp>
      <p:sp>
        <p:nvSpPr>
          <p:cNvPr id="10" name="Нижний колонтитул 9"/>
          <p:cNvSpPr>
            <a:spLocks noGrp="1"/>
          </p:cNvSpPr>
          <p:nvPr>
            <p:ph type="ftr" sz="quarter" idx="16"/>
          </p:nvPr>
        </p:nvSpPr>
        <p:spPr/>
        <p:txBody>
          <a:bodyPr/>
          <a:lstStyle/>
          <a:p>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5DD344E-62DF-4045-B676-C81CBCC4D8B0}" type="datetimeFigureOut">
              <a:rPr lang="uk-UA" smtClean="0"/>
              <a:pPr/>
              <a:t>19.03.2014</a:t>
            </a:fld>
            <a:endParaRPr lang="uk-UA" dirty="0"/>
          </a:p>
        </p:txBody>
      </p:sp>
      <p:sp>
        <p:nvSpPr>
          <p:cNvPr id="9" name="Номер слайда 8"/>
          <p:cNvSpPr>
            <a:spLocks noGrp="1"/>
          </p:cNvSpPr>
          <p:nvPr>
            <p:ph type="sldNum" sz="quarter" idx="11"/>
          </p:nvPr>
        </p:nvSpPr>
        <p:spPr/>
        <p:txBody>
          <a:bodyPr/>
          <a:lstStyle/>
          <a:p>
            <a:fld id="{77F86B76-4B85-4047-9F71-C4E8B2F4A9E8}" type="slidenum">
              <a:rPr lang="uk-UA" smtClean="0"/>
              <a:pPr/>
              <a:t>‹#›</a:t>
            </a:fld>
            <a:endParaRPr lang="uk-UA" dirty="0"/>
          </a:p>
        </p:txBody>
      </p:sp>
      <p:sp>
        <p:nvSpPr>
          <p:cNvPr id="10" name="Нижний колонтитул 9"/>
          <p:cNvSpPr>
            <a:spLocks noGrp="1"/>
          </p:cNvSpPr>
          <p:nvPr>
            <p:ph type="ftr" sz="quarter" idx="12"/>
          </p:nvPr>
        </p:nvSpPr>
        <p:spPr/>
        <p:txBody>
          <a:bodyPr/>
          <a:lstStyle/>
          <a:p>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5DD344E-62DF-4045-B676-C81CBCC4D8B0}" type="datetimeFigureOut">
              <a:rPr lang="uk-UA" smtClean="0"/>
              <a:pPr/>
              <a:t>19.03.2014</a:t>
            </a:fld>
            <a:endParaRPr lang="uk-UA"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7F86B76-4B85-4047-9F71-C4E8B2F4A9E8}" type="slidenum">
              <a:rPr lang="uk-UA" smtClean="0"/>
              <a:pPr/>
              <a:t>‹#›</a:t>
            </a:fld>
            <a:endParaRPr lang="uk-UA"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620688"/>
            <a:ext cx="8786874" cy="1872208"/>
          </a:xfrm>
        </p:spPr>
        <p:txBody>
          <a:bodyPr>
            <a:noAutofit/>
          </a:bodyPr>
          <a:lstStyle/>
          <a:p>
            <a:pPr algn="ctr"/>
            <a:r>
              <a:rPr lang="uk-UA" sz="2800" dirty="0" smtClean="0">
                <a:solidFill>
                  <a:schemeClr val="bg2"/>
                </a:solidFill>
              </a:rPr>
              <a:t>Робота проектного етапу Всеукраїнського інтерактивного конкурсу</a:t>
            </a:r>
            <a:r>
              <a:rPr sz="2800" dirty="0" smtClean="0">
                <a:solidFill>
                  <a:schemeClr val="bg2"/>
                </a:solidFill>
              </a:rPr>
              <a:t> </a:t>
            </a:r>
            <a:r>
              <a:rPr lang="uk-UA" sz="2800" dirty="0" smtClean="0">
                <a:solidFill>
                  <a:schemeClr val="bg2"/>
                </a:solidFill>
              </a:rPr>
              <a:t>Малої Академії Наук «МАН – Юніор» в номінації «Історик – Юніор» на тему</a:t>
            </a:r>
            <a:r>
              <a:rPr sz="2800" dirty="0" smtClean="0">
                <a:solidFill>
                  <a:schemeClr val="bg2"/>
                </a:solidFill>
              </a:rPr>
              <a:t>: </a:t>
            </a:r>
            <a:r>
              <a:rPr lang="uk-UA" sz="2800" dirty="0" smtClean="0">
                <a:solidFill>
                  <a:schemeClr val="bg2"/>
                </a:solidFill>
              </a:rPr>
              <a:t> «Історичне підґрунтя поеми </a:t>
            </a:r>
            <a:r>
              <a:rPr sz="2800" dirty="0" smtClean="0">
                <a:solidFill>
                  <a:schemeClr val="bg2"/>
                </a:solidFill>
              </a:rPr>
              <a:t>"</a:t>
            </a:r>
            <a:r>
              <a:rPr lang="ru-RU" sz="2800" dirty="0" smtClean="0">
                <a:solidFill>
                  <a:schemeClr val="bg2"/>
                </a:solidFill>
              </a:rPr>
              <a:t>Гамалія</a:t>
            </a:r>
            <a:r>
              <a:rPr sz="2800" dirty="0" smtClean="0">
                <a:solidFill>
                  <a:schemeClr val="bg2"/>
                </a:solidFill>
              </a:rPr>
              <a:t>"</a:t>
            </a:r>
            <a:r>
              <a:rPr lang="uk-UA" sz="2800" dirty="0" smtClean="0">
                <a:solidFill>
                  <a:schemeClr val="bg2"/>
                </a:solidFill>
              </a:rPr>
              <a:t> </a:t>
            </a:r>
            <a:br>
              <a:rPr lang="uk-UA" sz="2800" dirty="0" smtClean="0">
                <a:solidFill>
                  <a:schemeClr val="bg2"/>
                </a:solidFill>
              </a:rPr>
            </a:br>
            <a:r>
              <a:rPr lang="uk-UA" sz="2800" dirty="0" smtClean="0">
                <a:solidFill>
                  <a:schemeClr val="bg2"/>
                </a:solidFill>
              </a:rPr>
              <a:t>Т. Г. Шевченка»</a:t>
            </a:r>
            <a:endParaRPr lang="uk-UA" sz="2800" dirty="0">
              <a:solidFill>
                <a:schemeClr val="bg2"/>
              </a:solidFill>
            </a:endParaRPr>
          </a:p>
        </p:txBody>
      </p:sp>
      <p:pic>
        <p:nvPicPr>
          <p:cNvPr id="12" name="Содержимое 11" descr="Nk4j5JVoI8M.jpg"/>
          <p:cNvPicPr>
            <a:picLocks noGrp="1" noChangeAspect="1"/>
          </p:cNvPicPr>
          <p:nvPr>
            <p:ph sz="half" idx="1"/>
          </p:nvPr>
        </p:nvPicPr>
        <p:blipFill>
          <a:blip r:embed="rId2"/>
          <a:srcRect l="40034" t="35318" r="7498" b="-495"/>
          <a:stretch>
            <a:fillRect/>
          </a:stretch>
        </p:blipFill>
        <p:spPr>
          <a:xfrm>
            <a:off x="428596" y="2428868"/>
            <a:ext cx="3450456" cy="3786214"/>
          </a:xfrm>
        </p:spPr>
      </p:pic>
      <p:sp>
        <p:nvSpPr>
          <p:cNvPr id="11" name="Содержимое 10"/>
          <p:cNvSpPr>
            <a:spLocks noGrp="1"/>
          </p:cNvSpPr>
          <p:nvPr>
            <p:ph sz="half" idx="2"/>
          </p:nvPr>
        </p:nvSpPr>
        <p:spPr>
          <a:xfrm>
            <a:off x="4000496" y="2357430"/>
            <a:ext cx="4702878" cy="4095760"/>
          </a:xfrm>
        </p:spPr>
        <p:txBody>
          <a:bodyPr>
            <a:normAutofit fontScale="92500"/>
          </a:bodyPr>
          <a:lstStyle/>
          <a:p>
            <a:pPr marL="0" indent="0">
              <a:spcBef>
                <a:spcPts val="0"/>
              </a:spcBef>
              <a:buNone/>
            </a:pPr>
            <a:r>
              <a:rPr lang="uk-UA" b="1" dirty="0" smtClean="0">
                <a:solidFill>
                  <a:schemeClr val="bg2"/>
                </a:solidFill>
              </a:rPr>
              <a:t>Учасник</a:t>
            </a:r>
            <a:r>
              <a:rPr lang="uk-UA" b="1" dirty="0" smtClean="0">
                <a:solidFill>
                  <a:schemeClr val="bg2">
                    <a:lumMod val="50000"/>
                  </a:schemeClr>
                </a:solidFill>
              </a:rPr>
              <a:t> – </a:t>
            </a:r>
          </a:p>
          <a:p>
            <a:pPr marL="0" indent="0">
              <a:spcBef>
                <a:spcPts val="0"/>
              </a:spcBef>
              <a:buNone/>
            </a:pPr>
            <a:r>
              <a:rPr lang="uk-UA" b="1" dirty="0" smtClean="0">
                <a:solidFill>
                  <a:schemeClr val="bg2">
                    <a:lumMod val="50000"/>
                  </a:schemeClr>
                </a:solidFill>
              </a:rPr>
              <a:t>Островський Юлій Олегович, учень 10 – А класу Первомайського НВК </a:t>
            </a:r>
            <a:r>
              <a:rPr lang="en-US" b="1" dirty="0" smtClean="0">
                <a:solidFill>
                  <a:schemeClr val="bg2">
                    <a:lumMod val="50000"/>
                  </a:schemeClr>
                </a:solidFill>
              </a:rPr>
              <a:t>“</a:t>
            </a:r>
            <a:r>
              <a:rPr lang="uk-UA" b="1" dirty="0" smtClean="0">
                <a:solidFill>
                  <a:schemeClr val="bg2">
                    <a:lumMod val="50000"/>
                  </a:schemeClr>
                </a:solidFill>
              </a:rPr>
              <a:t>ЗОШ </a:t>
            </a:r>
          </a:p>
          <a:p>
            <a:pPr marL="0" indent="0">
              <a:spcBef>
                <a:spcPts val="0"/>
              </a:spcBef>
              <a:buNone/>
            </a:pPr>
            <a:r>
              <a:rPr lang="uk-UA" b="1" dirty="0" smtClean="0">
                <a:solidFill>
                  <a:schemeClr val="bg2">
                    <a:lumMod val="50000"/>
                  </a:schemeClr>
                </a:solidFill>
              </a:rPr>
              <a:t>І – ІІ ст. №15 - колегіум</a:t>
            </a:r>
            <a:r>
              <a:rPr lang="en-US" b="1" dirty="0" smtClean="0">
                <a:solidFill>
                  <a:schemeClr val="bg2">
                    <a:lumMod val="50000"/>
                  </a:schemeClr>
                </a:solidFill>
              </a:rPr>
              <a:t>”</a:t>
            </a:r>
            <a:endParaRPr lang="uk-UA" b="1" dirty="0" smtClean="0">
              <a:solidFill>
                <a:schemeClr val="bg2">
                  <a:lumMod val="50000"/>
                </a:schemeClr>
              </a:solidFill>
            </a:endParaRPr>
          </a:p>
          <a:p>
            <a:pPr marL="0" indent="0">
              <a:spcBef>
                <a:spcPts val="0"/>
              </a:spcBef>
              <a:buNone/>
            </a:pPr>
            <a:r>
              <a:rPr lang="uk-UA" b="1" dirty="0" smtClean="0">
                <a:solidFill>
                  <a:schemeClr val="bg2"/>
                </a:solidFill>
              </a:rPr>
              <a:t>Науковий керівник </a:t>
            </a:r>
            <a:r>
              <a:rPr lang="uk-UA" b="1" dirty="0" smtClean="0">
                <a:solidFill>
                  <a:schemeClr val="bg2">
                    <a:lumMod val="50000"/>
                  </a:schemeClr>
                </a:solidFill>
              </a:rPr>
              <a:t>– </a:t>
            </a:r>
          </a:p>
          <a:p>
            <a:pPr marL="0" indent="0">
              <a:spcBef>
                <a:spcPts val="0"/>
              </a:spcBef>
              <a:buNone/>
            </a:pPr>
            <a:r>
              <a:rPr lang="uk-UA" b="1" dirty="0" smtClean="0">
                <a:solidFill>
                  <a:schemeClr val="bg2">
                    <a:lumMod val="50000"/>
                  </a:schemeClr>
                </a:solidFill>
              </a:rPr>
              <a:t>Сизова Анна Володимирівна, вчитель історії Первомайського НВК </a:t>
            </a:r>
            <a:r>
              <a:rPr lang="en-US" b="1" dirty="0" smtClean="0">
                <a:solidFill>
                  <a:schemeClr val="bg2">
                    <a:lumMod val="50000"/>
                  </a:schemeClr>
                </a:solidFill>
              </a:rPr>
              <a:t>“</a:t>
            </a:r>
            <a:r>
              <a:rPr lang="uk-UA" b="1" dirty="0" smtClean="0">
                <a:solidFill>
                  <a:schemeClr val="bg2">
                    <a:lumMod val="50000"/>
                  </a:schemeClr>
                </a:solidFill>
              </a:rPr>
              <a:t>ЗОШ </a:t>
            </a:r>
          </a:p>
          <a:p>
            <a:pPr marL="0" indent="0">
              <a:spcBef>
                <a:spcPts val="0"/>
              </a:spcBef>
              <a:buNone/>
            </a:pPr>
            <a:r>
              <a:rPr lang="uk-UA" b="1" dirty="0" smtClean="0">
                <a:solidFill>
                  <a:schemeClr val="bg2">
                    <a:lumMod val="50000"/>
                  </a:schemeClr>
                </a:solidFill>
              </a:rPr>
              <a:t>І – ІІ ст. № 15 - колегіум</a:t>
            </a:r>
            <a:r>
              <a:rPr lang="en-US" b="1" dirty="0" smtClean="0">
                <a:solidFill>
                  <a:schemeClr val="bg2">
                    <a:lumMod val="50000"/>
                  </a:schemeClr>
                </a:solidFill>
              </a:rPr>
              <a:t>”</a:t>
            </a:r>
            <a:endParaRPr lang="uk-UA" b="1"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body" idx="1"/>
          </p:nvPr>
        </p:nvSpPr>
        <p:spPr>
          <a:xfrm>
            <a:off x="214282" y="142852"/>
            <a:ext cx="4325940" cy="2032023"/>
          </a:xfrm>
        </p:spPr>
        <p:txBody>
          <a:bodyPr>
            <a:normAutofit fontScale="85000" lnSpcReduction="10000"/>
          </a:bodyPr>
          <a:lstStyle/>
          <a:p>
            <a:r>
              <a:rPr lang="en-US" dirty="0" smtClean="0">
                <a:solidFill>
                  <a:schemeClr val="bg1"/>
                </a:solidFill>
              </a:rPr>
              <a:t>“</a:t>
            </a:r>
            <a:r>
              <a:rPr lang="ru-RU" dirty="0" smtClean="0">
                <a:solidFill>
                  <a:schemeClr val="bg1"/>
                </a:solidFill>
              </a:rPr>
              <a:t>Із Дарданеллів вітер віє,  </a:t>
            </a:r>
            <a:br>
              <a:rPr lang="ru-RU" dirty="0" smtClean="0">
                <a:solidFill>
                  <a:schemeClr val="bg1"/>
                </a:solidFill>
              </a:rPr>
            </a:br>
            <a:r>
              <a:rPr lang="ru-RU" dirty="0" smtClean="0">
                <a:solidFill>
                  <a:schemeClr val="bg1"/>
                </a:solidFill>
              </a:rPr>
              <a:t>Та не женеться Візантія:  </a:t>
            </a:r>
            <a:br>
              <a:rPr lang="ru-RU" dirty="0" smtClean="0">
                <a:solidFill>
                  <a:schemeClr val="bg1"/>
                </a:solidFill>
              </a:rPr>
            </a:br>
            <a:r>
              <a:rPr lang="ru-RU" dirty="0" smtClean="0">
                <a:solidFill>
                  <a:schemeClr val="bg1"/>
                </a:solidFill>
              </a:rPr>
              <a:t>Вона боїться, щоб Чернець  </a:t>
            </a:r>
            <a:br>
              <a:rPr lang="ru-RU" dirty="0" smtClean="0">
                <a:solidFill>
                  <a:schemeClr val="bg1"/>
                </a:solidFill>
              </a:rPr>
            </a:br>
            <a:r>
              <a:rPr lang="ru-RU" dirty="0" smtClean="0">
                <a:solidFill>
                  <a:schemeClr val="bg1"/>
                </a:solidFill>
              </a:rPr>
              <a:t>Не засвітив Галату  </a:t>
            </a:r>
            <a:r>
              <a:rPr lang="ru-RU" dirty="0" err="1" smtClean="0">
                <a:solidFill>
                  <a:schemeClr val="bg1"/>
                </a:solidFill>
              </a:rPr>
              <a:t>знову</a:t>
            </a:r>
            <a:r>
              <a:rPr lang="ru-RU" dirty="0" smtClean="0">
                <a:solidFill>
                  <a:schemeClr val="bg1"/>
                </a:solidFill>
              </a:rPr>
              <a:t>,  </a:t>
            </a:r>
            <a:br>
              <a:rPr lang="ru-RU" dirty="0" smtClean="0">
                <a:solidFill>
                  <a:schemeClr val="bg1"/>
                </a:solidFill>
              </a:rPr>
            </a:br>
            <a:r>
              <a:rPr lang="ru-RU" dirty="0" smtClean="0">
                <a:solidFill>
                  <a:schemeClr val="bg1"/>
                </a:solidFill>
              </a:rPr>
              <a:t>Або гетьман Іван Підкова  </a:t>
            </a:r>
            <a:br>
              <a:rPr lang="ru-RU" dirty="0" smtClean="0">
                <a:solidFill>
                  <a:schemeClr val="bg1"/>
                </a:solidFill>
              </a:rPr>
            </a:br>
            <a:r>
              <a:rPr lang="ru-RU" dirty="0" smtClean="0">
                <a:solidFill>
                  <a:schemeClr val="bg1"/>
                </a:solidFill>
              </a:rPr>
              <a:t>Не кликнув в море на ралець</a:t>
            </a:r>
            <a:r>
              <a:rPr lang="en-US" dirty="0" smtClean="0">
                <a:solidFill>
                  <a:schemeClr val="bg1"/>
                </a:solidFill>
              </a:rPr>
              <a:t>”</a:t>
            </a:r>
            <a:endParaRPr lang="uk-UA" dirty="0">
              <a:solidFill>
                <a:schemeClr val="bg1"/>
              </a:solidFill>
            </a:endParaRPr>
          </a:p>
        </p:txBody>
      </p:sp>
      <p:pic>
        <p:nvPicPr>
          <p:cNvPr id="10" name="Содержимое 9" descr="галата.jpg"/>
          <p:cNvPicPr>
            <a:picLocks noGrp="1" noChangeAspect="1"/>
          </p:cNvPicPr>
          <p:nvPr>
            <p:ph sz="half" idx="2"/>
          </p:nvPr>
        </p:nvPicPr>
        <p:blipFill>
          <a:blip r:embed="rId2"/>
          <a:srcRect t="10214"/>
          <a:stretch>
            <a:fillRect/>
          </a:stretch>
        </p:blipFill>
        <p:spPr>
          <a:xfrm>
            <a:off x="785786" y="2571744"/>
            <a:ext cx="3158632" cy="3786214"/>
          </a:xfrm>
        </p:spPr>
      </p:pic>
      <p:pic>
        <p:nvPicPr>
          <p:cNvPr id="11" name="Содержимое 10" descr="galata_istanbul_15.jpg"/>
          <p:cNvPicPr>
            <a:picLocks noGrp="1" noChangeAspect="1"/>
          </p:cNvPicPr>
          <p:nvPr>
            <p:ph sz="quarter" idx="4"/>
          </p:nvPr>
        </p:nvPicPr>
        <p:blipFill>
          <a:blip r:embed="rId3"/>
          <a:stretch>
            <a:fillRect/>
          </a:stretch>
        </p:blipFill>
        <p:spPr>
          <a:xfrm>
            <a:off x="4330035" y="2571744"/>
            <a:ext cx="4358353" cy="3786214"/>
          </a:xfrm>
        </p:spPr>
      </p:pic>
      <p:sp>
        <p:nvSpPr>
          <p:cNvPr id="9" name="Заголовок 8"/>
          <p:cNvSpPr>
            <a:spLocks noGrp="1"/>
          </p:cNvSpPr>
          <p:nvPr>
            <p:ph type="title"/>
          </p:nvPr>
        </p:nvSpPr>
        <p:spPr>
          <a:xfrm>
            <a:off x="457200" y="-45719"/>
            <a:ext cx="8229600" cy="45719"/>
          </a:xfrm>
        </p:spPr>
        <p:txBody>
          <a:bodyPr>
            <a:normAutofit fontScale="90000"/>
          </a:bodyPr>
          <a:lstStyle/>
          <a:p>
            <a:r>
              <a:rPr lang="uk-UA" dirty="0" smtClean="0"/>
              <a:t> </a:t>
            </a:r>
            <a:endParaRPr lang="uk-UA" dirty="0"/>
          </a:p>
        </p:txBody>
      </p:sp>
      <p:sp>
        <p:nvSpPr>
          <p:cNvPr id="7" name="Текст 6"/>
          <p:cNvSpPr>
            <a:spLocks noGrp="1"/>
          </p:cNvSpPr>
          <p:nvPr>
            <p:ph type="body" idx="3"/>
          </p:nvPr>
        </p:nvSpPr>
        <p:spPr>
          <a:xfrm>
            <a:off x="4645025" y="214290"/>
            <a:ext cx="4041775" cy="1960585"/>
          </a:xfrm>
        </p:spPr>
        <p:txBody>
          <a:bodyPr>
            <a:normAutofit fontScale="92500" lnSpcReduction="20000"/>
          </a:bodyPr>
          <a:lstStyle/>
          <a:p>
            <a:pPr algn="ctr"/>
            <a:r>
              <a:rPr lang="uk-UA" dirty="0" smtClean="0">
                <a:solidFill>
                  <a:schemeClr val="bg2">
                    <a:lumMod val="50000"/>
                  </a:schemeClr>
                </a:solidFill>
              </a:rPr>
              <a:t>Галата – це частина Стамбула, що знаходиться за затокою Золотий Ріг. Відомо, що запорожці вступили до Галати 1621 році.</a:t>
            </a:r>
            <a:endParaRPr lang="uk-UA"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0"/>
            <a:ext cx="8229600" cy="61890"/>
          </a:xfrm>
        </p:spPr>
        <p:txBody>
          <a:bodyPr>
            <a:normAutofit fontScale="90000"/>
          </a:bodyPr>
          <a:lstStyle/>
          <a:p>
            <a:r>
              <a:rPr lang="uk-UA" dirty="0" smtClean="0"/>
              <a:t>   </a:t>
            </a:r>
            <a:endParaRPr lang="uk-UA" dirty="0"/>
          </a:p>
        </p:txBody>
      </p:sp>
      <p:pic>
        <p:nvPicPr>
          <p:cNvPr id="7" name="Содержимое 6" descr="49-8-1.jpg"/>
          <p:cNvPicPr>
            <a:picLocks noGrp="1" noChangeAspect="1"/>
          </p:cNvPicPr>
          <p:nvPr>
            <p:ph sz="half" idx="1"/>
          </p:nvPr>
        </p:nvPicPr>
        <p:blipFill>
          <a:blip r:embed="rId2"/>
          <a:stretch>
            <a:fillRect/>
          </a:stretch>
        </p:blipFill>
        <p:spPr>
          <a:xfrm>
            <a:off x="456684" y="397152"/>
            <a:ext cx="4186754" cy="5889368"/>
          </a:xfrm>
        </p:spPr>
      </p:pic>
      <p:graphicFrame>
        <p:nvGraphicFramePr>
          <p:cNvPr id="11" name="Содержимое 10"/>
          <p:cNvGraphicFramePr>
            <a:graphicFrameLocks noGrp="1"/>
          </p:cNvGraphicFramePr>
          <p:nvPr>
            <p:ph sz="half" idx="2"/>
          </p:nvPr>
        </p:nvGraphicFramePr>
        <p:xfrm>
          <a:off x="4643439" y="357167"/>
          <a:ext cx="4214812" cy="592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357166"/>
            <a:ext cx="8229600" cy="2214578"/>
          </a:xfrm>
        </p:spPr>
        <p:txBody>
          <a:bodyPr>
            <a:noAutofit/>
          </a:bodyPr>
          <a:lstStyle/>
          <a:p>
            <a:pPr algn="just"/>
            <a:r>
              <a:rPr lang="uk-UA" sz="2800" b="1" dirty="0" smtClean="0">
                <a:solidFill>
                  <a:schemeClr val="bg2">
                    <a:lumMod val="50000"/>
                  </a:schemeClr>
                </a:solidFill>
              </a:rPr>
              <a:t>Ще одна історична невідповідність полягає в тому, що в поході на Галату, який стався  1621 року, Петро Конашевич-Сагайдачний участі не брав, оскільки він в той час  був зайнятий підготовкою та участю у Хотинській війні.</a:t>
            </a:r>
            <a:endParaRPr lang="uk-UA" sz="2800" b="1" dirty="0">
              <a:solidFill>
                <a:schemeClr val="bg2">
                  <a:lumMod val="50000"/>
                </a:schemeClr>
              </a:solidFill>
            </a:endParaRPr>
          </a:p>
        </p:txBody>
      </p:sp>
      <p:pic>
        <p:nvPicPr>
          <p:cNvPr id="9" name="Содержимое 8" descr="Хотинська.jpg"/>
          <p:cNvPicPr>
            <a:picLocks noGrp="1" noChangeAspect="1"/>
          </p:cNvPicPr>
          <p:nvPr>
            <p:ph sz="half" idx="1"/>
          </p:nvPr>
        </p:nvPicPr>
        <p:blipFill>
          <a:blip r:embed="rId2"/>
          <a:stretch>
            <a:fillRect/>
          </a:stretch>
        </p:blipFill>
        <p:spPr>
          <a:xfrm>
            <a:off x="611138" y="2886074"/>
            <a:ext cx="4444397" cy="3329008"/>
          </a:xfrm>
        </p:spPr>
      </p:pic>
      <p:pic>
        <p:nvPicPr>
          <p:cNvPr id="12" name="Содержимое 11" descr="хотин.jpg"/>
          <p:cNvPicPr>
            <a:picLocks noGrp="1" noChangeAspect="1"/>
          </p:cNvPicPr>
          <p:nvPr>
            <p:ph sz="half" idx="2"/>
          </p:nvPr>
        </p:nvPicPr>
        <p:blipFill>
          <a:blip r:embed="rId3"/>
          <a:stretch>
            <a:fillRect/>
          </a:stretch>
        </p:blipFill>
        <p:spPr>
          <a:xfrm>
            <a:off x="5715008" y="2842006"/>
            <a:ext cx="2770006" cy="3370660"/>
          </a:xfrm>
        </p:spPr>
      </p:pic>
      <p:sp>
        <p:nvSpPr>
          <p:cNvPr id="10" name="Заголовок 4"/>
          <p:cNvSpPr txBox="1">
            <a:spLocks/>
          </p:cNvSpPr>
          <p:nvPr/>
        </p:nvSpPr>
        <p:spPr>
          <a:xfrm>
            <a:off x="428596" y="5429264"/>
            <a:ext cx="8229600" cy="11430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1800" b="1" i="0" u="none" strike="noStrike" kern="1200" cap="none" spc="0" normalizeH="0" baseline="0" noProof="0" dirty="0" smtClean="0">
                <a:ln>
                  <a:noFill/>
                </a:ln>
                <a:solidFill>
                  <a:schemeClr val="tx1"/>
                </a:solidFill>
                <a:effectLst/>
                <a:uLnTx/>
                <a:uFillTx/>
                <a:latin typeface="+mj-lt"/>
                <a:ea typeface="+mj-ea"/>
                <a:cs typeface="+mj-cs"/>
              </a:rPr>
              <a:t>  </a:t>
            </a:r>
            <a:endParaRPr kumimoji="0" lang="uk-UA"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Заголовок 4"/>
          <p:cNvSpPr txBox="1">
            <a:spLocks/>
          </p:cNvSpPr>
          <p:nvPr/>
        </p:nvSpPr>
        <p:spPr>
          <a:xfrm>
            <a:off x="357158" y="71414"/>
            <a:ext cx="8329642" cy="2214578"/>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1800" b="1" i="0" u="none" strike="noStrike" kern="1200" cap="none" spc="0" normalizeH="0" baseline="0" noProof="0" dirty="0" smtClean="0">
                <a:ln>
                  <a:noFill/>
                </a:ln>
                <a:solidFill>
                  <a:schemeClr val="tx1"/>
                </a:solidFill>
                <a:effectLst/>
                <a:uLnTx/>
                <a:uFillTx/>
                <a:latin typeface="+mj-lt"/>
                <a:ea typeface="+mj-ea"/>
                <a:cs typeface="+mj-cs"/>
              </a:rPr>
              <a:t>  </a:t>
            </a:r>
            <a:endParaRPr kumimoji="0" lang="uk-UA" sz="1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2000264"/>
          </a:xfrm>
        </p:spPr>
        <p:txBody>
          <a:bodyPr>
            <a:noAutofit/>
          </a:bodyPr>
          <a:lstStyle/>
          <a:p>
            <a:pPr algn="just">
              <a:lnSpc>
                <a:spcPct val="80000"/>
              </a:lnSpc>
            </a:pPr>
            <a:r>
              <a:rPr lang="uk-UA" sz="2400" b="1" dirty="0" smtClean="0">
                <a:solidFill>
                  <a:schemeClr val="bg2">
                    <a:lumMod val="50000"/>
                  </a:schemeClr>
                </a:solidFill>
              </a:rPr>
              <a:t>Участь Івана Підкови в морських походах також не відповідає історичним фактам. Хоча Іван Підкова і вів боротьбу з Османською імперією, але він був страчений за наказом польського короля  Стефана Баторія у 1578 році (в останню чверть </a:t>
            </a:r>
            <a:r>
              <a:rPr lang="en-US" sz="2400" b="1" dirty="0" smtClean="0">
                <a:solidFill>
                  <a:schemeClr val="bg2">
                    <a:lumMod val="50000"/>
                  </a:schemeClr>
                </a:solidFill>
              </a:rPr>
              <a:t>XVI </a:t>
            </a:r>
            <a:r>
              <a:rPr lang="uk-UA" sz="2400" b="1" dirty="0" smtClean="0">
                <a:solidFill>
                  <a:schemeClr val="bg2">
                    <a:lumMod val="50000"/>
                  </a:schemeClr>
                </a:solidFill>
              </a:rPr>
              <a:t>ст.), а, як відомо, доба морських походів припадає на першу  чверть </a:t>
            </a:r>
            <a:r>
              <a:rPr lang="en-US" sz="2400" b="1" dirty="0" smtClean="0">
                <a:solidFill>
                  <a:schemeClr val="bg2">
                    <a:lumMod val="50000"/>
                  </a:schemeClr>
                </a:solidFill>
              </a:rPr>
              <a:t>XVI</a:t>
            </a:r>
            <a:r>
              <a:rPr lang="uk-UA" sz="2400" b="1" dirty="0" smtClean="0">
                <a:solidFill>
                  <a:schemeClr val="bg2">
                    <a:lumMod val="50000"/>
                  </a:schemeClr>
                </a:solidFill>
              </a:rPr>
              <a:t>І</a:t>
            </a:r>
            <a:r>
              <a:rPr lang="en-US" sz="2400" b="1" dirty="0" smtClean="0">
                <a:solidFill>
                  <a:schemeClr val="bg2">
                    <a:lumMod val="50000"/>
                  </a:schemeClr>
                </a:solidFill>
              </a:rPr>
              <a:t> </a:t>
            </a:r>
            <a:r>
              <a:rPr lang="uk-UA" sz="2400" b="1" dirty="0" smtClean="0">
                <a:solidFill>
                  <a:schemeClr val="bg2">
                    <a:lumMod val="50000"/>
                  </a:schemeClr>
                </a:solidFill>
              </a:rPr>
              <a:t>ст. </a:t>
            </a:r>
            <a:endParaRPr lang="uk-UA" sz="2400" b="1" dirty="0">
              <a:solidFill>
                <a:schemeClr val="bg2">
                  <a:lumMod val="50000"/>
                </a:schemeClr>
              </a:solidFill>
            </a:endParaRPr>
          </a:p>
        </p:txBody>
      </p:sp>
      <p:pic>
        <p:nvPicPr>
          <p:cNvPr id="5" name="Содержимое 4" descr="Підкова.jpg"/>
          <p:cNvPicPr>
            <a:picLocks noGrp="1" noChangeAspect="1"/>
          </p:cNvPicPr>
          <p:nvPr>
            <p:ph sz="half" idx="1"/>
          </p:nvPr>
        </p:nvPicPr>
        <p:blipFill>
          <a:blip r:embed="rId2"/>
          <a:stretch>
            <a:fillRect/>
          </a:stretch>
        </p:blipFill>
        <p:spPr>
          <a:xfrm>
            <a:off x="642910" y="2428868"/>
            <a:ext cx="3311662" cy="4214842"/>
          </a:xfrm>
        </p:spPr>
      </p:pic>
      <p:pic>
        <p:nvPicPr>
          <p:cNvPr id="10" name="Содержимое 9" descr="Стефан.jpg"/>
          <p:cNvPicPr>
            <a:picLocks noGrp="1" noChangeAspect="1"/>
          </p:cNvPicPr>
          <p:nvPr>
            <p:ph sz="half" idx="2"/>
          </p:nvPr>
        </p:nvPicPr>
        <p:blipFill>
          <a:blip r:embed="rId3"/>
          <a:stretch>
            <a:fillRect/>
          </a:stretch>
        </p:blipFill>
        <p:spPr>
          <a:xfrm>
            <a:off x="4643438" y="2357430"/>
            <a:ext cx="3643338" cy="4276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Ира\Downloads\Тарасе.jpg"/>
          <p:cNvPicPr>
            <a:picLocks noChangeAspect="1" noChangeArrowheads="1"/>
          </p:cNvPicPr>
          <p:nvPr/>
        </p:nvPicPr>
        <p:blipFill>
          <a:blip r:embed="rId2"/>
          <a:srcRect/>
          <a:stretch>
            <a:fillRect/>
          </a:stretch>
        </p:blipFill>
        <p:spPr bwMode="auto">
          <a:xfrm>
            <a:off x="7500958" y="4857760"/>
            <a:ext cx="1239847" cy="1585032"/>
          </a:xfrm>
          <a:prstGeom prst="rect">
            <a:avLst/>
          </a:prstGeom>
          <a:noFill/>
        </p:spPr>
      </p:pic>
      <p:sp>
        <p:nvSpPr>
          <p:cNvPr id="6" name="Содержимое 5"/>
          <p:cNvSpPr>
            <a:spLocks noGrp="1"/>
          </p:cNvSpPr>
          <p:nvPr>
            <p:ph idx="1"/>
          </p:nvPr>
        </p:nvSpPr>
        <p:spPr>
          <a:xfrm>
            <a:off x="214282" y="214290"/>
            <a:ext cx="8715436" cy="6500858"/>
          </a:xfrm>
          <a:noFill/>
        </p:spPr>
        <p:txBody>
          <a:bodyPr>
            <a:noAutofit/>
          </a:bodyPr>
          <a:lstStyle/>
          <a:p>
            <a:pPr marL="0" algn="just">
              <a:spcBef>
                <a:spcPts val="0"/>
              </a:spcBef>
              <a:buNone/>
            </a:pPr>
            <a:r>
              <a:rPr lang="uk-UA" sz="1500" b="1" dirty="0" smtClean="0">
                <a:solidFill>
                  <a:schemeClr val="bg1"/>
                </a:solidFill>
              </a:rPr>
              <a:t>Великий Кобзар створив образ безстрашного флотоводця Гамалії, керівника вдалого морського походу до Босфору під стіни Царгорода, в якому втілилися кращі козацькі риси: відвага, сміливість, готовність у будь-яку хвилину піти на самопожертву заради щастя Батьківщини, священне почуття побратимства. Головний герой поеми — це не конкретна історична особа, це вигаданий узагальнений образ козацького отамана, бо серед історично відомих керманичів козацьких морських походів до Босфору Гамалій немає. У XVII ст. у військовій історії відомі полковники Гамалії,  але вони не були організаторами морських походів. Підтвердженням думки, що Шевченко змалював загальний образ козацького флотоводця як надійного захисника народу можуть служити згадані в поемі козацькі гетьмани Іван Підкова та Чернець. Справжнє прізвище останнього, найбільш ймовірно, є Григорій Чорний(а не </a:t>
            </a:r>
            <a:r>
              <a:rPr lang="ru-RU" sz="1400" b="1" dirty="0" smtClean="0">
                <a:solidFill>
                  <a:schemeClr val="bg1"/>
                </a:solidFill>
              </a:rPr>
              <a:t>П. Конашевич – Сагайдачний</a:t>
            </a:r>
            <a:r>
              <a:rPr lang="uk-UA" sz="1500" b="1" dirty="0" smtClean="0">
                <a:solidFill>
                  <a:schemeClr val="bg1"/>
                </a:solidFill>
              </a:rPr>
              <a:t>) і обидва є історично відомими флотоводцями, які успішно водили козацькі ескадри до Босфору. Дослідники припускають, що виписуючи літературний образ Гамалії, Поет мав перед собою приклад саме видатного флотоводця кошового отамана Лиманської флотилії Чорноморського козацького війська, полковника Антона Головатого, який відродив понищену царатом морську практику українців і козацький флот, здобув велику славу і вагомі перемоги у багатьох битвах керованої ним козацької флотилії з турецьким флотом на Чорному морі під Очаковом, Хаджибеєм (Одесою) і Ізмаїлом. Про подвиги і звитягу Головатого і його козацької ескадри мав би розказувати Шевченку і його товариш кубанський отаман Яків Кухаренко, який разом з Головатим брав участь у боях підчас російсько-турецької війни та про якого у першому варіанті «Кобзаря» Шевченко написав:</a:t>
            </a:r>
          </a:p>
          <a:p>
            <a:pPr marL="0" algn="just">
              <a:spcBef>
                <a:spcPts val="0"/>
              </a:spcBef>
              <a:buNone/>
            </a:pPr>
            <a:r>
              <a:rPr lang="uk-UA" sz="1500" b="1" dirty="0" smtClean="0">
                <a:solidFill>
                  <a:schemeClr val="bg2">
                    <a:lumMod val="50000"/>
                  </a:schemeClr>
                </a:solidFill>
              </a:rPr>
              <a:t>Наш завзятий Головатий</a:t>
            </a:r>
          </a:p>
          <a:p>
            <a:pPr marL="0">
              <a:spcBef>
                <a:spcPts val="0"/>
              </a:spcBef>
              <a:buNone/>
            </a:pPr>
            <a:r>
              <a:rPr lang="uk-UA" sz="1500" b="1" dirty="0" smtClean="0">
                <a:solidFill>
                  <a:schemeClr val="bg2">
                    <a:lumMod val="50000"/>
                  </a:schemeClr>
                </a:solidFill>
              </a:rPr>
              <a:t>Не вмре, не загине.</a:t>
            </a:r>
          </a:p>
          <a:p>
            <a:pPr marL="0">
              <a:spcBef>
                <a:spcPts val="0"/>
              </a:spcBef>
              <a:buNone/>
            </a:pPr>
            <a:r>
              <a:rPr lang="uk-UA" sz="1500" b="1" dirty="0" smtClean="0">
                <a:solidFill>
                  <a:schemeClr val="bg2">
                    <a:lumMod val="50000"/>
                  </a:schemeClr>
                </a:solidFill>
              </a:rPr>
              <a:t>Ось де, люде, наша слава,</a:t>
            </a:r>
          </a:p>
          <a:p>
            <a:pPr marL="0">
              <a:spcBef>
                <a:spcPts val="0"/>
              </a:spcBef>
              <a:buNone/>
            </a:pPr>
            <a:r>
              <a:rPr lang="uk-UA" sz="1500" b="1" dirty="0" smtClean="0">
                <a:solidFill>
                  <a:schemeClr val="bg2">
                    <a:lumMod val="50000"/>
                  </a:schemeClr>
                </a:solidFill>
              </a:rPr>
              <a:t>Слава України!</a:t>
            </a:r>
          </a:p>
          <a:p>
            <a:pPr marL="0">
              <a:spcBef>
                <a:spcPts val="0"/>
              </a:spcBef>
              <a:buNone/>
            </a:pPr>
            <a:r>
              <a:rPr lang="uk-UA" sz="1500" b="1" dirty="0" smtClean="0">
                <a:solidFill>
                  <a:schemeClr val="bg1"/>
                </a:solidFill>
              </a:rPr>
              <a:t>Шевченко силою свого слова акцентує загальнонаціональне значення морських походів козацького флоту, вбачаючи в їх провідниках славу всієї України, всього українського народу</a:t>
            </a:r>
            <a:r>
              <a:rPr lang="uk-UA" sz="1500" b="1" dirty="0" smtClean="0"/>
              <a:t>. </a:t>
            </a:r>
            <a:endParaRPr lang="uk-UA" sz="1500" b="1" dirty="0"/>
          </a:p>
        </p:txBody>
      </p:sp>
      <p:sp>
        <p:nvSpPr>
          <p:cNvPr id="5" name="Заголовок 4"/>
          <p:cNvSpPr>
            <a:spLocks noGrp="1"/>
          </p:cNvSpPr>
          <p:nvPr>
            <p:ph type="title"/>
          </p:nvPr>
        </p:nvSpPr>
        <p:spPr>
          <a:xfrm>
            <a:off x="357158" y="-41264"/>
            <a:ext cx="8229600" cy="82528"/>
          </a:xfrm>
        </p:spPr>
        <p:txBody>
          <a:bodyPr>
            <a:normAutofit fontScale="90000"/>
          </a:bodyPr>
          <a:lstStyle/>
          <a:p>
            <a:r>
              <a:rPr lang="uk-UA" dirty="0" smtClean="0"/>
              <a:t> </a:t>
            </a:r>
            <a:endParaRPr lang="uk-U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500034" y="42860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одержимое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00034" y="2000240"/>
            <a:ext cx="8229600" cy="3905264"/>
          </a:xfrm>
        </p:spPr>
        <p:txBody>
          <a:bodyPr>
            <a:normAutofit/>
          </a:bodyPr>
          <a:lstStyle/>
          <a:p>
            <a:pPr marL="514350" indent="-514350">
              <a:buClr>
                <a:schemeClr val="bg2"/>
              </a:buClr>
              <a:buSzPct val="105000"/>
              <a:buAutoNum type="arabicPeriod"/>
            </a:pPr>
            <a:r>
              <a:rPr lang="uk-UA" sz="2800" b="1" dirty="0" smtClean="0">
                <a:solidFill>
                  <a:schemeClr val="bg2">
                    <a:lumMod val="50000"/>
                  </a:schemeClr>
                </a:solidFill>
              </a:rPr>
              <a:t>Прототип Гамалії – головного героя поеми</a:t>
            </a:r>
          </a:p>
          <a:p>
            <a:pPr marL="514350" indent="-514350">
              <a:buClr>
                <a:schemeClr val="bg2"/>
              </a:buClr>
              <a:buSzPct val="105000"/>
              <a:buAutoNum type="arabicPeriod"/>
            </a:pPr>
            <a:r>
              <a:rPr lang="uk-UA" sz="2800" b="1" dirty="0" smtClean="0">
                <a:solidFill>
                  <a:schemeClr val="bg2">
                    <a:lumMod val="50000"/>
                  </a:schemeClr>
                </a:solidFill>
              </a:rPr>
              <a:t>Використання топонімів у поемі</a:t>
            </a:r>
          </a:p>
          <a:p>
            <a:pPr marL="514350" indent="-514350">
              <a:buClr>
                <a:schemeClr val="bg2"/>
              </a:buClr>
              <a:buSzPct val="105000"/>
              <a:buAutoNum type="arabicPeriod"/>
            </a:pPr>
            <a:r>
              <a:rPr lang="uk-UA" sz="2800" b="1" dirty="0" smtClean="0">
                <a:solidFill>
                  <a:schemeClr val="bg2">
                    <a:lumMod val="50000"/>
                  </a:schemeClr>
                </a:solidFill>
              </a:rPr>
              <a:t>Образи П. Сагайдачного та І. Підкови – тло для створення портрету безстрашного атамана Гамалії</a:t>
            </a:r>
          </a:p>
          <a:p>
            <a:pPr marL="514350" indent="-514350">
              <a:buClr>
                <a:schemeClr val="bg2"/>
              </a:buClr>
              <a:buSzPct val="105000"/>
              <a:buAutoNum type="arabicPeriod"/>
            </a:pPr>
            <a:r>
              <a:rPr lang="uk-UA" sz="2800" b="1" dirty="0" smtClean="0">
                <a:solidFill>
                  <a:schemeClr val="bg2">
                    <a:lumMod val="50000"/>
                  </a:schemeClr>
                </a:solidFill>
              </a:rPr>
              <a:t>Висновки</a:t>
            </a:r>
          </a:p>
          <a:p>
            <a:pPr marL="514350" indent="-514350">
              <a:buClr>
                <a:schemeClr val="bg2"/>
              </a:buClr>
              <a:buSzPct val="105000"/>
              <a:buAutoNum type="arabicPeriod"/>
            </a:pPr>
            <a:r>
              <a:rPr lang="uk-UA" sz="2800" b="1" dirty="0" smtClean="0">
                <a:solidFill>
                  <a:schemeClr val="bg2">
                    <a:lumMod val="50000"/>
                  </a:schemeClr>
                </a:solidFill>
              </a:rPr>
              <a:t>Джерела і література</a:t>
            </a:r>
            <a:endParaRPr lang="uk-UA" sz="2800" b="1" dirty="0"/>
          </a:p>
        </p:txBody>
      </p:sp>
      <p:sp>
        <p:nvSpPr>
          <p:cNvPr id="4" name="Заголовок 3"/>
          <p:cNvSpPr>
            <a:spLocks noGrp="1"/>
          </p:cNvSpPr>
          <p:nvPr>
            <p:ph type="title"/>
          </p:nvPr>
        </p:nvSpPr>
        <p:spPr/>
        <p:txBody>
          <a:bodyPr/>
          <a:lstStyle/>
          <a:p>
            <a:pPr algn="ctr"/>
            <a:r>
              <a:rPr lang="uk-UA" dirty="0" smtClean="0">
                <a:solidFill>
                  <a:schemeClr val="bg2"/>
                </a:solidFill>
              </a:rPr>
              <a:t>План</a:t>
            </a:r>
            <a:endParaRPr lang="uk-UA"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гам.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286248" y="0"/>
            <a:ext cx="4471990" cy="4786370"/>
          </a:xfrm>
        </p:spPr>
        <p:txBody>
          <a:bodyPr>
            <a:normAutofit/>
          </a:bodyPr>
          <a:lstStyle/>
          <a:p>
            <a:r>
              <a:rPr lang="ru-RU" sz="3200" b="1" dirty="0" smtClean="0">
                <a:solidFill>
                  <a:schemeClr val="bg1"/>
                </a:solidFill>
                <a:effectLst/>
              </a:rPr>
              <a:t>"Наш </a:t>
            </a:r>
            <a:r>
              <a:rPr lang="uk-UA" sz="3200" b="1" dirty="0" smtClean="0">
                <a:solidFill>
                  <a:schemeClr val="bg1"/>
                </a:solidFill>
                <a:effectLst/>
              </a:rPr>
              <a:t>отаман</a:t>
            </a:r>
            <a:r>
              <a:rPr lang="ru-RU" sz="3200" b="1" dirty="0" smtClean="0">
                <a:solidFill>
                  <a:schemeClr val="bg1"/>
                </a:solidFill>
                <a:effectLst/>
              </a:rPr>
              <a:t> </a:t>
            </a:r>
            <a:r>
              <a:rPr lang="uk-UA" sz="3200" b="1" dirty="0" smtClean="0">
                <a:solidFill>
                  <a:schemeClr val="bg1"/>
                </a:solidFill>
                <a:effectLst/>
              </a:rPr>
              <a:t>Гамалія</a:t>
            </a:r>
            <a:r>
              <a:rPr lang="ru-RU" sz="3200" b="1" dirty="0" smtClean="0">
                <a:solidFill>
                  <a:schemeClr val="bg1"/>
                </a:solidFill>
                <a:effectLst/>
              </a:rPr>
              <a:t>, </a:t>
            </a:r>
            <a:br>
              <a:rPr lang="ru-RU" sz="3200" b="1" dirty="0" smtClean="0">
                <a:solidFill>
                  <a:schemeClr val="bg1"/>
                </a:solidFill>
                <a:effectLst/>
              </a:rPr>
            </a:br>
            <a:r>
              <a:rPr lang="ru-RU" sz="3200" b="1" dirty="0" smtClean="0">
                <a:solidFill>
                  <a:schemeClr val="bg1"/>
                </a:solidFill>
                <a:effectLst/>
              </a:rPr>
              <a:t>Отаман завзятий, </a:t>
            </a:r>
            <a:br>
              <a:rPr lang="ru-RU" sz="3200" b="1" dirty="0" smtClean="0">
                <a:solidFill>
                  <a:schemeClr val="bg1"/>
                </a:solidFill>
                <a:effectLst/>
              </a:rPr>
            </a:br>
            <a:r>
              <a:rPr lang="ru-RU" sz="3200" b="1" dirty="0" smtClean="0">
                <a:solidFill>
                  <a:schemeClr val="bg1"/>
                </a:solidFill>
                <a:effectLst/>
              </a:rPr>
              <a:t>Забрав хлопців та й поїхав </a:t>
            </a:r>
            <a:br>
              <a:rPr lang="ru-RU" sz="3200" b="1" dirty="0" smtClean="0">
                <a:solidFill>
                  <a:schemeClr val="bg1"/>
                </a:solidFill>
                <a:effectLst/>
              </a:rPr>
            </a:br>
            <a:r>
              <a:rPr lang="ru-RU" sz="3200" b="1" dirty="0" smtClean="0">
                <a:solidFill>
                  <a:schemeClr val="bg1"/>
                </a:solidFill>
                <a:effectLst/>
              </a:rPr>
              <a:t>По морю гуляти, </a:t>
            </a:r>
            <a:br>
              <a:rPr lang="ru-RU" sz="3200" b="1" dirty="0" smtClean="0">
                <a:solidFill>
                  <a:schemeClr val="bg1"/>
                </a:solidFill>
                <a:effectLst/>
              </a:rPr>
            </a:br>
            <a:r>
              <a:rPr lang="ru-RU" sz="3200" b="1" dirty="0" smtClean="0">
                <a:solidFill>
                  <a:schemeClr val="bg1"/>
                </a:solidFill>
                <a:effectLst/>
              </a:rPr>
              <a:t>По морю гуляти, </a:t>
            </a:r>
            <a:br>
              <a:rPr lang="ru-RU" sz="3200" b="1" dirty="0" smtClean="0">
                <a:solidFill>
                  <a:schemeClr val="bg1"/>
                </a:solidFill>
                <a:effectLst/>
              </a:rPr>
            </a:br>
            <a:r>
              <a:rPr lang="ru-RU" sz="3200" b="1" dirty="0" smtClean="0">
                <a:solidFill>
                  <a:schemeClr val="bg1"/>
                </a:solidFill>
                <a:effectLst/>
              </a:rPr>
              <a:t>Слави здобувати, </a:t>
            </a:r>
            <a:br>
              <a:rPr lang="ru-RU" sz="3200" b="1" dirty="0" smtClean="0">
                <a:solidFill>
                  <a:schemeClr val="bg1"/>
                </a:solidFill>
                <a:effectLst/>
              </a:rPr>
            </a:br>
            <a:r>
              <a:rPr lang="ru-RU" sz="3200" b="1" dirty="0" smtClean="0">
                <a:solidFill>
                  <a:schemeClr val="bg1"/>
                </a:solidFill>
                <a:effectLst/>
              </a:rPr>
              <a:t>Із турецької неволі </a:t>
            </a:r>
            <a:br>
              <a:rPr lang="ru-RU" sz="3200" b="1" dirty="0" smtClean="0">
                <a:solidFill>
                  <a:schemeClr val="bg1"/>
                </a:solidFill>
                <a:effectLst/>
              </a:rPr>
            </a:br>
            <a:r>
              <a:rPr lang="uk-UA" sz="3200" b="1" dirty="0" smtClean="0">
                <a:solidFill>
                  <a:schemeClr val="bg1"/>
                </a:solidFill>
                <a:effectLst/>
              </a:rPr>
              <a:t>Братів</a:t>
            </a:r>
            <a:r>
              <a:rPr lang="ru-RU" sz="3200" b="1" dirty="0" smtClean="0">
                <a:solidFill>
                  <a:schemeClr val="bg1"/>
                </a:solidFill>
                <a:effectLst/>
              </a:rPr>
              <a:t> </a:t>
            </a:r>
            <a:r>
              <a:rPr lang="uk-UA" sz="3200" b="1" dirty="0" smtClean="0">
                <a:solidFill>
                  <a:schemeClr val="bg1"/>
                </a:solidFill>
                <a:effectLst/>
              </a:rPr>
              <a:t>визволяти</a:t>
            </a:r>
            <a:r>
              <a:rPr lang="en-US" sz="3200" b="1" dirty="0" smtClean="0">
                <a:solidFill>
                  <a:schemeClr val="bg1"/>
                </a:solidFill>
                <a:effectLst/>
              </a:rPr>
              <a:t>”</a:t>
            </a:r>
            <a:endParaRPr lang="uk-UA" sz="3200" dirty="0">
              <a:solidFill>
                <a:schemeClr val="bg1"/>
              </a:solidFill>
              <a:effectLst/>
            </a:endParaRPr>
          </a:p>
        </p:txBody>
      </p:sp>
      <p:sp>
        <p:nvSpPr>
          <p:cNvPr id="26626" name="AutoShape 2" descr="data:image/jpeg;base64,/9j/4AAQSkZJRgABAQAAAQABAAD/2wCEAAkGBhISEBUUExMVFRQVFxQVFxcXGBcYGBUYFRcWFhQUGBcXGyYeFxokHBcXHy8gIycpLCwsFx4xNTAqNSYrLCkBCQoKDgwOGg8PGiwkHyQsLCkqKSosLCksLCwsLCwpLCwsLCwpLCksLCwsKSwpKSwsLCwsKSwsLCwsLCwsKSwsLP/AABEIANoA5wMBIgACEQEDEQH/xAAcAAABBQEBAQAAAAAAAAAAAAAFAQIDBAYABwj/xABEEAACAQIEAwYDBQYEBAYDAAABAhEAAwQSITEFQVEGEyJhcYEykaEHFLHB0SMzQlLh8BVicoIWJLLxY3OSk8LSJVNk/8QAGgEAAgMBAQAAAAAAAAAAAAAAAwQBAgUABv/EACwRAAICAQQBAwQBBAMAAAAAAAABAgMRBBIhMUETIlEFMmFxIzORobEUQoH/2gAMAwEAAhEDEQA/APPRdjLEGY0MD4vMnWjvZY/tH2HhT/qP6igGAwwhWYEkFDJ5GR9KO8FT9tdCmNIGk7FTWHdhRaRvwT7PRfsvP/JMJ2v3h9VrYgVjPsu/cXx//Q59MwB/KtrFek07zVH9HmtTxbISK6nVQ4rxzD4YBr963aDfDnaM3oNz+HnRs4ApZLwrstAE7e4AkD7wmuxGYr/6gsD3o9YvKwDKQykSCCCCDsZBqFJPolxa7HMulec/ZriScTeULlUq2hMmVuQdefxGvSawPB8ImH4gQr92DduAK4YG6W1bIZjeKV1DxOEvyM6fmE1+DeKtOiuAp0U3kUG5a7JTororslRmWuy0+K6pOG01hUhFNiuJRm+0IKYvA3J0725aI/8ANSAZHpzo/krN/aD4cNauc7WKwr89u8ymPY/StQw1oUOJyCyzsWSLJXFKkK0lFBoiK0mWpTTDVjhmWmMlSUjVKOyRlKiKVO1MYVJUq3ErqkuCurjjwbDWCQY5GOegEfrVfFsyOxV2VlghgSDJBjb0FEOHa95/lY+U6CdPQChXFng3B1C/n+teSr5ng9jjED1X7H7hNi/maT3iGesoZNehgV5j9idw91fB622HzuL+Veh8UxYtWLtw/wAFt2+SmPrFb9DxSeb1CzfgzXGeN96zICRbBjw6Zo/iJ5jeBtpVW3Ywzgzh7baAZnAZj5SRIFAMDemIgTH9aM2ATWNZqpOT5NurSQjHoxvaPs9atLcvYclEV2VkJ0DLvHSdPUNR37LMffuXCquTbRdc2zEkZV0OhidfIdah4x2NtYi4Xd7isRqFOjdCaL8H4f8AdbUWYAGp8z611d6i08kWab1Fg9Grz7H49DxIguGi4BDAZbaAJKgk6XJB8VavH8dFrCd+YnJI1A8UdW038j6V5HbCs/fXrtxWYyxteFZMknRGLbbnT0p/WWxwkv2ZmkpeX/Y90U0orNdluJ+FbNy5nMHu3aMxA1ymNCQOca1pRTdNsbY5iJXVOqW2QtdXVxowA411JNLU5OENJSmkqxwH7Y4MXcBiE/8ADZve3LD8Ku8LxPeWLVwbPbtsOXxKD+Zqxet5lK8mBB9xH50F7FiMDZQmTbU2yfNCVH0AoEuJ/tP/AAFX9P8ATDk0hFdXGjlHwMNJStSVKIyNpCKdTTUkDCKjapATzj2phqxxCxrqVzXVxx4fw9hncGPiUn/coU/gPrQTtGkXY6Ae8UTS6ucgH4sntlmYqnxkhnZTEgaT1kH8K8jTxbn8Hsu4M3n2IXQTeH/hr9Lh/wDuK0vbrGXSXsgqLXdZrisBF3MdVLbgaQI5isj9irRirqnc2W+S3LfL3Pyr0Hthw0PaN3Qd0CWkSGtTmuLprpEg+tbDUpUPYYmYQ1XvR55w0xdI3UfCToYOqz7ED2onxO1eyzbK6b/F/wDHegyXVN0lCWQaKx3Mac9d5onhOK5Zzch6159vD5PQRScezP2bWKu3AQzqoMGCSPckDXy1orj+NXcNiRaZVdCqHxtlzFtgDED3puO7ZKkSucH+BIGSOZkak+W0VabieExkXQHBRcvTMN8h66najpJ8tcApfEWE+3F4vwmy6ApbYCQdwHOg99ayPZwNba0ysuVzftHUk/uiVzKRA5869oHDEfDiyyyndqpU9IEctxJ+VebcV7E/dHVUvrla53hLwmQQy6STmMHWK0NVU1Hf4wYunuTe19kXBWu99YUuGZ7ltkNufhMMZzdACDXr8f3/AH6VkewnAUtp32c3GYZFbZVVdPADqNefOtcKZ0NbhDL88i+ut3zwvHAtJFLXTT5niZaWkNdVjhaQ0ldNScdQXs1byC/b/kxF2PRyHHpvRk0JwC5cViB/P3Vz5gr+VL2/fD94DVrMZIK0k0ppka0wgYrCmxSmkqUQxIpppxppqSBjUw09qYascROK6laurjjwDCMotocviBeTPIBi31FDuLXs1yY15g+Qj8qmwmMObu4GVmuHUayUZflJqDi98G+xGoIH4QR85+VeZjHEz1uccG4+x7EFuINO5sXP+q2a9W7S3QuCxBbYWL3zNtgo+ZFeLfZXihZxpvMD3Yt3UZoMAkAqJ66CtX2o7ZXLuZNVw9wIIhZ8DZiSd9SBI6VoQsjCpozp6Sy67dFcfJk1xmRjvB122Dar+nqCKj4lxEOjbDKNNdCREjzq3i8MGsyuwmCATE+XMdQOgOutYjH3bgJDfMag+Y6+tZUKd8ss1LJemjQjhHhlrjqSBByKyx85FGvs9w4OPFhzmXOrkrs2WGXQ7SQJoPwntrltqjrmIgbbjbTzqx2L4uycSL5SubQSDpl01otcJ7sSXAC+cdmYvk+gqyPbbwPacxBkGZ0A6eIdfOp/+KCABHvQztFi3v20ypcdg4H7O6LUCJJYzOXaYrW1kc1MwtI9tqyans1dJw6yIiRr5HyorNYzh3EmtYZB8DAnMmbPB3jNudOutS3+0jHYxVtKs1IHqFiyRrya6sthO0xiDrXN2icE7RTOAGDUTXTWMudpLm4Ip9ntNc8p6Vbbg7BsCaSsXiOPXCw5eVPHaa4OlRglI1zNQu4+XGp0uWXX3RgR9KzWM7RXGMyRSni7s9pidQzL7sv9KU1L2xz8NMZpg28fKZuS1NZqx+H7S3DyptztFcjXSKayLbTYlqQmsVd7SXORpy9p7kCYrtxOxmxNML1irvaG4Z8WnlVdOMXQZzGB9a7ejtjN2TUdy4BvWJv9qbhaZgVSxvGbjjVtuld6iJ9Nm+FwE6EV1ee4XjT2zIYyd5rqp6yJ9I8y4gAGkbnxHyP9mrfDuzF29lYxbt6+JjHn4Qdz66UnD0z3FDDNlDEg8yBoPpRTD3r+JZbbnu1JgwIJCiWjpArEjPYuT1sa0+ZBzDXcMIsW1DFBsrRE7kHmTz0NMxCoSUZLg01UFWOvOGAP96TWi4ZwXB5MgsW9I1y+KeuceIHzBpOK9moScxZRMM2r2p5MRHeW/MgFdDrFUVsZhoW49r4MThb5wxnMWsE6mNUkx4lPKtFxbsTauW83fWULSROZVY8pMQhPUaUEvtE5hqPC45xOUn2Oh9jSWeNN33dsxyAAKORCiDIG7Dr0qWm2sE2Qk3jPANPDmwJ717YJUqIkEHMdSrCQdJgitXwTG4bEXA1lk7wgSG/eAcwZ0PqKoYvBqQysoZCAWB2KkiG05gxrvWVxnAnw91XRjkJlHB8Skcj0amqbdixLkz9Xo2+UevNhWI2qti8AWQhhIg/MbQeRozgePWibNu4D3t23bdcozB8wExGoaQZUjT0o1fwqlGED4Wj5HWtGc421yS+DA2SqsW5eTBcEwX/LAKIGc6bnYAa+gq7awb5qM9jcIv3VZgkkkn12rS4PhasZy6UPR+yiOS2p91rwZrgnZxrrywyoN/PyFaa7wXD20JZQFjnRTwovQDlQzFXc++o6VK3TYPiKMTjMEGdmQQpOg8qj/wAPP0rXnDr0FJ92XoKbSAt8mOGBY0p4eYrYfdl6Cu+7L0FTg7cYVsAZg0+9YyIWIBylW+TAfnW0bCL0FVOLYFWsXVAElGj1AkfhSt8N0Gg9UmpJgFsMQxjrUdxW1BH0rS8MK3LFt4EsiE+pUTVg4degolfugn+Ac3iTRiVwvUfSkbBHzranDL0FN+7r0FX2FVMw9xCB8JmmPIEQT7Vt2w69BTPuq9BUemW3mGe1poKrvhSDsa37YZf5R8qjuYVegqPS/JZTPO7lhp0mkr0BcKk/CK6qeivktvPFuCoc6k7EFp8tgPWm3+NN98Yk7DKOcbfUxVjBYgKpbXLbXT8hWYBJvy27GaxYxTTPU3z2Rivyer8O4uy+FQCTEncitBhuItHiJ89Ov51iOA40IAOZitdgWFwHrWauHwX7MvxvAi3ffSbZh16ZT+8t+2o8vD0rMcSUqWMyyPp5xEexEV6w/AA4hj/fXWoLnYzDEywJJ89/pTCswuUXdiawwR2cxuHuWYxABCjQ5yrbaqsHXrl1mam4lguGlGP3i4EZWPwhyGUAgEZAwkTtOo5UWtdmLCgqFMHqenTSmX+yVhlIlgCTI5agztXKaXYKWH/2ZiLNxu7C5mD2iGEHSGgrcUeemo1616T2V7QviLMXUOeHAfZbsQCR/mE6xppWft9hUULkvNKTlLRop3tkj+Hn6mjF21iP+XOa0vcEKVthlVk0AYAkkMANpiaNC9xT2sX1EI2xUcf+hTslbablqBlt90Fk8sh3j0rTXL7oNcnprWP7MYl7N68WH7zJlaZnKD8omtAb2bUmaZ0v8sVHODK1MXCTeOyxexWbfTyqEOORmomemOoO4FbKg4r2ma5J9lia6aqjMNnMdGhh+tPW+eY9wZ+lV9TH3I7Yn9rJs1Jmpq3AdiD+PypCx6fOiqSfTKNNdiu9INdPb56UxrlUeLcYXD2y58/QQCdRz2oFs4wi5S6DVxc2ox7G9mH/AOWVedtrluNNMjsBtoNIomTWU7Ica70uFIZSzXGOgEtyVd60ouUPRW+pV1jBfVVuufPklJqKa4uKYzU6Kis1NLU03KaXriyFZ6hc04uKje7UHCBxXUzvda6owSeLmybgVRoGMn/aB+dBeNuFv6fwx7mi3C8aQD11j33Hz1rP46SSx515+pc4Z67U/wBNYNDwziA3n+la/gfEzpBmvLbV0iI+laThPaAIPFo4+v8AWlr9O1zEpVaumewWsaYnX3/WkucQXma83b7QtMsGoD2rEzPtSkqrfga/ifk9HbiQOxNMbiUCJrAf8XKBvUF7tXpImBpPL09aGqrn4JbqR6GOK8v7NRPxfqQOk715riu1N4MVCkaTrvrqKl4y+ItLbJbMbiqxUA+DPEA685j1Boy01nGfIN21rLPRsJx5CYZqL4bjSD+PSvFsRiryKXLKQBsCf5skbe/tVzh3H3Z1E+EiRMD+lEensh7sglZVY9p7lZxYcafPrThNZngOJJtSGkiDFHsNiA6yDWx9O1m9enPsxtfovTe+HRaz0oaoRS5q2DIHkDmK4ORsT6Hao8xrtaG6ovnH9i6lJeR73+q/KqPGODJirWQsVP8ACw3UnSehEHarLVxpedTfDfAeM8c+TBcGwGIsvNy9mt2m8OUEgqGPxAeIDyrepcVgGUyDqCNjXlnGbuIHEL3d3ShDs/xGMugAPLcz71s+xly4bTm4QQXJHL8KytFa6bXF+f8ABpautWVqSNCTTS1cY5Gobt1V+JgPUgVuerEyPTZLIqEvSTVXF8QROevOdh71W2+upZky8KZzeIonLVFVb/ElMgkAjzBB9KEcQ4sQJR8o11gfnVVqa3HcmS6ZJ4ZHxPtS1tjks5lBK5jpmjQkDeJmlrMcT49GlwgmBBGxE9ORrqRnqZZ4Y1GpYM3hvhjp9QefryqDH2wbenLypr3cp8p9PX609TmWFPLbqZpFLDyeiWJQwVbdpcojePqelRXgM0DkPemKCpI5gkelPW1E9Y18p5etMYwK7tySSK1wxSqa66Kci/lV/Auk94UwVhSskCdd/Ki3A7QuOiESmcMRykAxp/uNDOGiV9yPmKIdmrmXEJ/qpC3OGaLXtRJ2pwGTHOJADLbYHoNJ8+Rqx2k4iuIxq3rbNkQBRAMswkyQ2wnkZkDzq59oGHK3LVyPiV09csH33NZexeprRQjYlKXhGdqHhYQR/wAPF/LaDQDrqIHhBGkEzryJMaxvovEuzYs2QyEsQYb/AHfCR01rsBfZGD5TkGYk6xpEj1iT0rRsEvW2WYBET+BoWtlKu1Y+0JpIqUH8kPY9sQMJcxHehltMwe1BDhVXMWkkAmNY6A1uuC49XK5NAwJI9hz9qzPY+z9yt3PiutcOdgqnLCggL4hHMzOhzCr3Z3EhXt2QQxUGWVQqnw5thpQ4yrdsJQ7zyWlGfpTU/wBo2OalzVE10AEkwBr7VBb4hbcgK2p1GkTG4r0k7YxeJPB5uNUpJtF0mmzTVHqaUWjFS5pEbWNYilV6icQaVWoaeWXa+Tz37RcObeIF4H97bC6x8SHWPYj5VvsMoCgKABEx6wZ+tY37SIJsTr8eny1FFuFcXcWbbXE/Y5R4wTKgaZj5VmK6FGolldmhOErKYh81ju1nA8ViMQgtvbFsgE5yPAUMz11qxxPt7YErZDEzAuXFIt+umoFCf8YuX7is+UZRGkQwJ3laJqbVYsQBUQcOZB0cRREKsWIG+jZJ5+IaxNBsfi7gmGWG2ynSOW/Km38WqmY6/XyrNcR4sLTyp8D6R/Keo6Un6aSWeWMbm28cBHFY4hfEdRsw3H60CxXaKAQdxodefX8KHvxrvLkMxVNZI1PoJpnZ/DWL2LS3czZGJGp+M7oCR8IJ00oyrciudvJa4JwG/j7pg5EAkuQSo6Lpua6vU8O6qoVVAVQAABAHtXU/GmGORSV02+DxzFHy5x+tS4O1tMgHn6VVukyRRbh5tjRjt9TzrLnxHg9Hp/cDr7KlxidW5dBpofM61HY1BPOf+9P48IxEjWQh+g/SlwiShPT8TV39qYGt5scfgq3BrTrQkx1pSJNT4S0viLbD6+VTnCJccsv8NSARM68qvcFtE4lMozHNrzgcyY2HnXcF4wERgMPhnY7vdRrjeWVS2RYGnw61d/4nxLkWjcVbbOqlEtW7aamJIthR03mlZrsNKcsYwGe0toYi2VDDMjeAkwNA2ZQToJnc9KDYbsi6/FcwtgAGHvYi0zSBOiIWMnYaUfVhdFu0VUFGIuLv8IBmeYI1rznifDiuIuLyDtE9J0q2gnLmERPURWE2XMNxC9cLqCpGo0mGg7KeUjnT+C8TytlUlDMZTtPID+U/SncOshQPb+xU+P4OrsX+FiNR/C3+ph8JrSv2OKVjyAprtk260E+5e7cAOZZ1IzEAnY7mB/cVq+B8NNi6GJUrlERIKsZD+o135z5Vh8JjriE2bjSVAZDuHXp5kflRfBdpMrKCdGnKfTQg9DWbqNM4JTreYjtd257LVyei4i4GtsBzU1nuDXCcRbE7KzbzptVjhXFbOQMxzFjASQNuZ6Dz+lR8VvOr9/bsi2VGXNbMoVMfvEIEN5gRXSk5uErO0CqglvhDp+Qvj8YxBVQMg3IMMeonkKyvFeP3LfVQogCdCSYUDXWqT4iSxI1Yyd9T1iYpFvwQQFBBDDQaEbH1oFk3OWWx2H0uUUllGt4Mb4KredRKk93qWXYgu3wr6TNXOIcSS0uY+MnRVTxEn0FY5+NXjIN19d5YwfUTqfWmJxlxoHNFhqZ1x2xKS+kqUsuSFxHAcTxBi7FbXw5JcSqiZzIuo94oXxLiOIsYZ7ffOFQm3ctzKOS8Nusjkc3qKLDjDHcg+wBHuINDn4TZY3Ll1zkBDlD15y3NZ5UKEpSllk6jROuHHKMy/F3HiaGUnUry9Ry9qtYTji2mifA0kf5G6jyI0IoPxfGWzcbuhCxHQHzA5CheatBQcjJeEbDF8aziJCgc53ms7eDXrgt2wWJMAcyanwHZzE37bXLaEqvMkCT0WfiPkNqI8N7VjCZV+6IHTRmlhcY88xI09BFVSSfHL/0S8KPIJ4z2av4UK1wCH2IMgH+U+dT9i8I1zG2QonKwuHyVdSfwHuKNcd47iMfZFpMK6jOHkAmYDAASAAPEfkKN9hOBPhrbtcWHuFdOYVZgT5kzHkKcSy+BNtpcmlDNG2sCup7PXUZtgF+Txa43i96s4O8eYkedU8QIY+tIbpI8PvWfKO43qrNnLC18ITnMSqjQyRPKOtVcKv7Kh9xWAkneiFr92IiqSjtjgJCalN4WCDnVrA6q3WV/CoLmlTcGMuy+QPy/71z5iy7ajNIIWEiR5D8ajvtBaeXiHqCD+VWktweW1UOKXIDeYH1NLRWZBrOIZPSLLJo4AJKg5tJiIFY3tBgmOKbKPiAaToBNaDgONz4W15pr6rKn8AaZxhPEp6j60rRN02NIhVxuSTBmBsZEEwW5mOvKegq2m08zUQU+1TBCRpRZycnlmtXHZHC6KmMwXeD+V1Mo3Q7/ACO1D7ihlOYECYcc7bjTvB0k/WeRFE8YWVSY2j6EVFiUg94BIPhbnvoGjpsp8op3SW7Xsl0zJ+o07k7I9rv9AjBcRew4QyRMBhzPL8q9Y4TezWwGgkr+NeRP+/tpuudY8tfhP6/pXpnDccocKSAdPeNKW10FGa2gdG3KDTAvFMKbVwrrlMlT1Bqo10Aa71qu1eCL28yzmUyI/lI8Q/A1j7dkDU/M0KOGjWhY2hc5Y66ClDchvTC81IsL61bBZMdmgU62+o2g6EESCDuCDuPKod6kCVUInnjwRdpOyd3E2jiUdGZZQ21RUIC7Dw6NA2O9ZXgeEwrMPvF1khvhC7jzedPlW/w6XXV0tCXdZAmJI3+lY7H9m79q4y3EDgEFinigncBh0mmqpyccNmBq6FXYGe1naOMOFsMApyqMhHhUAwBG21YO5cLkliSTuSZPvWgx/Z5soNvDXRInMQSI6+EmPeg44U8wRB8/x+lGpjCuPDE7HKbPUOAcXTEWQUmECWyDoZCLr6aGiBuDpWB7NcSTCq/eOYLDwhZkxpr0itPwXjQxd0pZUsFQuTEbMo2O3xU3GxNCU62mE2vnkDXU9gRMqwPmD+VdV8r5KbfweS4u2SxobnIo7xa3kJGkzy9IoFcpavkeuWMYON4nejCL4FHUUEo7wyCgnlI+s/nVbuI5CaOTc2n8EOMIFUMPiWRsymD+tX8V4mCj0qSzwmWE7D30iarGSjHkPbCVk8x8DH47e5kT6CquJxruPEZ/pRfG8PUMrt8EgN1+k+lDWQRryI1HON9+Y51aCi+UDvdkW4yfBuux/hsFDqVb6XFRx+dXeKr4AZ2NAexmKPe3VbTMA4GmmUkR8iBWmxwHdPG8T8qxr1tvf5NHSvMUC0qS0KjQzUqtrRGbkOhnEdVI5HT2OlUMM0oAeYAPtyotctyOVCzbKkg6akj0q8WL3RxLcZzjVs27gPoynrGx9f0rWYi+iJYvSTmfK3lnWRvrvVDiGBF62R/ENVPn0Pkf0qHjXE8MOH2bSMxxGYG6CCAmSYg8yZA9qZl/LgxpR/47eOmbi5ingDXKVPSNBWWYEkzoJNFeGcWmzbYncT7wQf8Apoep1J660lXFptGhB7uho0FRzNJcOb0qRFijeAmWxUpytrSUq1AVPwFOB43ur1u4dkYT/pOjfKQfatJd4TZK3HuXFUs0ElAS2Yh7Ym3lcxqN/wCGsVafWD/c71tuDsL1ghwSGU22gZiGXx22GZo3z6BR+8t66USvraZf1FdWL9MXhtrK+UPJ8LAC4Mrq2QiDdQ7jN/F9QAJMfwhLqftLSOkfEbbW2BEDNnUsB/EYO3gGsk1ewD2jbYAQLckFQO8cZhMiJnUHTmDU19riN3SHxGGUiAsKCWEgEyRv0jzorgZSkeYcc7BWmnuS1ttCO9nLETlFxZTpqTOtUezuDxuCunKkEgjkQ4JBJDCQRIHOvS3ci+WvnwFQqgDK+YtpLJGg8Syx/i2FC+IcDhT93W4hIL5XhQZkrlESSQCYg7eVdmW3CJ4zliYXtBiv47BJjlH5E11BcHxG4whrgt8ixI0I8uc+RrqA42fIVOs85x90sZJoY41ohjkysaoE61ow4FreUhqW5NE8LjAkj1j+tV8AAW9/oKuHhrFgBzgDzNRZJdMLRW1HdAsYTCtIeJMgjzBmaK5QIO20exkUmGwgtrA5fjzNSrhwQCV150nJ5ZswrcY9EN7UlTqrbH1/h+etZ26jB2SYErPtsSOdaa3zBEcx+goZxjB7OPQ+n9KLU8PDFdVXujlBjhHGMP8AeAtiyFYrqxOZc4Uhu6Vh4EZgG111jbStLbBZDO5E/PWK8y4ZiMl9G2hh+lb9+O2baZu8UjyIJJHkPxpPV1P1E4oppLIqPLKyPUqmqGCxGZFbYETVtTXOOODcrtTRYFsTqflTMRhyR1jY/lXJt51IL3kar0HaU1yCmYgGNxQziGBF7xCA43/zdPetJicMGGmhiNf6UKu8LdCNRB5ijwngzNRTLGMZQvDbp+72l6d4p8vFrNWC06DaohbbafWBv61YVIqrwdWmlhCqsU6ky11Qw64HRXKK4GumoLpoaW1rS9kMZ+07uYL/AAmFMMuoPi6QDuNhWbYU7D4gowYGCCCD0IMirR4YtclODiz1K3bubgHK5BLrEszEkZtCFCnwGOhodjmcXLga2qkSRlLQTpAnLsSqr5hqI8FbNdVwJVlDAkk5Q2jhSQJGaep8VWcbft3GlQCr28zBYzG4pDIDprIBEHanFyjzr4ZWv3EuTlt5yqzlziHRkBILEEEgkSdCCCZoGEdO6Oa4AO8eWUsgFvKqweROZl8W0seVF8OwBRwySy5yAioBqMyiPNvhbcA11zDofEzZUZGJ1+Js8Fcp8iJ03mhsuZzi+H7xGuqmZmhc4MqoDDQ2xqrErzGxrq0eExgtrDBdCFJWATA/igCTXVXkthHz7xICSec0KO9GeJWvTflQZqciBs6Q61cymRWj4ViXKB2XQGJ/m6n2oFgsJnYDlzPQVqrakhEtjXxGYkKvhlv760C+S6wFocoPKY27xq2ukzHSfxiiPD8HiboJSzlWJGdgpPtvXYGzZsPJRWuHUM8/RSsD21rTYbjtsqpZCJk6ZmHkc59RpOlKSsSXtQ+77GAv+HcRl8TWmPPxGJPKckiPSh+Pwb2/DcWMw0IMg+jbb6RvW6ucRskSIBEwQQNQdNt5n6UM4reDh1YblkHn4TE+cjQnpQ1dg5WTfDPKsZhijQduXmJqDNRPG3Mpa24kjY/KPQxVHDqGlTpzBjmATHpWpF5RnTwpcGm4JiAbKidtPqf1otbIjyrK9nrozFSfMefUfKtIqH2pSyPuNrSWNxLaYhalF5TVUL5U4LQXFD8bZfBaN5R5013DCDpUdtPI1Oqiq4wGUpSWGU3XLvz2qI49NdRpRB0VhB2P96UL4TwXEXMaLKHMBL5m2CRzMc9F8zRI4aEtRJ08+P8AQ/7/AGyPiHzqC5iGb4dB1pvGcAqw9oZXnUDaPTlrQ63jDswZT/MmoPmV/SrqOUK2WuMtsgiliNQdfnVxH0oZaYkfEG/0mD8jSrcXbMwPQyK7adG3HQTa8I3qpieIIo6n+96p4lV1APruflUw4SuUAb8yYH41XhdlLL5PhI3P2acVaGVyDDFwOiPAYeY2byIrTYu2UdkWMsnbUANPh0nKRvPKOc15rwzErhL1lnglzkK6Qtt/C2pECZGvQmvUuC22FlgzK4JkAxJIYKzaGRp586NB7lkzZrDB41tsCubvZQ6AZFUsFujlAcqT5A6bCr1uyLlkNEXMrZQwMLMlvhO06GOlELyhYUrIBEr/ACoQSG1Himn4C7acZQAsMVA3PikzHQmTULl4KgDiCAqwABdgmwbTbUa+v0rqMnBgXrYbxBgwPXSWHpXVDTLpo+dMehINUcNwx3O2nXpRu8PF7itDw9YyRpDLtTM5begUEpdgLhvDdFULvqx6g7HXnFHFwOVQudv82Ux667nlzjoKI8BtgAAAAAaCNtKeR4z7fjWdKTbHFFJFP7mVs5w7FjMIZYuNtyZUxz2qnYxK22ZzPdXQQyjZWPhIIPw7CjqD9q/kYHlQq6g7+8IEGZHI6HcVWPL2svLhbivig6Wh3aqVUQDz689z51DguLm6pB+IS2u5ImZNQJcPdASYjrUXDR408yw+h0oqqW0A7GmgXx2z4uuoM+oGn1PyoQLZnatPxgbev5UOVRTlf2ilksSIuHYAlGcEgqywemhmjWGxjjQ13Dl/YXP75VYUaD0qsvcPVScIpxJreKnnUy4k1UA1qylDcRuF82Sm8a5ZqRBT1GtVcRpTbGitD2W4oLblG0S5AJ/lKmUb0nlQJantUNrASSVsHCXkIDgofivcMJts1x2A/wD1vaLEeoL6egrA8at3cLiXtMoz2mKHXRtiG9CCGH+qvTuxonHknU91c1/9gfhWc+1hB/iA0GtizPnow/CmoLKwefvslGbMBiMa7GYAPUD8zRHB32ZBnJO4030PWKrEUSKgLoI229atKPAOuyTZZwdqDJTWMonX3I3q7atSzPcPgtKJjmd8sUmCGre302p3E9MEPNzPn69aSlHMsDqliOTK8SxzXbpYzvA8hsK9s7K47vsPbunVii3TM7r4bqa/5lXWvFY0r0TsmP8A8cv+u8PbMmlOSgox4M5Tbk2eoMWbITGvhmd/UcjVXD8JC3TcQANlZCNyCWUiD0gTWe7MYy4wuBnZgCDBYkSIAMHyrRWmJuCddF39KrJe4J4J/upYiNwTtI1O9dVifH8vwNdQWWU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гам2.jpg"/>
          <p:cNvPicPr>
            <a:picLocks noGrp="1" noChangeAspect="1"/>
          </p:cNvPicPr>
          <p:nvPr>
            <p:ph sz="quarter" idx="1"/>
          </p:nvPr>
        </p:nvPicPr>
        <p:blipFill>
          <a:blip r:embed="rId2"/>
          <a:stretch>
            <a:fillRect/>
          </a:stretch>
        </p:blipFill>
        <p:spPr>
          <a:xfrm>
            <a:off x="3929058" y="783872"/>
            <a:ext cx="4936176" cy="5002582"/>
          </a:xfrm>
        </p:spPr>
      </p:pic>
      <p:sp>
        <p:nvSpPr>
          <p:cNvPr id="6" name="Текст 5"/>
          <p:cNvSpPr>
            <a:spLocks noGrp="1"/>
          </p:cNvSpPr>
          <p:nvPr>
            <p:ph type="body" idx="2"/>
          </p:nvPr>
        </p:nvSpPr>
        <p:spPr>
          <a:xfrm>
            <a:off x="428596" y="642918"/>
            <a:ext cx="3286116" cy="5429288"/>
          </a:xfrm>
        </p:spPr>
        <p:txBody>
          <a:bodyPr>
            <a:normAutofit fontScale="77500" lnSpcReduction="20000"/>
          </a:bodyPr>
          <a:lstStyle/>
          <a:p>
            <a:pPr algn="just"/>
            <a:r>
              <a:rPr lang="uk-UA" sz="2400" b="1" dirty="0" smtClean="0">
                <a:solidFill>
                  <a:schemeClr val="bg2">
                    <a:lumMod val="50000"/>
                  </a:schemeClr>
                </a:solidFill>
              </a:rPr>
              <a:t>Головний герой поеми </a:t>
            </a:r>
            <a:r>
              <a:rPr lang="en-US" sz="2400" b="1" dirty="0" smtClean="0">
                <a:solidFill>
                  <a:schemeClr val="bg2">
                    <a:lumMod val="50000"/>
                  </a:schemeClr>
                </a:solidFill>
              </a:rPr>
              <a:t>“</a:t>
            </a:r>
            <a:r>
              <a:rPr lang="uk-UA" sz="2400" b="1" dirty="0" smtClean="0">
                <a:solidFill>
                  <a:schemeClr val="bg2">
                    <a:lumMod val="50000"/>
                  </a:schemeClr>
                </a:solidFill>
              </a:rPr>
              <a:t>Гамалія</a:t>
            </a:r>
            <a:r>
              <a:rPr lang="en-US" sz="2400" b="1" dirty="0" smtClean="0">
                <a:solidFill>
                  <a:schemeClr val="bg2">
                    <a:lumMod val="50000"/>
                  </a:schemeClr>
                </a:solidFill>
              </a:rPr>
              <a:t>”</a:t>
            </a:r>
            <a:r>
              <a:rPr lang="uk-UA" sz="2400" b="1" dirty="0" smtClean="0">
                <a:solidFill>
                  <a:schemeClr val="bg2">
                    <a:lumMod val="50000"/>
                  </a:schemeClr>
                </a:solidFill>
              </a:rPr>
              <a:t> уособлює в собі найкращі риси козацького отамана. Але Гамалія – це художній образ, а не реальна історична особа, оскільки у жодному джерелі з історії України не згадується кошовий отаман чи ватажок морських походів з подібним прізвищем, хоча прізвище Гамалія (з тюркської </a:t>
            </a:r>
            <a:r>
              <a:rPr lang="en-US" sz="2400" b="1" dirty="0" smtClean="0">
                <a:solidFill>
                  <a:schemeClr val="bg2">
                    <a:lumMod val="50000"/>
                  </a:schemeClr>
                </a:solidFill>
              </a:rPr>
              <a:t>“</a:t>
            </a:r>
            <a:r>
              <a:rPr lang="uk-UA" sz="2400" b="1" dirty="0" smtClean="0">
                <a:solidFill>
                  <a:schemeClr val="bg2">
                    <a:lumMod val="50000"/>
                  </a:schemeClr>
                </a:solidFill>
              </a:rPr>
              <a:t>сильний</a:t>
            </a:r>
            <a:r>
              <a:rPr lang="en-US" sz="2400" b="1" dirty="0" smtClean="0">
                <a:solidFill>
                  <a:schemeClr val="bg2">
                    <a:lumMod val="50000"/>
                  </a:schemeClr>
                </a:solidFill>
              </a:rPr>
              <a:t>”</a:t>
            </a:r>
            <a:r>
              <a:rPr lang="uk-UA" sz="2400" b="1" dirty="0" smtClean="0">
                <a:solidFill>
                  <a:schemeClr val="bg2">
                    <a:lumMod val="50000"/>
                  </a:schemeClr>
                </a:solidFill>
              </a:rPr>
              <a:t>) було дуже поширене на Лівобережній Україні.</a:t>
            </a:r>
            <a:endParaRPr lang="uk-UA" dirty="0">
              <a:solidFill>
                <a:schemeClr val="bg2">
                  <a:lumMod val="50000"/>
                </a:schemeClr>
              </a:solidFill>
            </a:endParaRPr>
          </a:p>
        </p:txBody>
      </p:sp>
      <p:sp>
        <p:nvSpPr>
          <p:cNvPr id="3" name="Заголовок 2"/>
          <p:cNvSpPr>
            <a:spLocks noGrp="1"/>
          </p:cNvSpPr>
          <p:nvPr>
            <p:ph type="title"/>
          </p:nvPr>
        </p:nvSpPr>
        <p:spPr/>
        <p:txBody>
          <a:bodyPr/>
          <a:lstStyle/>
          <a:p>
            <a:r>
              <a:rPr lang="uk-UA" dirty="0" smtClean="0"/>
              <a:t>    </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2000240"/>
            <a:ext cx="7829576" cy="4125923"/>
          </a:xfrm>
        </p:spPr>
        <p:txBody>
          <a:bodyPr/>
          <a:lstStyle/>
          <a:p>
            <a:pPr>
              <a:buNone/>
            </a:pPr>
            <a:r>
              <a:rPr lang="uk-UA" dirty="0" smtClean="0"/>
              <a:t>  </a:t>
            </a:r>
            <a:endParaRPr lang="uk-UA" dirty="0"/>
          </a:p>
        </p:txBody>
      </p:sp>
      <p:sp>
        <p:nvSpPr>
          <p:cNvPr id="8" name="Заголовок 7"/>
          <p:cNvSpPr>
            <a:spLocks noGrp="1"/>
          </p:cNvSpPr>
          <p:nvPr>
            <p:ph type="title"/>
          </p:nvPr>
        </p:nvSpPr>
        <p:spPr>
          <a:xfrm>
            <a:off x="214282" y="285728"/>
            <a:ext cx="8786874" cy="1285884"/>
          </a:xfrm>
        </p:spPr>
        <p:txBody>
          <a:bodyPr>
            <a:normAutofit fontScale="90000"/>
          </a:bodyPr>
          <a:lstStyle/>
          <a:p>
            <a:pPr algn="ctr"/>
            <a:r>
              <a:rPr lang="uk-UA" sz="3100" b="1" dirty="0" smtClean="0">
                <a:solidFill>
                  <a:schemeClr val="bg2">
                    <a:lumMod val="50000"/>
                  </a:schemeClr>
                </a:solidFill>
              </a:rPr>
              <a:t>Дослідники вважають, що Т.Г.Шевченко  створив поему на знак дружби з Яковом Олександровичем Гамалією і навіть написав його портрет.</a:t>
            </a:r>
            <a:endParaRPr lang="uk-UA" b="1" dirty="0">
              <a:solidFill>
                <a:schemeClr val="bg2">
                  <a:lumMod val="50000"/>
                </a:schemeClr>
              </a:solidFill>
            </a:endParaRPr>
          </a:p>
        </p:txBody>
      </p:sp>
      <p:sp>
        <p:nvSpPr>
          <p:cNvPr id="1026" name="AutoShape 2" descr="Файл:Shevch muzej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dirty="0"/>
          </a:p>
        </p:txBody>
      </p:sp>
      <p:sp>
        <p:nvSpPr>
          <p:cNvPr id="1028" name="AutoShape 4" descr="Файл:Shevch muzej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dirty="0"/>
          </a:p>
        </p:txBody>
      </p:sp>
      <p:sp>
        <p:nvSpPr>
          <p:cNvPr id="1030" name="AutoShape 6" descr="Файл:Shevch muzej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dirty="0"/>
          </a:p>
        </p:txBody>
      </p:sp>
      <p:pic>
        <p:nvPicPr>
          <p:cNvPr id="7" name="Содержимое 3" descr="Shevch_muzej2..jpg"/>
          <p:cNvPicPr>
            <a:picLocks noChangeAspect="1"/>
          </p:cNvPicPr>
          <p:nvPr/>
        </p:nvPicPr>
        <p:blipFill>
          <a:blip r:embed="rId2"/>
          <a:stretch>
            <a:fillRect/>
          </a:stretch>
        </p:blipFill>
        <p:spPr>
          <a:xfrm>
            <a:off x="2143108" y="1643050"/>
            <a:ext cx="4786346" cy="47863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0"/>
            <a:ext cx="8229600" cy="204766"/>
          </a:xfrm>
        </p:spPr>
        <p:txBody>
          <a:bodyPr>
            <a:normAutofit fontScale="90000"/>
          </a:bodyPr>
          <a:lstStyle/>
          <a:p>
            <a:r>
              <a:rPr lang="uk-UA" dirty="0" smtClean="0"/>
              <a:t> </a:t>
            </a:r>
            <a:endParaRPr lang="uk-UA" dirty="0"/>
          </a:p>
        </p:txBody>
      </p:sp>
      <p:pic>
        <p:nvPicPr>
          <p:cNvPr id="10" name="Содержимое 9" descr="гам6.jpg"/>
          <p:cNvPicPr>
            <a:picLocks noGrp="1" noChangeAspect="1"/>
          </p:cNvPicPr>
          <p:nvPr>
            <p:ph sz="half" idx="1"/>
          </p:nvPr>
        </p:nvPicPr>
        <p:blipFill>
          <a:blip r:embed="rId2"/>
          <a:srcRect l="1958" t="3759" r="2086" b="6015"/>
          <a:stretch>
            <a:fillRect/>
          </a:stretch>
        </p:blipFill>
        <p:spPr>
          <a:xfrm>
            <a:off x="285720" y="1000108"/>
            <a:ext cx="3935043" cy="1927368"/>
          </a:xfrm>
        </p:spPr>
      </p:pic>
      <p:pic>
        <p:nvPicPr>
          <p:cNvPr id="13" name="Содержимое 12" descr="Рисунок1.jpg"/>
          <p:cNvPicPr>
            <a:picLocks noGrp="1" noChangeAspect="1"/>
          </p:cNvPicPr>
          <p:nvPr>
            <p:ph sz="half" idx="2"/>
          </p:nvPr>
        </p:nvPicPr>
        <p:blipFill>
          <a:blip r:embed="rId3">
            <a:lum bright="-32000" contrast="17000"/>
          </a:blip>
          <a:stretch>
            <a:fillRect/>
          </a:stretch>
        </p:blipFill>
        <p:spPr>
          <a:xfrm>
            <a:off x="4643438" y="4000504"/>
            <a:ext cx="4072128" cy="2017776"/>
          </a:xfrm>
          <a:prstGeom prst="rect">
            <a:avLst/>
          </a:prstGeom>
          <a:noFill/>
          <a:ln>
            <a:noFill/>
          </a:ln>
        </p:spPr>
      </p:pic>
      <p:sp>
        <p:nvSpPr>
          <p:cNvPr id="14" name="Прямоугольник 13"/>
          <p:cNvSpPr/>
          <p:nvPr/>
        </p:nvSpPr>
        <p:spPr>
          <a:xfrm>
            <a:off x="4286248" y="928670"/>
            <a:ext cx="4572000" cy="2031325"/>
          </a:xfrm>
          <a:prstGeom prst="rect">
            <a:avLst/>
          </a:prstGeom>
        </p:spPr>
        <p:txBody>
          <a:bodyPr wrap="square">
            <a:spAutoFit/>
          </a:bodyPr>
          <a:lstStyle/>
          <a:p>
            <a:pPr algn="just">
              <a:spcBef>
                <a:spcPts val="0"/>
              </a:spcBef>
            </a:pPr>
            <a:r>
              <a:rPr lang="uk-UA" b="1" dirty="0" smtClean="0">
                <a:solidFill>
                  <a:schemeClr val="bg2">
                    <a:lumMod val="50000"/>
                  </a:schemeClr>
                </a:solidFill>
              </a:rPr>
              <a:t>У поемі Т. Шевченко неодноразово згадує історичні топоніми</a:t>
            </a:r>
            <a:r>
              <a:rPr lang="en-US" b="1" dirty="0" smtClean="0">
                <a:solidFill>
                  <a:schemeClr val="bg2">
                    <a:lumMod val="50000"/>
                  </a:schemeClr>
                </a:solidFill>
              </a:rPr>
              <a:t>:</a:t>
            </a:r>
          </a:p>
          <a:p>
            <a:pPr algn="just">
              <a:spcBef>
                <a:spcPts val="0"/>
              </a:spcBef>
            </a:pPr>
            <a:r>
              <a:rPr lang="en-US" b="1" dirty="0" smtClean="0">
                <a:solidFill>
                  <a:schemeClr val="bg2">
                    <a:lumMod val="50000"/>
                  </a:schemeClr>
                </a:solidFill>
              </a:rPr>
              <a:t> - </a:t>
            </a:r>
            <a:r>
              <a:rPr lang="uk-UA" b="1" dirty="0" smtClean="0">
                <a:solidFill>
                  <a:schemeClr val="bg2">
                    <a:lumMod val="50000"/>
                  </a:schemeClr>
                </a:solidFill>
              </a:rPr>
              <a:t>у пісні поневолених козаків </a:t>
            </a:r>
          </a:p>
          <a:p>
            <a:pPr algn="just">
              <a:spcBef>
                <a:spcPts val="0"/>
              </a:spcBef>
            </a:pPr>
            <a:r>
              <a:rPr lang="en-US" b="1" dirty="0" smtClean="0">
                <a:solidFill>
                  <a:schemeClr val="bg1"/>
                </a:solidFill>
              </a:rPr>
              <a:t>“</a:t>
            </a:r>
            <a:r>
              <a:rPr lang="uk-UA" b="1" dirty="0" smtClean="0">
                <a:solidFill>
                  <a:schemeClr val="bg1"/>
                </a:solidFill>
              </a:rPr>
              <a:t>Ой, повій, повій, вітре, через море </a:t>
            </a:r>
          </a:p>
          <a:p>
            <a:pPr algn="just">
              <a:spcBef>
                <a:spcPts val="0"/>
              </a:spcBef>
            </a:pPr>
            <a:r>
              <a:rPr lang="uk-UA" b="1" dirty="0" smtClean="0">
                <a:solidFill>
                  <a:schemeClr val="bg1"/>
                </a:solidFill>
              </a:rPr>
              <a:t>Та з Великого Лугу</a:t>
            </a:r>
            <a:r>
              <a:rPr lang="en-US" b="1" dirty="0" smtClean="0">
                <a:solidFill>
                  <a:schemeClr val="bg1"/>
                </a:solidFill>
              </a:rPr>
              <a:t>”;</a:t>
            </a:r>
          </a:p>
          <a:p>
            <a:pPr algn="just">
              <a:spcBef>
                <a:spcPts val="0"/>
              </a:spcBef>
            </a:pPr>
            <a:r>
              <a:rPr lang="en-US" b="1" dirty="0" smtClean="0">
                <a:solidFill>
                  <a:schemeClr val="bg1"/>
                </a:solidFill>
              </a:rPr>
              <a:t> - “</a:t>
            </a:r>
            <a:r>
              <a:rPr lang="uk-UA" b="1" dirty="0" smtClean="0">
                <a:solidFill>
                  <a:schemeClr val="bg1"/>
                </a:solidFill>
              </a:rPr>
              <a:t>Чи спиш, чи чуєш, брате Луже? Хортице – сестро?</a:t>
            </a:r>
            <a:r>
              <a:rPr lang="en-US" b="1" dirty="0" smtClean="0">
                <a:solidFill>
                  <a:schemeClr val="bg1"/>
                </a:solidFill>
              </a:rPr>
              <a:t>”</a:t>
            </a:r>
            <a:endParaRPr lang="uk-UA" b="1" dirty="0" smtClean="0">
              <a:solidFill>
                <a:schemeClr val="bg1"/>
              </a:solidFill>
            </a:endParaRPr>
          </a:p>
        </p:txBody>
      </p:sp>
      <p:sp>
        <p:nvSpPr>
          <p:cNvPr id="15" name="Прямоугольник 14"/>
          <p:cNvSpPr/>
          <p:nvPr/>
        </p:nvSpPr>
        <p:spPr>
          <a:xfrm>
            <a:off x="285720" y="4000504"/>
            <a:ext cx="4286280" cy="2031325"/>
          </a:xfrm>
          <a:prstGeom prst="rect">
            <a:avLst/>
          </a:prstGeom>
        </p:spPr>
        <p:txBody>
          <a:bodyPr wrap="square">
            <a:spAutoFit/>
          </a:bodyPr>
          <a:lstStyle/>
          <a:p>
            <a:pPr algn="just"/>
            <a:r>
              <a:rPr lang="uk-UA" b="1" dirty="0" smtClean="0">
                <a:solidFill>
                  <a:schemeClr val="bg2">
                    <a:lumMod val="50000"/>
                  </a:schemeClr>
                </a:solidFill>
              </a:rPr>
              <a:t>Великий Луг – це історична місцевість, заплава Дніпра. За свідченням Д.І. Яворницького, територія Великого Лугу сягала від сучасного м. Запоріжжя до м. Нікополя, 120 верст довжиною та 15 – 20 верст середньої ширини.</a:t>
            </a:r>
            <a:endParaRPr lang="uk-UA" b="1" dirty="0">
              <a:solidFill>
                <a:schemeClr val="bg2">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357166"/>
            <a:ext cx="8229600" cy="1219200"/>
          </a:xfrm>
        </p:spPr>
        <p:txBody>
          <a:bodyPr>
            <a:noAutofit/>
          </a:bodyPr>
          <a:lstStyle/>
          <a:p>
            <a:pPr algn="ctr"/>
            <a:r>
              <a:rPr lang="uk-UA" sz="2800" b="1" dirty="0" smtClean="0">
                <a:solidFill>
                  <a:schemeClr val="bg2">
                    <a:lumMod val="75000"/>
                  </a:schemeClr>
                </a:solidFill>
              </a:rPr>
              <a:t>Хортиця – острів, на якому у 1556 – 1557 роках існувала перша Запорізька Січ, заснована  </a:t>
            </a:r>
            <a:br>
              <a:rPr lang="uk-UA" sz="2800" b="1" dirty="0" smtClean="0">
                <a:solidFill>
                  <a:schemeClr val="bg2">
                    <a:lumMod val="75000"/>
                  </a:schemeClr>
                </a:solidFill>
              </a:rPr>
            </a:br>
            <a:r>
              <a:rPr lang="uk-UA" sz="2800" b="1" dirty="0" smtClean="0">
                <a:solidFill>
                  <a:schemeClr val="bg2">
                    <a:lumMod val="75000"/>
                  </a:schemeClr>
                </a:solidFill>
              </a:rPr>
              <a:t>Д. Вишневецьким (Байдою).</a:t>
            </a:r>
            <a:endParaRPr lang="uk-UA" sz="2800" b="1" dirty="0">
              <a:solidFill>
                <a:schemeClr val="bg2">
                  <a:lumMod val="75000"/>
                </a:schemeClr>
              </a:solidFill>
            </a:endParaRPr>
          </a:p>
        </p:txBody>
      </p:sp>
      <p:pic>
        <p:nvPicPr>
          <p:cNvPr id="6" name="Содержимое 5" descr="xoptuza.png"/>
          <p:cNvPicPr>
            <a:picLocks noGrp="1" noChangeAspect="1"/>
          </p:cNvPicPr>
          <p:nvPr>
            <p:ph sz="half" idx="1"/>
          </p:nvPr>
        </p:nvPicPr>
        <p:blipFill>
          <a:blip r:embed="rId2"/>
          <a:stretch>
            <a:fillRect/>
          </a:stretch>
        </p:blipFill>
        <p:spPr>
          <a:xfrm>
            <a:off x="357158" y="1714488"/>
            <a:ext cx="3857651" cy="4768865"/>
          </a:xfrm>
        </p:spPr>
      </p:pic>
      <p:pic>
        <p:nvPicPr>
          <p:cNvPr id="8" name="Содержимое 7" descr="48811901_Ostrov_Hortica_.jpg"/>
          <p:cNvPicPr>
            <a:picLocks noGrp="1" noChangeAspect="1"/>
          </p:cNvPicPr>
          <p:nvPr>
            <p:ph sz="half" idx="2"/>
          </p:nvPr>
        </p:nvPicPr>
        <p:blipFill>
          <a:blip r:embed="rId3"/>
          <a:stretch>
            <a:fillRect/>
          </a:stretch>
        </p:blipFill>
        <p:spPr>
          <a:xfrm>
            <a:off x="4357686" y="1785926"/>
            <a:ext cx="4429156" cy="464346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Содержимое 13" descr="551.jpg"/>
          <p:cNvPicPr>
            <a:picLocks noGrp="1" noChangeAspect="1"/>
          </p:cNvPicPr>
          <p:nvPr>
            <p:ph sz="quarter" idx="1"/>
          </p:nvPr>
        </p:nvPicPr>
        <p:blipFill>
          <a:blip r:embed="rId2"/>
          <a:stretch>
            <a:fillRect/>
          </a:stretch>
        </p:blipFill>
        <p:spPr>
          <a:xfrm>
            <a:off x="3929058" y="412282"/>
            <a:ext cx="4643470" cy="3036070"/>
          </a:xfrm>
        </p:spPr>
      </p:pic>
      <p:sp>
        <p:nvSpPr>
          <p:cNvPr id="7" name="Текст 6"/>
          <p:cNvSpPr>
            <a:spLocks noGrp="1"/>
          </p:cNvSpPr>
          <p:nvPr>
            <p:ph type="body" idx="2"/>
          </p:nvPr>
        </p:nvSpPr>
        <p:spPr>
          <a:xfrm>
            <a:off x="214282" y="357166"/>
            <a:ext cx="3571900" cy="6143668"/>
          </a:xfrm>
        </p:spPr>
        <p:txBody>
          <a:bodyPr>
            <a:normAutofit fontScale="47500" lnSpcReduction="20000"/>
          </a:bodyPr>
          <a:lstStyle/>
          <a:p>
            <a:pPr>
              <a:spcBef>
                <a:spcPts val="0"/>
              </a:spcBef>
              <a:spcAft>
                <a:spcPts val="0"/>
              </a:spcAft>
            </a:pPr>
            <a:r>
              <a:rPr lang="uk-UA" sz="3400" b="1" dirty="0" smtClean="0">
                <a:solidFill>
                  <a:schemeClr val="bg2">
                    <a:lumMod val="50000"/>
                  </a:schemeClr>
                </a:solidFill>
              </a:rPr>
              <a:t>У поемі зазначається, що морський похід спрямовано на Візантію. </a:t>
            </a:r>
          </a:p>
          <a:p>
            <a:pPr>
              <a:spcBef>
                <a:spcPts val="0"/>
              </a:spcBef>
              <a:spcAft>
                <a:spcPts val="0"/>
              </a:spcAft>
            </a:pPr>
            <a:r>
              <a:rPr lang="uk-UA" sz="3400" b="1" dirty="0" smtClean="0">
                <a:solidFill>
                  <a:schemeClr val="bg2">
                    <a:lumMod val="50000"/>
                  </a:schemeClr>
                </a:solidFill>
              </a:rPr>
              <a:t>Неодноразово згадується</a:t>
            </a:r>
            <a:r>
              <a:rPr lang="en-US" sz="3400" b="1" dirty="0" smtClean="0">
                <a:solidFill>
                  <a:schemeClr val="bg2">
                    <a:lumMod val="50000"/>
                  </a:schemeClr>
                </a:solidFill>
              </a:rPr>
              <a:t>:</a:t>
            </a:r>
            <a:endParaRPr lang="ru-RU" sz="3400" b="1" dirty="0" smtClean="0">
              <a:solidFill>
                <a:schemeClr val="bg2">
                  <a:lumMod val="50000"/>
                </a:schemeClr>
              </a:solidFill>
            </a:endParaRPr>
          </a:p>
          <a:p>
            <a:pPr>
              <a:spcAft>
                <a:spcPts val="0"/>
              </a:spcAft>
            </a:pPr>
            <a:r>
              <a:rPr lang="en-US" sz="3400" b="1" dirty="0" smtClean="0">
                <a:solidFill>
                  <a:schemeClr val="bg1"/>
                </a:solidFill>
              </a:rPr>
              <a:t>“</a:t>
            </a:r>
            <a:r>
              <a:rPr lang="uk-UA" sz="3400" b="1" dirty="0" smtClean="0">
                <a:solidFill>
                  <a:schemeClr val="bg1"/>
                </a:solidFill>
              </a:rPr>
              <a:t>Дрімає в гаремі – в раю Візантія</a:t>
            </a:r>
            <a:r>
              <a:rPr lang="en-US" sz="3400" b="1" dirty="0" smtClean="0">
                <a:solidFill>
                  <a:schemeClr val="bg1"/>
                </a:solidFill>
              </a:rPr>
              <a:t>”;</a:t>
            </a:r>
          </a:p>
          <a:p>
            <a:pPr>
              <a:spcAft>
                <a:spcPts val="0"/>
              </a:spcAft>
            </a:pPr>
            <a:r>
              <a:rPr lang="en-US" sz="3400" b="1" dirty="0" smtClean="0">
                <a:solidFill>
                  <a:schemeClr val="bg1"/>
                </a:solidFill>
              </a:rPr>
              <a:t>“</a:t>
            </a:r>
            <a:r>
              <a:rPr lang="uk-UA" sz="3400" b="1" dirty="0" smtClean="0">
                <a:solidFill>
                  <a:schemeClr val="bg1"/>
                </a:solidFill>
              </a:rPr>
              <a:t>Візантія пробурхалась, витріщає очі</a:t>
            </a:r>
            <a:r>
              <a:rPr lang="en-US" sz="3400" b="1" dirty="0" smtClean="0">
                <a:solidFill>
                  <a:schemeClr val="bg1"/>
                </a:solidFill>
              </a:rPr>
              <a:t>”;</a:t>
            </a:r>
          </a:p>
          <a:p>
            <a:pPr>
              <a:spcAft>
                <a:spcPts val="0"/>
              </a:spcAft>
            </a:pPr>
            <a:r>
              <a:rPr lang="en-US" sz="3400" b="1" dirty="0" smtClean="0">
                <a:solidFill>
                  <a:schemeClr val="bg1"/>
                </a:solidFill>
              </a:rPr>
              <a:t>“</a:t>
            </a:r>
            <a:r>
              <a:rPr lang="uk-UA" sz="3400" b="1" dirty="0" smtClean="0">
                <a:solidFill>
                  <a:schemeClr val="bg1"/>
                </a:solidFill>
              </a:rPr>
              <a:t>Реве, лютує Візантія</a:t>
            </a:r>
            <a:r>
              <a:rPr lang="en-US" sz="3400" b="1" dirty="0" smtClean="0">
                <a:solidFill>
                  <a:schemeClr val="bg1"/>
                </a:solidFill>
              </a:rPr>
              <a:t>”</a:t>
            </a:r>
            <a:r>
              <a:rPr lang="uk-UA" sz="3400" b="1" dirty="0" smtClean="0">
                <a:solidFill>
                  <a:schemeClr val="bg1"/>
                </a:solidFill>
              </a:rPr>
              <a:t>.</a:t>
            </a:r>
          </a:p>
          <a:p>
            <a:pPr>
              <a:spcAft>
                <a:spcPts val="0"/>
              </a:spcAft>
            </a:pPr>
            <a:endParaRPr lang="uk-UA" sz="3400" b="1" dirty="0" smtClean="0">
              <a:solidFill>
                <a:schemeClr val="bg1"/>
              </a:solidFill>
            </a:endParaRPr>
          </a:p>
          <a:p>
            <a:pPr>
              <a:spcAft>
                <a:spcPts val="0"/>
              </a:spcAft>
            </a:pPr>
            <a:endParaRPr lang="uk-UA" sz="3400" b="1" dirty="0" smtClean="0">
              <a:solidFill>
                <a:schemeClr val="bg1"/>
              </a:solidFill>
            </a:endParaRPr>
          </a:p>
          <a:p>
            <a:pPr algn="just">
              <a:spcBef>
                <a:spcPts val="0"/>
              </a:spcBef>
              <a:spcAft>
                <a:spcPts val="0"/>
              </a:spcAft>
            </a:pPr>
            <a:r>
              <a:rPr lang="uk-UA" sz="3300" b="1" dirty="0" smtClean="0">
                <a:solidFill>
                  <a:schemeClr val="bg2">
                    <a:lumMod val="50000"/>
                  </a:schemeClr>
                </a:solidFill>
              </a:rPr>
              <a:t>Але це історична недостовірність. </a:t>
            </a:r>
          </a:p>
          <a:p>
            <a:pPr algn="just">
              <a:spcBef>
                <a:spcPts val="0"/>
              </a:spcBef>
              <a:spcAft>
                <a:spcPts val="0"/>
              </a:spcAft>
            </a:pPr>
            <a:r>
              <a:rPr lang="uk-UA" sz="3300" b="1" dirty="0" smtClean="0">
                <a:solidFill>
                  <a:schemeClr val="bg2">
                    <a:lumMod val="50000"/>
                  </a:schemeClr>
                </a:solidFill>
              </a:rPr>
              <a:t>Оскільки відомо, що після завоювання у 1453 році Константинополя, столиці Візантії, місто було перейменовано у Стамбул, столицю Османської імперії.</a:t>
            </a:r>
          </a:p>
          <a:p>
            <a:pPr algn="just">
              <a:spcBef>
                <a:spcPts val="0"/>
              </a:spcBef>
              <a:spcAft>
                <a:spcPts val="0"/>
              </a:spcAft>
            </a:pPr>
            <a:r>
              <a:rPr lang="uk-UA" sz="3300" b="1" dirty="0" smtClean="0">
                <a:solidFill>
                  <a:schemeClr val="bg2">
                    <a:lumMod val="50000"/>
                  </a:schemeClr>
                </a:solidFill>
              </a:rPr>
              <a:t>А доба морських походів припадає на першу чверть XVII століття. </a:t>
            </a:r>
            <a:endParaRPr lang="uk-UA" sz="3300" b="1" dirty="0">
              <a:solidFill>
                <a:schemeClr val="bg2">
                  <a:lumMod val="50000"/>
                </a:schemeClr>
              </a:solidFill>
            </a:endParaRPr>
          </a:p>
          <a:p>
            <a:endParaRPr lang="uk-UA" dirty="0"/>
          </a:p>
        </p:txBody>
      </p:sp>
      <p:pic>
        <p:nvPicPr>
          <p:cNvPr id="12" name="Содержимое 4" descr="Satellite_Image_of_Istanbul.png"/>
          <p:cNvPicPr>
            <a:picLocks noChangeAspect="1"/>
          </p:cNvPicPr>
          <p:nvPr/>
        </p:nvPicPr>
        <p:blipFill>
          <a:blip r:embed="rId3"/>
          <a:stretch>
            <a:fillRect/>
          </a:stretch>
        </p:blipFill>
        <p:spPr>
          <a:xfrm>
            <a:off x="3929058" y="3471443"/>
            <a:ext cx="4643470" cy="30391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599px-Ukrainian_cossacks_conquer_Feodosia.png"/>
          <p:cNvPicPr>
            <a:picLocks noGrp="1" noChangeAspect="1"/>
          </p:cNvPicPr>
          <p:nvPr>
            <p:ph type="pic" idx="1"/>
          </p:nvPr>
        </p:nvPicPr>
        <p:blipFill>
          <a:blip r:embed="rId2"/>
          <a:srcRect t="12562" b="12562"/>
          <a:stretch>
            <a:fillRect/>
          </a:stretch>
        </p:blipFill>
        <p:spPr>
          <a:xfrm>
            <a:off x="1071538" y="428604"/>
            <a:ext cx="7133958" cy="5000660"/>
          </a:xfrm>
        </p:spPr>
      </p:pic>
      <p:sp>
        <p:nvSpPr>
          <p:cNvPr id="10" name="Заголовок 9"/>
          <p:cNvSpPr>
            <a:spLocks noGrp="1"/>
          </p:cNvSpPr>
          <p:nvPr>
            <p:ph type="title"/>
          </p:nvPr>
        </p:nvSpPr>
        <p:spPr>
          <a:xfrm>
            <a:off x="1857356" y="142852"/>
            <a:ext cx="5486400" cy="438140"/>
          </a:xfrm>
        </p:spPr>
        <p:txBody>
          <a:bodyPr>
            <a:normAutofit/>
          </a:bodyPr>
          <a:lstStyle/>
          <a:p>
            <a:r>
              <a:rPr lang="uk-UA" dirty="0" smtClean="0">
                <a:solidFill>
                  <a:schemeClr val="bg2">
                    <a:lumMod val="50000"/>
                  </a:schemeClr>
                </a:solidFill>
              </a:rPr>
              <a:t>           Гравюра </a:t>
            </a:r>
            <a:r>
              <a:rPr lang="en-US" dirty="0" smtClean="0">
                <a:solidFill>
                  <a:schemeClr val="bg2">
                    <a:lumMod val="50000"/>
                  </a:schemeClr>
                </a:solidFill>
              </a:rPr>
              <a:t>“</a:t>
            </a:r>
            <a:r>
              <a:rPr lang="uk-UA" dirty="0" smtClean="0">
                <a:solidFill>
                  <a:schemeClr val="bg2">
                    <a:lumMod val="50000"/>
                  </a:schemeClr>
                </a:solidFill>
              </a:rPr>
              <a:t>Бій у бухті </a:t>
            </a:r>
            <a:r>
              <a:rPr lang="en-US" dirty="0" smtClean="0">
                <a:solidFill>
                  <a:schemeClr val="bg2">
                    <a:lumMod val="50000"/>
                  </a:schemeClr>
                </a:solidFill>
              </a:rPr>
              <a:t>“</a:t>
            </a:r>
            <a:r>
              <a:rPr lang="uk-UA" dirty="0" smtClean="0">
                <a:solidFill>
                  <a:schemeClr val="bg2">
                    <a:lumMod val="50000"/>
                  </a:schemeClr>
                </a:solidFill>
              </a:rPr>
              <a:t>Золотий Ріг</a:t>
            </a:r>
            <a:r>
              <a:rPr lang="en-US" dirty="0" smtClean="0">
                <a:solidFill>
                  <a:schemeClr val="bg2">
                    <a:lumMod val="50000"/>
                  </a:schemeClr>
                </a:solidFill>
              </a:rPr>
              <a:t>”</a:t>
            </a:r>
            <a:endParaRPr lang="uk-UA" dirty="0">
              <a:solidFill>
                <a:schemeClr val="bg2">
                  <a:lumMod val="50000"/>
                </a:schemeClr>
              </a:solidFill>
            </a:endParaRPr>
          </a:p>
        </p:txBody>
      </p:sp>
      <p:sp>
        <p:nvSpPr>
          <p:cNvPr id="12" name="Текст 11"/>
          <p:cNvSpPr>
            <a:spLocks noGrp="1"/>
          </p:cNvSpPr>
          <p:nvPr>
            <p:ph type="body" sz="half" idx="2"/>
          </p:nvPr>
        </p:nvSpPr>
        <p:spPr>
          <a:xfrm>
            <a:off x="142844" y="5357826"/>
            <a:ext cx="8786906" cy="1276372"/>
          </a:xfrm>
        </p:spPr>
        <p:txBody>
          <a:bodyPr>
            <a:noAutofit/>
          </a:bodyPr>
          <a:lstStyle/>
          <a:p>
            <a:pPr algn="ctr">
              <a:lnSpc>
                <a:spcPct val="100000"/>
              </a:lnSpc>
            </a:pPr>
            <a:r>
              <a:rPr lang="uk-UA" sz="2400" b="1" dirty="0" smtClean="0">
                <a:solidFill>
                  <a:schemeClr val="bg2">
                    <a:lumMod val="50000"/>
                  </a:schemeClr>
                </a:solidFill>
              </a:rPr>
              <a:t>Хоча сама ідея нападу запорозьких флотилій на Стамбул не вигадана, а має історичне </a:t>
            </a:r>
            <a:r>
              <a:rPr lang="ru-RU" sz="2400" b="1" dirty="0" smtClean="0">
                <a:solidFill>
                  <a:schemeClr val="bg2">
                    <a:lumMod val="50000"/>
                  </a:schemeClr>
                </a:solidFill>
              </a:rPr>
              <a:t>підґрунтя</a:t>
            </a:r>
            <a:r>
              <a:rPr lang="en-US" sz="2400" b="1" dirty="0" smtClean="0">
                <a:solidFill>
                  <a:schemeClr val="bg2">
                    <a:lumMod val="50000"/>
                  </a:schemeClr>
                </a:solidFill>
              </a:rPr>
              <a:t>: </a:t>
            </a:r>
            <a:r>
              <a:rPr lang="uk-UA" sz="2400" b="1" dirty="0" smtClean="0">
                <a:solidFill>
                  <a:schemeClr val="bg2">
                    <a:lumMod val="50000"/>
                  </a:schemeClr>
                </a:solidFill>
              </a:rPr>
              <a:t>відомо кілька походів на Стамбул – у 1615, 1621, 1624 роках.</a:t>
            </a:r>
            <a:endParaRPr lang="ru-RU" sz="2400" b="1" dirty="0">
              <a:solidFill>
                <a:schemeClr val="bg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520</TotalTime>
  <Words>1059</Words>
  <Application>Microsoft Office PowerPoint</Application>
  <PresentationFormat>Экран (4:3)</PresentationFormat>
  <Paragraphs>62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Робота проектного етапу Всеукраїнського інтерактивного конкурсу Малої Академії Наук «МАН – Юніор» в номінації «Історик – Юніор» на тему:  «Історичне підґрунтя поеми "Гамалія"  Т. Г. Шевченка»</vt:lpstr>
      <vt:lpstr>План</vt:lpstr>
      <vt:lpstr>"Наш отаман Гамалія,  Отаман завзятий,  Забрав хлопців та й поїхав  По морю гуляти,  По морю гуляти,  Слави здобувати,  Із турецької неволі  Братів визволяти”</vt:lpstr>
      <vt:lpstr>    </vt:lpstr>
      <vt:lpstr>Дослідники вважають, що Т.Г.Шевченко  створив поему на знак дружби з Яковом Олександровичем Гамалією і навіть написав його портрет.</vt:lpstr>
      <vt:lpstr> </vt:lpstr>
      <vt:lpstr>Хортиця – острів, на якому у 1556 – 1557 роках існувала перша Запорізька Січ, заснована   Д. Вишневецьким (Байдою).</vt:lpstr>
      <vt:lpstr>Презентация PowerPoint</vt:lpstr>
      <vt:lpstr>           Гравюра “Бій у бухті “Золотий Ріг”</vt:lpstr>
      <vt:lpstr> </vt:lpstr>
      <vt:lpstr>   </vt:lpstr>
      <vt:lpstr>Ще одна історична невідповідність полягає в тому, що в поході на Галату, який стався  1621 року, Петро Конашевич-Сагайдачний участі не брав, оскільки він в той час  був зайнятий підготовкою та участю у Хотинській війні.</vt:lpstr>
      <vt:lpstr>Участь Івана Підкови в морських походах також не відповідає історичним фактам. Хоча Іван Підкова і вів боротьбу з Османською імперією, але він був страчений за наказом польського короля  Стефана Баторія у 1578 році (в останню чверть XVI ст.), а, як відомо, доба морських походів припадає на першу  чверть XVIІ ст. </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Ира</dc:creator>
  <cp:lastModifiedBy>АЛЕКСЕЙ</cp:lastModifiedBy>
  <cp:revision>110</cp:revision>
  <dcterms:created xsi:type="dcterms:W3CDTF">2014-03-10T07:00:12Z</dcterms:created>
  <dcterms:modified xsi:type="dcterms:W3CDTF">2014-03-19T15:18:29Z</dcterms:modified>
</cp:coreProperties>
</file>