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345" r:id="rId2"/>
    <p:sldId id="257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2" r:id="rId14"/>
    <p:sldId id="34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F17"/>
    <a:srgbClr val="3366CC"/>
    <a:srgbClr val="003366"/>
    <a:srgbClr val="0D831B"/>
    <a:srgbClr val="000066"/>
    <a:srgbClr val="660066"/>
    <a:srgbClr val="4D4D4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722" autoAdjust="0"/>
  </p:normalViewPr>
  <p:slideViewPr>
    <p:cSldViewPr>
      <p:cViewPr>
        <p:scale>
          <a:sx n="70" d="100"/>
          <a:sy n="70" d="100"/>
        </p:scale>
        <p:origin x="-141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1E41-AB95-46D9-AC3A-B6BD530FE1D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59C0-52C4-4DEC-B99B-3AA5FB8460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AB555-DA69-430B-A5D9-06E91415D3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5D3E8-DA50-4306-B962-3805704583F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F89B-6137-4C5D-8994-DAF583EE4B0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2E0D-B73B-4477-A0FB-06D2CB73A3D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2CBF-009F-4538-AC61-044BA971CE9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152A-186D-4EB4-AD11-A8E7CA49801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12DC-81F0-4ADF-97E3-EF9AA97DEF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7A12-3D92-4F3E-99B8-CB3F79C3C28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8796-EA42-48E2-ADB2-1C6A6724D0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4725-F842-4FB2-BA7D-FEFB75C24E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85310C44-1696-40BA-8BDB-E1E8402CD35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46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60648"/>
            <a:ext cx="8786874" cy="223224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Робота проектного етапу Всеукраїнського інтерактивного конкурсу</a:t>
            </a:r>
            <a:r>
              <a:rPr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Малої Академії Наук «МАН – Юніор» в номінації «Історик – Юніор» на тему</a:t>
            </a:r>
            <a:r>
              <a:rPr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 «Історичне підґрунтя поеми </a:t>
            </a:r>
            <a:r>
              <a:rPr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  <a:r>
              <a:rPr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Т. Г. Шевченка»</a:t>
            </a:r>
            <a:endParaRPr lang="uk-UA" sz="3200" dirty="0">
              <a:solidFill>
                <a:srgbClr val="464F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851920" y="2780928"/>
            <a:ext cx="5204994" cy="367226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Нотевський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Євген В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ячеславович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учень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А класу Первомайського НВК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ЗОШ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– ІІ ст. №15 - колегіум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464F17"/>
                </a:solidFill>
                <a:latin typeface="Times New Roman" pitchFamily="18" charset="0"/>
                <a:cs typeface="Times New Roman" pitchFamily="18" charset="0"/>
              </a:rPr>
              <a:t>Науковий керівник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Сизова Анна Володимирівна, вчитель історії Первомайського НВК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ЗОШ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– ІІ ст. № 15 - колегіум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528392" cy="322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7977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6669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 smtClean="0">
                <a:solidFill>
                  <a:srgbClr val="464F17"/>
                </a:solidFill>
                <a:latin typeface="Times New Roman" pitchFamily="18" charset="0"/>
              </a:rPr>
              <a:t>«Із города із Глухова</a:t>
            </a:r>
          </a:p>
          <a:p>
            <a:pPr>
              <a:buFont typeface="Wingdings" pitchFamily="2" charset="2"/>
              <a:buNone/>
            </a:pPr>
            <a:r>
              <a:rPr lang="ru-RU" sz="2400" b="1" i="1" smtClean="0">
                <a:solidFill>
                  <a:srgbClr val="464F17"/>
                </a:solidFill>
                <a:latin typeface="Times New Roman" pitchFamily="18" charset="0"/>
              </a:rPr>
              <a:t>Полки виступали</a:t>
            </a:r>
          </a:p>
          <a:p>
            <a:pPr>
              <a:buFont typeface="Wingdings" pitchFamily="2" charset="2"/>
              <a:buNone/>
            </a:pPr>
            <a:r>
              <a:rPr lang="ru-RU" sz="2400" b="1" i="1" smtClean="0">
                <a:solidFill>
                  <a:srgbClr val="464F17"/>
                </a:solidFill>
                <a:latin typeface="Times New Roman" pitchFamily="18" charset="0"/>
              </a:rPr>
              <a:t>З заступами на лінію, </a:t>
            </a:r>
          </a:p>
          <a:p>
            <a:pPr>
              <a:buFont typeface="Wingdings" pitchFamily="2" charset="2"/>
              <a:buNone/>
            </a:pPr>
            <a:r>
              <a:rPr lang="ru-RU" sz="2400" b="1" i="1" smtClean="0">
                <a:solidFill>
                  <a:srgbClr val="464F17"/>
                </a:solidFill>
                <a:latin typeface="Times New Roman" pitchFamily="18" charset="0"/>
              </a:rPr>
              <a:t>А мене послали</a:t>
            </a:r>
          </a:p>
          <a:p>
            <a:pPr>
              <a:buFont typeface="Wingdings" pitchFamily="2" charset="2"/>
              <a:buNone/>
            </a:pPr>
            <a:r>
              <a:rPr lang="ru-RU" sz="2400" b="1" i="1" smtClean="0">
                <a:solidFill>
                  <a:srgbClr val="464F17"/>
                </a:solidFill>
                <a:latin typeface="Times New Roman" pitchFamily="18" charset="0"/>
              </a:rPr>
              <a:t>На столицю з козаками</a:t>
            </a:r>
          </a:p>
          <a:p>
            <a:pPr>
              <a:buFont typeface="Wingdings" pitchFamily="2" charset="2"/>
              <a:buNone/>
            </a:pPr>
            <a:r>
              <a:rPr lang="ru-RU" sz="2400" b="1" i="1" smtClean="0">
                <a:solidFill>
                  <a:srgbClr val="464F17"/>
                </a:solidFill>
                <a:latin typeface="Times New Roman" pitchFamily="18" charset="0"/>
              </a:rPr>
              <a:t>Наказним гетьманом».</a:t>
            </a:r>
          </a:p>
          <a:p>
            <a:pPr>
              <a:buFont typeface="Wingdings" pitchFamily="2" charset="2"/>
              <a:buNone/>
            </a:pPr>
            <a:r>
              <a:rPr lang="uk-UA" sz="2400" b="1" i="1" smtClean="0">
                <a:latin typeface="Times New Roman" pitchFamily="18" charset="0"/>
              </a:rPr>
              <a:t>   – м. Глухів в першій половині Х</a:t>
            </a:r>
            <a:r>
              <a:rPr lang="ru-RU" sz="2400" b="1" i="1" smtClean="0">
                <a:latin typeface="Times New Roman" pitchFamily="18" charset="0"/>
              </a:rPr>
              <a:t>VІІІ ст. було резиденцією українських гетьманів.</a:t>
            </a:r>
          </a:p>
          <a:p>
            <a:pPr>
              <a:buFont typeface="Wingdings" pitchFamily="2" charset="2"/>
              <a:buNone/>
            </a:pPr>
            <a:r>
              <a:rPr lang="ru-RU" sz="2400" b="1" i="1" smtClean="0">
                <a:latin typeface="Times New Roman" pitchFamily="18" charset="0"/>
              </a:rPr>
              <a:t>  – Наказним, тобто тимчасовим гетьманом був уовноважений козацькою старшиною чернігівський полковник Павло Полуботок (1722 – 1724) За діяльність, спрямовану на захист автономних прав України-Гетьманщини, П.Полуботок у травні 1723 р. був викликаний разом з генеральним суддею та писарем до Петербурга.</a:t>
            </a:r>
          </a:p>
          <a:p>
            <a:pPr>
              <a:buFont typeface="Wingdings" pitchFamily="2" charset="2"/>
              <a:buNone/>
            </a:pPr>
            <a:r>
              <a:rPr lang="ru-RU" sz="2400" b="1" i="1" smtClean="0">
                <a:latin typeface="Times New Roman" pitchFamily="18" charset="0"/>
              </a:rPr>
              <a:t>                                                                                </a:t>
            </a:r>
            <a:r>
              <a:rPr lang="en-US" sz="2400" b="1" i="1" smtClean="0">
                <a:latin typeface="Times New Roman" pitchFamily="18" charset="0"/>
              </a:rPr>
              <a:t>                   </a:t>
            </a:r>
            <a:r>
              <a:rPr lang="en-US" sz="2400" b="1" smtClean="0">
                <a:latin typeface="Times New Roman" pitchFamily="18" charset="0"/>
              </a:rPr>
              <a:t>[6]</a:t>
            </a:r>
            <a:r>
              <a:rPr lang="ru-RU" sz="2400" b="1" smtClean="0">
                <a:latin typeface="Times New Roman" pitchFamily="18" charset="0"/>
              </a:rPr>
              <a:t>   </a:t>
            </a:r>
            <a:r>
              <a:rPr lang="ru-RU" sz="2600" b="1" smtClean="0"/>
              <a:t> </a:t>
            </a:r>
          </a:p>
        </p:txBody>
      </p:sp>
      <p:pic>
        <p:nvPicPr>
          <p:cNvPr id="39943" name="Picture 7" descr="26528-1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60350"/>
            <a:ext cx="3527425" cy="2482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59769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i="1" smtClean="0">
                <a:solidFill>
                  <a:srgbClr val="464F17"/>
                </a:solidFill>
                <a:latin typeface="Times New Roman" pitchFamily="18" charset="0"/>
              </a:rPr>
              <a:t>«</a:t>
            </a:r>
            <a:r>
              <a:rPr lang="uk-UA" sz="3200" b="1" i="1" smtClean="0">
                <a:solidFill>
                  <a:srgbClr val="464F17"/>
                </a:solidFill>
                <a:latin typeface="Times New Roman" pitchFamily="18" charset="0"/>
              </a:rPr>
              <a:t>Царю проклятий,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smtClean="0">
                <a:solidFill>
                  <a:srgbClr val="464F17"/>
                </a:solidFill>
                <a:latin typeface="Times New Roman" pitchFamily="18" charset="0"/>
              </a:rPr>
              <a:t>Лукавий, аспиде неситий!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smtClean="0">
                <a:solidFill>
                  <a:srgbClr val="464F17"/>
                </a:solidFill>
                <a:latin typeface="Times New Roman" pitchFamily="18" charset="0"/>
              </a:rPr>
              <a:t>Що ти зробив з козаками?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smtClean="0">
                <a:solidFill>
                  <a:srgbClr val="464F17"/>
                </a:solidFill>
                <a:latin typeface="Times New Roman" pitchFamily="18" charset="0"/>
              </a:rPr>
              <a:t>Болота засипав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smtClean="0">
                <a:solidFill>
                  <a:srgbClr val="464F17"/>
                </a:solidFill>
                <a:latin typeface="Times New Roman" pitchFamily="18" charset="0"/>
              </a:rPr>
              <a:t>Благородними костями;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smtClean="0">
                <a:solidFill>
                  <a:srgbClr val="464F17"/>
                </a:solidFill>
                <a:latin typeface="Times New Roman" pitchFamily="18" charset="0"/>
              </a:rPr>
              <a:t>Поставив столицю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i="1" smtClean="0">
                <a:solidFill>
                  <a:srgbClr val="464F17"/>
                </a:solidFill>
                <a:latin typeface="Times New Roman" pitchFamily="18" charset="0"/>
              </a:rPr>
              <a:t>На їх трупах катованих!» </a:t>
            </a:r>
            <a:r>
              <a:rPr lang="en-US" sz="3200" b="1" i="1" smtClean="0">
                <a:solidFill>
                  <a:srgbClr val="464F17"/>
                </a:solidFill>
                <a:latin typeface="Times New Roman" pitchFamily="18" charset="0"/>
              </a:rPr>
              <a:t>    </a:t>
            </a:r>
            <a:r>
              <a:rPr lang="ru-RU" sz="3200" b="1" i="1" smtClean="0">
                <a:latin typeface="Times New Roman" pitchFamily="18" charset="0"/>
              </a:rPr>
              <a:t>– мова йде про участь козаківу будівництві Петербурга, каналів і укріплень, де у надзвичайно суворих умовах багато з них загинули.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smtClean="0">
                <a:latin typeface="Times New Roman" pitchFamily="18" charset="0"/>
              </a:rPr>
              <a:t>                                                    </a:t>
            </a:r>
            <a:r>
              <a:rPr lang="en-US" sz="2800" b="1" i="1" smtClean="0">
                <a:latin typeface="Times New Roman" pitchFamily="18" charset="0"/>
              </a:rPr>
              <a:t>                   </a:t>
            </a:r>
            <a:r>
              <a:rPr lang="en-US" sz="3200" b="1" smtClean="0">
                <a:latin typeface="Times New Roman" pitchFamily="18" charset="0"/>
              </a:rPr>
              <a:t>[7], [8]</a:t>
            </a:r>
            <a:endParaRPr lang="ru-RU" sz="32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61198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«</a:t>
            </a:r>
            <a:r>
              <a:rPr lang="uk-UA" sz="2800" b="1" i="1" smtClean="0">
                <a:solidFill>
                  <a:srgbClr val="464F17"/>
                </a:solidFill>
                <a:latin typeface="Times New Roman" pitchFamily="18" charset="0"/>
              </a:rPr>
              <a:t>І в темній темниці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smtClean="0">
                <a:solidFill>
                  <a:srgbClr val="464F17"/>
                </a:solidFill>
                <a:latin typeface="Times New Roman" pitchFamily="18" charset="0"/>
              </a:rPr>
              <a:t>Мене, вольного гетьмана,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smtClean="0">
                <a:solidFill>
                  <a:srgbClr val="464F17"/>
                </a:solidFill>
                <a:latin typeface="Times New Roman" pitchFamily="18" charset="0"/>
              </a:rPr>
              <a:t>Голодом замучив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smtClean="0">
                <a:solidFill>
                  <a:srgbClr val="464F17"/>
                </a:solidFill>
                <a:latin typeface="Times New Roman" pitchFamily="18" charset="0"/>
              </a:rPr>
              <a:t>У кайданах. Царю!Царю!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smtClean="0">
                <a:solidFill>
                  <a:srgbClr val="464F17"/>
                </a:solidFill>
                <a:latin typeface="Times New Roman" pitchFamily="18" charset="0"/>
              </a:rPr>
              <a:t>І Бог не розлучить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smtClean="0">
                <a:solidFill>
                  <a:srgbClr val="464F17"/>
                </a:solidFill>
                <a:latin typeface="Times New Roman" pitchFamily="18" charset="0"/>
              </a:rPr>
              <a:t>Нас з тобою. Кайданами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Снований зо мною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Навік – віки».</a:t>
            </a:r>
            <a:r>
              <a:rPr lang="ru-RU" sz="2000" b="1" i="1" smtClean="0">
                <a:solidFill>
                  <a:srgbClr val="464F17"/>
                </a:solidFill>
                <a:latin typeface="Times New Roman" pitchFamily="18" charset="0"/>
              </a:rPr>
              <a:t> </a:t>
            </a:r>
            <a:r>
              <a:rPr lang="en-US" sz="2000" b="1" i="1" smtClean="0">
                <a:solidFill>
                  <a:srgbClr val="464F17"/>
                </a:solidFill>
                <a:latin typeface="Times New Roman" pitchFamily="18" charset="0"/>
              </a:rPr>
              <a:t>                         </a:t>
            </a:r>
            <a:r>
              <a:rPr lang="ru-RU" sz="2600" b="1" i="1" smtClean="0">
                <a:latin typeface="Times New Roman" pitchFamily="18" charset="0"/>
              </a:rPr>
              <a:t>– Відомо, що розлючений наполегливістю П.Полуботка у питаннях про відновлення автономних прав Гетьманщини, Петро І наказав ув</a:t>
            </a:r>
            <a:r>
              <a:rPr lang="en-US" sz="2600" b="1" i="1" smtClean="0">
                <a:latin typeface="Times New Roman" pitchFamily="18" charset="0"/>
              </a:rPr>
              <a:t>’</a:t>
            </a:r>
            <a:r>
              <a:rPr lang="uk-UA" sz="2600" b="1" i="1" smtClean="0">
                <a:latin typeface="Times New Roman" pitchFamily="18" charset="0"/>
              </a:rPr>
              <a:t>язнити його в Петропавловській фортеці, в казематі якої Полуботок помирає в кінці грудня 1724 р., а вже в січні 1725 р. помирає і сам Петро І.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600" b="1" i="1" smtClean="0">
                <a:latin typeface="Times New Roman" pitchFamily="18" charset="0"/>
              </a:rPr>
              <a:t>                                                                                  </a:t>
            </a:r>
            <a:r>
              <a:rPr lang="en-US" sz="2600" b="1" smtClean="0">
                <a:latin typeface="Times New Roman" pitchFamily="18" charset="0"/>
              </a:rPr>
              <a:t>[9], [10]</a:t>
            </a:r>
            <a:endParaRPr lang="ru-RU" sz="26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229600" cy="5538787"/>
          </a:xfrm>
        </p:spPr>
        <p:txBody>
          <a:bodyPr/>
          <a:lstStyle/>
          <a:p>
            <a:pPr>
              <a:buNone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Висновки:  Поема </a:t>
            </a: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Т.Г.Шевченка « Сон» </a:t>
            </a: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містить конкретні історичні факти, що розкривають істинну картину життя в Російській імперії за правління Миколи І.</a:t>
            </a:r>
            <a:b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сатиричній манері поет влучно висміює вади російського суспільства  та аморальність загарбницьких намірів російського імперіалізму.</a:t>
            </a:r>
            <a:b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І хоча автор вдається до літературного прийому </a:t>
            </a: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сну </a:t>
            </a: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</a:t>
            </a: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історичні особи та події, що згадуються у поемі «Сон», мають </a:t>
            </a: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історичне підґрунтя  . Це </a:t>
            </a:r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давало змогу сучасникам поета сприймати зміст поеми реалістично,спонукало український народ до національного визволення та активної боротьби проти царизму та кріпацтва.</a:t>
            </a:r>
            <a:endParaRPr lang="ru-RU" sz="28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60350"/>
            <a:ext cx="8713787" cy="1139825"/>
          </a:xfrm>
        </p:spPr>
        <p:txBody>
          <a:bodyPr/>
          <a:lstStyle/>
          <a:p>
            <a:r>
              <a:rPr lang="uk-UA" sz="3800" b="1" i="1" dirty="0" smtClean="0">
                <a:solidFill>
                  <a:srgbClr val="464F17"/>
                </a:solidFill>
                <a:latin typeface="Times New Roman" pitchFamily="18" charset="0"/>
              </a:rPr>
              <a:t>Посилання на літературу та джерела:</a:t>
            </a:r>
            <a:endParaRPr lang="ru-RU" sz="3800" b="1" i="1" dirty="0" smtClean="0">
              <a:solidFill>
                <a:srgbClr val="464F17"/>
              </a:solidFill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712"/>
            <a:ext cx="8280400" cy="60212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>
                <a:latin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</a:rPr>
              <a:t> </a:t>
            </a:r>
            <a:br>
              <a:rPr lang="uk-UA" sz="2000" b="1" dirty="0" smtClean="0">
                <a:latin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</a:rPr>
              <a:t>1. </a:t>
            </a:r>
            <a:r>
              <a:rPr lang="uk-UA" sz="2000" dirty="0" err="1" smtClean="0">
                <a:latin typeface="Times New Roman" pitchFamily="18" charset="0"/>
              </a:rPr>
              <a:t>Осмоловський</a:t>
            </a:r>
            <a:r>
              <a:rPr lang="uk-UA" sz="2000" dirty="0" smtClean="0">
                <a:latin typeface="Times New Roman" pitchFamily="18" charset="0"/>
              </a:rPr>
              <a:t> С.О., Всесвітня історія: </a:t>
            </a:r>
            <a:r>
              <a:rPr lang="uk-UA" sz="2000" dirty="0" err="1" smtClean="0">
                <a:latin typeface="Times New Roman" pitchFamily="18" charset="0"/>
              </a:rPr>
              <a:t>підр</a:t>
            </a:r>
            <a:r>
              <a:rPr lang="uk-UA" sz="2000" dirty="0" smtClean="0">
                <a:latin typeface="Times New Roman" pitchFamily="18" charset="0"/>
              </a:rPr>
              <a:t>. для 9 кл./ С.О</a:t>
            </a:r>
            <a:r>
              <a:rPr lang="uk-UA" sz="2000" smtClean="0">
                <a:latin typeface="Times New Roman" pitchFamily="18" charset="0"/>
              </a:rPr>
              <a:t>.      Осмоловський</a:t>
            </a:r>
            <a:r>
              <a:rPr lang="uk-UA" sz="2000" dirty="0" smtClean="0">
                <a:latin typeface="Times New Roman" pitchFamily="18" charset="0"/>
              </a:rPr>
              <a:t>, Т.В. </a:t>
            </a:r>
            <a:r>
              <a:rPr lang="uk-UA" sz="2000" dirty="0" err="1" smtClean="0">
                <a:latin typeface="Times New Roman" pitchFamily="18" charset="0"/>
              </a:rPr>
              <a:t>Ладиченко</a:t>
            </a:r>
            <a:r>
              <a:rPr lang="uk-UA" sz="2000" dirty="0" smtClean="0">
                <a:latin typeface="Times New Roman" pitchFamily="18" charset="0"/>
              </a:rPr>
              <a:t>. – К.: </a:t>
            </a:r>
            <a:r>
              <a:rPr lang="uk-UA" sz="2000" dirty="0" err="1" smtClean="0">
                <a:latin typeface="Times New Roman" pitchFamily="18" charset="0"/>
              </a:rPr>
              <a:t>Генеза</a:t>
            </a:r>
            <a:r>
              <a:rPr lang="uk-UA" sz="2000" dirty="0" smtClean="0">
                <a:latin typeface="Times New Roman" pitchFamily="18" charset="0"/>
              </a:rPr>
              <a:t>, 2009. – с.78.</a:t>
            </a:r>
            <a:br>
              <a:rPr lang="uk-UA" sz="2000" dirty="0" smtClean="0">
                <a:latin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</a:rPr>
              <a:t>2. </a:t>
            </a:r>
            <a:r>
              <a:rPr lang="uk-UA" sz="2000" dirty="0" err="1" smtClean="0">
                <a:latin typeface="Times New Roman" pitchFamily="18" charset="0"/>
              </a:rPr>
              <a:t>Бирюлёв</a:t>
            </a:r>
            <a:r>
              <a:rPr lang="uk-UA" sz="2000" dirty="0" smtClean="0">
                <a:latin typeface="Times New Roman" pitchFamily="18" charset="0"/>
              </a:rPr>
              <a:t> И.М., </a:t>
            </a:r>
            <a:r>
              <a:rPr lang="uk-UA" sz="2000" dirty="0" err="1" smtClean="0">
                <a:latin typeface="Times New Roman" pitchFamily="18" charset="0"/>
              </a:rPr>
              <a:t>Всемирная</a:t>
            </a:r>
            <a:r>
              <a:rPr lang="uk-UA" sz="2000" dirty="0" smtClean="0">
                <a:latin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</a:rPr>
              <a:t>история</a:t>
            </a:r>
            <a:r>
              <a:rPr lang="uk-UA" sz="2000" dirty="0" smtClean="0">
                <a:latin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</a:rPr>
              <a:t>Часть</a:t>
            </a:r>
            <a:r>
              <a:rPr lang="uk-UA" sz="2000" dirty="0" smtClean="0">
                <a:latin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</a:rPr>
              <a:t>первая</a:t>
            </a:r>
            <a:r>
              <a:rPr lang="uk-UA" sz="2000" dirty="0" smtClean="0">
                <a:latin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</a:rPr>
              <a:t>Новое</a:t>
            </a:r>
            <a:r>
              <a:rPr lang="uk-UA" sz="2000" dirty="0" smtClean="0">
                <a:latin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</a:rPr>
              <a:t>время</a:t>
            </a:r>
            <a:r>
              <a:rPr lang="uk-UA" sz="2000" dirty="0" smtClean="0">
                <a:latin typeface="Times New Roman" pitchFamily="18" charset="0"/>
              </a:rPr>
              <a:t> (Х</a:t>
            </a:r>
            <a:r>
              <a:rPr lang="ru-RU" sz="2000" dirty="0" smtClean="0">
                <a:latin typeface="Times New Roman" pitchFamily="18" charset="0"/>
              </a:rPr>
              <a:t>VІ – конец ХVІІ в.): учебник для 8 </a:t>
            </a:r>
            <a:r>
              <a:rPr lang="ru-RU" sz="2000" dirty="0" err="1" smtClean="0">
                <a:latin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</a:rPr>
              <a:t>./ И.М. </a:t>
            </a:r>
            <a:r>
              <a:rPr lang="ru-RU" sz="2000" dirty="0" err="1" smtClean="0">
                <a:latin typeface="Times New Roman" pitchFamily="18" charset="0"/>
              </a:rPr>
              <a:t>Бирюлёв</a:t>
            </a:r>
            <a:r>
              <a:rPr lang="ru-RU" sz="2000" dirty="0" smtClean="0">
                <a:latin typeface="Times New Roman" pitchFamily="18" charset="0"/>
              </a:rPr>
              <a:t>. – Запорожье: </a:t>
            </a:r>
            <a:r>
              <a:rPr lang="ru-RU" sz="2000" dirty="0" err="1" smtClean="0">
                <a:latin typeface="Times New Roman" pitchFamily="18" charset="0"/>
              </a:rPr>
              <a:t>Просвіта</a:t>
            </a:r>
            <a:r>
              <a:rPr lang="ru-RU" sz="2000" dirty="0" smtClean="0">
                <a:latin typeface="Times New Roman" pitchFamily="18" charset="0"/>
              </a:rPr>
              <a:t>, 2002. – с.195.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3.</a:t>
            </a:r>
            <a:r>
              <a:rPr lang="uk-UA" sz="2000" dirty="0" smtClean="0">
                <a:latin typeface="Times New Roman" pitchFamily="18" charset="0"/>
              </a:rPr>
              <a:t> Шевченко Т., Кобзар/ Т.Г. Шевченко. – К.: Вид-во худ. літератури </a:t>
            </a:r>
            <a:r>
              <a:rPr lang="ru-RU" sz="2000" dirty="0" smtClean="0">
                <a:solidFill>
                  <a:srgbClr val="464F17"/>
                </a:solidFill>
                <a:latin typeface="Times New Roman" pitchFamily="18" charset="0"/>
              </a:rPr>
              <a:t>«</a:t>
            </a:r>
            <a:r>
              <a:rPr lang="uk-UA" sz="2000" dirty="0" smtClean="0">
                <a:latin typeface="Times New Roman" pitchFamily="18" charset="0"/>
              </a:rPr>
              <a:t>Дніпро</a:t>
            </a:r>
            <a:r>
              <a:rPr lang="ru-RU" sz="2000" dirty="0" smtClean="0">
                <a:solidFill>
                  <a:srgbClr val="464F17"/>
                </a:solidFill>
                <a:latin typeface="Times New Roman" pitchFamily="18" charset="0"/>
              </a:rPr>
              <a:t>»</a:t>
            </a:r>
            <a:r>
              <a:rPr lang="uk-UA" sz="2000" dirty="0" smtClean="0">
                <a:latin typeface="Times New Roman" pitchFamily="18" charset="0"/>
              </a:rPr>
              <a:t>, 1981. – с.578.</a:t>
            </a:r>
            <a:br>
              <a:rPr lang="uk-UA" sz="2000" dirty="0" smtClean="0">
                <a:latin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</a:rPr>
              <a:t>4. Власов В.С., </a:t>
            </a:r>
            <a:r>
              <a:rPr lang="uk-UA" sz="2000" dirty="0" err="1" smtClean="0">
                <a:latin typeface="Times New Roman" pitchFamily="18" charset="0"/>
              </a:rPr>
              <a:t>История</a:t>
            </a:r>
            <a:r>
              <a:rPr lang="uk-UA" sz="2000" dirty="0" smtClean="0">
                <a:latin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</a:rPr>
              <a:t>Украин</a:t>
            </a:r>
            <a:r>
              <a:rPr lang="ru-RU" sz="2000" dirty="0" smtClean="0">
                <a:latin typeface="Times New Roman" pitchFamily="18" charset="0"/>
              </a:rPr>
              <a:t>ы. 8 </a:t>
            </a:r>
            <a:r>
              <a:rPr lang="ru-RU" sz="2000" dirty="0" err="1" smtClean="0">
                <a:latin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</a:rPr>
              <a:t>.: учеб. для </a:t>
            </a:r>
            <a:r>
              <a:rPr lang="ru-RU" sz="2000" dirty="0" err="1" smtClean="0">
                <a:latin typeface="Times New Roman" pitchFamily="18" charset="0"/>
              </a:rPr>
              <a:t>общеобр</a:t>
            </a:r>
            <a:r>
              <a:rPr lang="ru-RU" sz="2000" dirty="0" smtClean="0">
                <a:latin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</a:rPr>
              <a:t>учебн</a:t>
            </a:r>
            <a:r>
              <a:rPr lang="ru-RU" sz="2000" dirty="0" smtClean="0">
                <a:latin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</a:rPr>
              <a:t>завед</a:t>
            </a:r>
            <a:r>
              <a:rPr lang="ru-RU" sz="2000" dirty="0" smtClean="0">
                <a:latin typeface="Times New Roman" pitchFamily="18" charset="0"/>
              </a:rPr>
              <a:t>./ В.С. Власов. – К.: Генеза, 2008. – с.235.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5. Власов В.С. Там же. – с.263-267, 278-279.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6.</a:t>
            </a:r>
            <a:r>
              <a:rPr lang="uk-UA" sz="2000" dirty="0" err="1" smtClean="0">
                <a:latin typeface="Times New Roman" pitchFamily="18" charset="0"/>
              </a:rPr>
              <a:t>Струкевич</a:t>
            </a:r>
            <a:r>
              <a:rPr lang="uk-UA" sz="2000" dirty="0" smtClean="0">
                <a:latin typeface="Times New Roman" pitchFamily="18" charset="0"/>
              </a:rPr>
              <a:t> О.К. Історія України: </a:t>
            </a:r>
            <a:r>
              <a:rPr lang="uk-UA" sz="2000" dirty="0" err="1" smtClean="0">
                <a:latin typeface="Times New Roman" pitchFamily="18" charset="0"/>
              </a:rPr>
              <a:t>Підручн</a:t>
            </a:r>
            <a:r>
              <a:rPr lang="uk-UA" sz="2000" dirty="0" smtClean="0">
                <a:latin typeface="Times New Roman" pitchFamily="18" charset="0"/>
              </a:rPr>
              <a:t>. Для 9 кл. – К.: Грамота, 2009. – с.214.</a:t>
            </a:r>
            <a:br>
              <a:rPr lang="uk-UA" sz="2000" dirty="0" smtClean="0">
                <a:latin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</a:rPr>
              <a:t>7.Субтельний О. Україна: історія. – 2-е вид. – К.: Либідь, 1992. – с.152.</a:t>
            </a:r>
            <a:br>
              <a:rPr lang="uk-UA" sz="2000" dirty="0" smtClean="0">
                <a:latin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</a:rPr>
              <a:t>8.Полонська </a:t>
            </a:r>
            <a:r>
              <a:rPr lang="uk-UA" sz="2000" dirty="0" err="1" smtClean="0">
                <a:latin typeface="Times New Roman" pitchFamily="18" charset="0"/>
              </a:rPr>
              <a:t>–Василенко</a:t>
            </a:r>
            <a:r>
              <a:rPr lang="uk-UA" sz="2000" dirty="0" smtClean="0">
                <a:latin typeface="Times New Roman" pitchFamily="18" charset="0"/>
              </a:rPr>
              <a:t> Н. Історія України </a:t>
            </a:r>
            <a:br>
              <a:rPr lang="uk-UA" sz="2000" dirty="0" smtClean="0">
                <a:latin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</a:rPr>
              <a:t>9.Власов В. Там </a:t>
            </a:r>
            <a:r>
              <a:rPr lang="uk-UA" sz="2000" dirty="0" err="1" smtClean="0">
                <a:latin typeface="Times New Roman" pitchFamily="18" charset="0"/>
              </a:rPr>
              <a:t>же.-</a:t>
            </a:r>
            <a:r>
              <a:rPr lang="uk-UA" sz="2000" dirty="0" smtClean="0">
                <a:latin typeface="Times New Roman" pitchFamily="18" charset="0"/>
              </a:rPr>
              <a:t> с.</a:t>
            </a:r>
            <a:br>
              <a:rPr lang="uk-UA" sz="2000" dirty="0" smtClean="0">
                <a:latin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</a:rPr>
              <a:t>10. Полонська </a:t>
            </a:r>
            <a:r>
              <a:rPr lang="uk-UA" sz="2000" dirty="0" err="1" smtClean="0">
                <a:latin typeface="Times New Roman" pitchFamily="18" charset="0"/>
              </a:rPr>
              <a:t>–Василенко</a:t>
            </a:r>
            <a:r>
              <a:rPr lang="uk-UA" sz="2000" dirty="0" smtClean="0">
                <a:latin typeface="Times New Roman" pitchFamily="18" charset="0"/>
              </a:rPr>
              <a:t> Н. Там </a:t>
            </a:r>
            <a:r>
              <a:rPr lang="uk-UA" sz="2000" dirty="0" err="1" smtClean="0">
                <a:latin typeface="Times New Roman" pitchFamily="18" charset="0"/>
              </a:rPr>
              <a:t>же.-</a:t>
            </a:r>
            <a:r>
              <a:rPr lang="uk-UA" sz="2000" dirty="0" smtClean="0">
                <a:latin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</a:rPr>
            </a:b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463555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1.Втуп.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2.Історичні факти в поемі «Сон».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3.Петро І , Катерина ІІ, П. Полуботок-реальні історичні особи-персонажі поеми « Сон».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4.Висновки.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5.Література та джерела.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600" smtClean="0"/>
              <a:t>        </a:t>
            </a:r>
            <a:r>
              <a:rPr lang="uk-UA" sz="3600" smtClean="0">
                <a:latin typeface="Times New Roman" pitchFamily="18" charset="0"/>
              </a:rPr>
              <a:t>Поема Т.Шевченка </a:t>
            </a:r>
            <a:r>
              <a:rPr lang="ru-RU" sz="3700" b="1" i="1" smtClean="0">
                <a:solidFill>
                  <a:srgbClr val="464F17"/>
                </a:solidFill>
                <a:latin typeface="Times New Roman" pitchFamily="18" charset="0"/>
              </a:rPr>
              <a:t>«Сон»</a:t>
            </a:r>
            <a:r>
              <a:rPr lang="uk-UA" sz="3600" smtClean="0">
                <a:latin typeface="Times New Roman" pitchFamily="18" charset="0"/>
              </a:rPr>
              <a:t>, що за жанром визначається як </a:t>
            </a:r>
            <a:r>
              <a:rPr lang="ru-RU" sz="3700" b="1" i="1" smtClean="0">
                <a:solidFill>
                  <a:srgbClr val="464F17"/>
                </a:solidFill>
                <a:latin typeface="Times New Roman" pitchFamily="18" charset="0"/>
              </a:rPr>
              <a:t>«комедія»</a:t>
            </a:r>
            <a:r>
              <a:rPr lang="uk-UA" sz="3600" smtClean="0">
                <a:latin typeface="Times New Roman" pitchFamily="18" charset="0"/>
              </a:rPr>
              <a:t>, розкриває істинну картину життя в Російській імперії за часів царювання Миколи І. Не зважаючи на художній вимисел автора, можна сміливо стверджувати, що в поемі згадуються події та обставини, які мають конкретне історичне підґрунтя. </a:t>
            </a:r>
            <a:endParaRPr lang="ru-RU" sz="36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496300" cy="6048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464F17"/>
                </a:solidFill>
                <a:latin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464F17"/>
                </a:solidFill>
                <a:latin typeface="Times New Roman" pitchFamily="18" charset="0"/>
              </a:rPr>
              <a:t>Загули</a:t>
            </a:r>
            <a:r>
              <a:rPr lang="ru-RU" sz="2800" b="1" i="1" dirty="0" smtClean="0">
                <a:solidFill>
                  <a:srgbClr val="464F17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464F17"/>
                </a:solidFill>
                <a:latin typeface="Times New Roman" pitchFamily="18" charset="0"/>
              </a:rPr>
              <a:t>кайдани</a:t>
            </a:r>
            <a:r>
              <a:rPr lang="ru-RU" sz="2800" b="1" i="1" dirty="0" smtClean="0">
                <a:solidFill>
                  <a:srgbClr val="464F17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>
                <a:solidFill>
                  <a:srgbClr val="464F17"/>
                </a:solidFill>
                <a:latin typeface="Times New Roman" pitchFamily="18" charset="0"/>
              </a:rPr>
              <a:t>Під землею…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>
                <a:solidFill>
                  <a:srgbClr val="464F17"/>
                </a:solidFill>
                <a:latin typeface="Times New Roman" pitchFamily="18" charset="0"/>
              </a:rPr>
              <a:t>…то люди, живі люди,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>
                <a:solidFill>
                  <a:srgbClr val="464F17"/>
                </a:solidFill>
                <a:latin typeface="Times New Roman" pitchFamily="18" charset="0"/>
              </a:rPr>
              <a:t>в кайдани залиті.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>
                <a:solidFill>
                  <a:srgbClr val="464F17"/>
                </a:solidFill>
                <a:latin typeface="Times New Roman" pitchFamily="18" charset="0"/>
              </a:rPr>
              <a:t>Із </a:t>
            </a:r>
            <a:r>
              <a:rPr lang="uk-UA" sz="2800" b="1" i="1" dirty="0" err="1" smtClean="0">
                <a:solidFill>
                  <a:srgbClr val="464F17"/>
                </a:solidFill>
                <a:latin typeface="Times New Roman" pitchFamily="18" charset="0"/>
              </a:rPr>
              <a:t>нор</a:t>
            </a:r>
            <a:r>
              <a:rPr lang="uk-UA" sz="2800" b="1" i="1" dirty="0" smtClean="0">
                <a:solidFill>
                  <a:srgbClr val="464F17"/>
                </a:solidFill>
                <a:latin typeface="Times New Roman" pitchFamily="18" charset="0"/>
              </a:rPr>
              <a:t> золото виносять,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>
                <a:solidFill>
                  <a:srgbClr val="464F17"/>
                </a:solidFill>
                <a:latin typeface="Times New Roman" pitchFamily="18" charset="0"/>
              </a:rPr>
              <a:t>Щоб пельку залити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>
                <a:solidFill>
                  <a:srgbClr val="464F17"/>
                </a:solidFill>
                <a:latin typeface="Times New Roman" pitchFamily="18" charset="0"/>
              </a:rPr>
              <a:t>Неситому!... </a:t>
            </a:r>
            <a:r>
              <a:rPr lang="ru-RU" sz="2800" b="1" i="1" dirty="0" smtClean="0">
                <a:solidFill>
                  <a:srgbClr val="464F17"/>
                </a:solidFill>
                <a:latin typeface="Times New Roman" pitchFamily="18" charset="0"/>
              </a:rPr>
              <a:t>»</a:t>
            </a:r>
            <a:r>
              <a:rPr lang="ru-RU" sz="2400" i="1" dirty="0" smtClean="0">
                <a:solidFill>
                  <a:srgbClr val="464F17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</a:rPr>
              <a:t>– </a:t>
            </a:r>
            <a:r>
              <a:rPr lang="ru-RU" sz="2800" b="1" i="1" dirty="0" err="1" smtClean="0">
                <a:latin typeface="Times New Roman" pitchFamily="18" charset="0"/>
              </a:rPr>
              <a:t>мова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йде</a:t>
            </a:r>
            <a:r>
              <a:rPr lang="ru-RU" sz="2800" b="1" i="1" dirty="0" smtClean="0">
                <a:latin typeface="Times New Roman" pitchFamily="18" charset="0"/>
              </a:rPr>
              <a:t> про </a:t>
            </a:r>
            <a:r>
              <a:rPr lang="ru-RU" sz="2800" b="1" i="1" dirty="0" err="1" smtClean="0">
                <a:latin typeface="Times New Roman" pitchFamily="18" charset="0"/>
              </a:rPr>
              <a:t>закованих</a:t>
            </a:r>
            <a:r>
              <a:rPr lang="ru-RU" sz="2800" b="1" i="1" dirty="0" smtClean="0">
                <a:latin typeface="Times New Roman" pitchFamily="18" charset="0"/>
              </a:rPr>
              <a:t> у </a:t>
            </a:r>
            <a:r>
              <a:rPr lang="ru-RU" sz="2800" b="1" i="1" dirty="0" err="1" smtClean="0">
                <a:latin typeface="Times New Roman" pitchFamily="18" charset="0"/>
              </a:rPr>
              <a:t>кайдани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каторжників</a:t>
            </a:r>
            <a:r>
              <a:rPr lang="ru-RU" sz="2800" b="1" i="1" dirty="0" smtClean="0">
                <a:latin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</a:rPr>
              <a:t>що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працювали</a:t>
            </a:r>
            <a:r>
              <a:rPr lang="ru-RU" sz="2800" b="1" i="1" dirty="0" smtClean="0">
                <a:latin typeface="Times New Roman" pitchFamily="18" charset="0"/>
              </a:rPr>
              <a:t> у рудниках </a:t>
            </a:r>
            <a:r>
              <a:rPr lang="ru-RU" sz="2800" b="1" i="1" dirty="0" err="1" smtClean="0">
                <a:latin typeface="Times New Roman" pitchFamily="18" charset="0"/>
              </a:rPr>
              <a:t>Сибіру</a:t>
            </a:r>
            <a:r>
              <a:rPr lang="ru-RU" sz="2800" b="1" i="1" dirty="0" smtClean="0">
                <a:latin typeface="Times New Roman" pitchFamily="18" charset="0"/>
              </a:rPr>
              <a:t>. </a:t>
            </a:r>
            <a:r>
              <a:rPr lang="ru-RU" sz="2800" b="1" i="1" dirty="0" err="1" smtClean="0">
                <a:latin typeface="Times New Roman" pitchFamily="18" charset="0"/>
              </a:rPr>
              <a:t>Наприклад</a:t>
            </a:r>
            <a:r>
              <a:rPr lang="ru-RU" sz="2800" b="1" i="1" dirty="0" smtClean="0">
                <a:latin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</a:rPr>
              <a:t>відомо</a:t>
            </a:r>
            <a:r>
              <a:rPr lang="ru-RU" sz="2800" b="1" i="1" dirty="0" smtClean="0">
                <a:latin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</a:rPr>
              <a:t>що</a:t>
            </a:r>
            <a:r>
              <a:rPr lang="ru-RU" sz="2800" b="1" i="1" dirty="0" smtClean="0">
                <a:latin typeface="Times New Roman" pitchFamily="18" charset="0"/>
              </a:rPr>
              <a:t> за </a:t>
            </a:r>
            <a:r>
              <a:rPr lang="ru-RU" sz="2800" b="1" i="1" dirty="0" err="1" smtClean="0">
                <a:latin typeface="Times New Roman" pitchFamily="18" charset="0"/>
              </a:rPr>
              <a:t>повстання</a:t>
            </a:r>
            <a:r>
              <a:rPr lang="ru-RU" sz="2800" b="1" i="1" dirty="0" smtClean="0">
                <a:latin typeface="Times New Roman" pitchFamily="18" charset="0"/>
              </a:rPr>
              <a:t> на </a:t>
            </a:r>
            <a:r>
              <a:rPr lang="ru-RU" sz="2800" b="1" i="1" dirty="0" err="1" smtClean="0">
                <a:latin typeface="Times New Roman" pitchFamily="18" charset="0"/>
              </a:rPr>
              <a:t>Сенатській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площі</a:t>
            </a:r>
            <a:r>
              <a:rPr lang="ru-RU" sz="2800" b="1" i="1" dirty="0" smtClean="0">
                <a:latin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</a:rPr>
              <a:t>повстання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Чернігівського</a:t>
            </a:r>
            <a:r>
              <a:rPr lang="ru-RU" sz="2800" b="1" i="1" dirty="0" smtClean="0">
                <a:latin typeface="Times New Roman" pitchFamily="18" charset="0"/>
              </a:rPr>
              <a:t> полку, </a:t>
            </a:r>
            <a:r>
              <a:rPr lang="ru-RU" sz="2800" b="1" i="1" dirty="0" err="1" smtClean="0">
                <a:latin typeface="Times New Roman" pitchFamily="18" charset="0"/>
              </a:rPr>
              <a:t>які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сталися</a:t>
            </a:r>
            <a:r>
              <a:rPr lang="ru-RU" sz="2800" b="1" i="1" dirty="0" smtClean="0">
                <a:latin typeface="Times New Roman" pitchFamily="18" charset="0"/>
              </a:rPr>
              <a:t> у 1825 р., </a:t>
            </a:r>
            <a:r>
              <a:rPr lang="ru-RU" sz="2800" b="1" i="1" dirty="0" err="1" smtClean="0">
                <a:latin typeface="Times New Roman" pitchFamily="18" charset="0"/>
              </a:rPr>
              <a:t>понад</a:t>
            </a:r>
            <a:r>
              <a:rPr lang="ru-RU" sz="2800" b="1" i="1" dirty="0" smtClean="0">
                <a:latin typeface="Times New Roman" pitchFamily="18" charset="0"/>
              </a:rPr>
              <a:t> сто </a:t>
            </a:r>
            <a:r>
              <a:rPr lang="ru-RU" sz="2800" b="1" i="1" dirty="0" err="1" smtClean="0">
                <a:latin typeface="Times New Roman" pitchFamily="18" charset="0"/>
              </a:rPr>
              <a:t>декабристів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було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засуджено</a:t>
            </a:r>
            <a:r>
              <a:rPr lang="ru-RU" sz="2800" b="1" i="1" dirty="0" smtClean="0">
                <a:latin typeface="Times New Roman" pitchFamily="18" charset="0"/>
              </a:rPr>
              <a:t> до каторги і </a:t>
            </a:r>
            <a:r>
              <a:rPr lang="ru-RU" sz="2800" b="1" i="1" dirty="0" err="1" smtClean="0">
                <a:latin typeface="Times New Roman" pitchFamily="18" charset="0"/>
              </a:rPr>
              <a:t>заслання</a:t>
            </a:r>
            <a:r>
              <a:rPr lang="ru-RU" sz="2800" b="1" i="1" dirty="0" smtClean="0">
                <a:latin typeface="Times New Roman" pitchFamily="18" charset="0"/>
              </a:rPr>
              <a:t> в </a:t>
            </a:r>
            <a:r>
              <a:rPr lang="ru-RU" sz="2800" b="1" i="1" dirty="0" err="1" smtClean="0">
                <a:latin typeface="Times New Roman" pitchFamily="18" charset="0"/>
              </a:rPr>
              <a:t>Сибір</a:t>
            </a:r>
            <a:r>
              <a:rPr lang="ru-RU" sz="2800" b="1" i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>
                <a:latin typeface="Times New Roman" pitchFamily="18" charset="0"/>
              </a:rPr>
              <a:t>                                                                                               </a:t>
            </a:r>
            <a:r>
              <a:rPr lang="en-US" sz="2800" b="1" dirty="0" smtClean="0">
                <a:latin typeface="Times New Roman" pitchFamily="18" charset="0"/>
              </a:rPr>
              <a:t>[1]</a:t>
            </a:r>
            <a:r>
              <a:rPr lang="ru-RU" sz="2800" b="1" dirty="0" smtClean="0">
                <a:latin typeface="Times New Roman" pitchFamily="18" charset="0"/>
              </a:rPr>
              <a:t>  </a:t>
            </a:r>
          </a:p>
        </p:txBody>
      </p:sp>
      <p:pic>
        <p:nvPicPr>
          <p:cNvPr id="33797" name="Picture 5" descr="im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88913"/>
            <a:ext cx="4225925" cy="3171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6119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«А беріг ушитий</a:t>
            </a:r>
          </a:p>
          <a:p>
            <a:pPr>
              <a:buFont typeface="Wingdings" pitchFamily="2" charset="2"/>
              <a:buNone/>
            </a:pP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Увесь каменем…</a:t>
            </a:r>
          </a:p>
          <a:p>
            <a:pPr>
              <a:buFont typeface="Wingdings" pitchFamily="2" charset="2"/>
              <a:buNone/>
            </a:pP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…По тім боці</a:t>
            </a:r>
          </a:p>
          <a:p>
            <a:pPr>
              <a:buFont typeface="Wingdings" pitchFamily="2" charset="2"/>
              <a:buNone/>
            </a:pP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Твердиня й дзвіниця,</a:t>
            </a:r>
          </a:p>
          <a:p>
            <a:pPr>
              <a:buFont typeface="Wingdings" pitchFamily="2" charset="2"/>
              <a:buNone/>
            </a:pP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Мов та швайка загострена…»</a:t>
            </a:r>
            <a:r>
              <a:rPr lang="en-US" sz="2800" b="1" i="1" smtClean="0">
                <a:solidFill>
                  <a:srgbClr val="464F17"/>
                </a:solidFill>
                <a:latin typeface="Times New Roman" pitchFamily="18" charset="0"/>
              </a:rPr>
              <a:t>       </a:t>
            </a:r>
            <a:r>
              <a:rPr lang="ru-RU" sz="2800" i="1" smtClean="0">
                <a:latin typeface="Times New Roman" pitchFamily="18" charset="0"/>
              </a:rPr>
              <a:t> </a:t>
            </a:r>
            <a:r>
              <a:rPr lang="ru-RU" sz="2800" b="1" i="1" smtClean="0">
                <a:latin typeface="Times New Roman" pitchFamily="18" charset="0"/>
              </a:rPr>
              <a:t>– мова йде про Петропавлівську фортецю, яка збудована Петром І для оборони від шведів і від якої бере початок столиця імперії – Санкт-Петербург (1703 р.), і про Петропавловський собор-усипальницю російських імператорів, дзвіниця якого має високий шпіль.</a:t>
            </a:r>
          </a:p>
          <a:p>
            <a:pPr>
              <a:buFont typeface="Wingdings" pitchFamily="2" charset="2"/>
              <a:buNone/>
            </a:pPr>
            <a:r>
              <a:rPr lang="en-US" sz="2800" i="1" smtClean="0">
                <a:latin typeface="Times New Roman" pitchFamily="18" charset="0"/>
              </a:rPr>
              <a:t>                                                                                 </a:t>
            </a:r>
            <a:r>
              <a:rPr lang="en-US" sz="2800" b="1" smtClean="0">
                <a:latin typeface="Times New Roman" pitchFamily="18" charset="0"/>
              </a:rPr>
              <a:t>[2]</a:t>
            </a:r>
            <a:r>
              <a:rPr lang="uk-UA" sz="2800" i="1" smtClean="0">
                <a:latin typeface="Times New Roman" pitchFamily="18" charset="0"/>
              </a:rPr>
              <a:t>                                                                                                   </a:t>
            </a:r>
            <a:endParaRPr lang="ru-RU" sz="2800" i="1" smtClean="0">
              <a:latin typeface="Times New Roman" pitchFamily="18" charset="0"/>
            </a:endParaRPr>
          </a:p>
        </p:txBody>
      </p:sp>
      <p:pic>
        <p:nvPicPr>
          <p:cNvPr id="34821" name="Picture 5" descr="3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8913"/>
            <a:ext cx="4278313" cy="2546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6200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«</a:t>
            </a:r>
            <a:r>
              <a:rPr lang="uk-UA" sz="3200" b="1" i="1" dirty="0" smtClean="0">
                <a:solidFill>
                  <a:srgbClr val="464F17"/>
                </a:solidFill>
                <a:latin typeface="Times New Roman" pitchFamily="18" charset="0"/>
              </a:rPr>
              <a:t>…аж кінь летить,</a:t>
            </a:r>
          </a:p>
          <a:p>
            <a:pPr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464F17"/>
                </a:solidFill>
                <a:latin typeface="Times New Roman" pitchFamily="18" charset="0"/>
              </a:rPr>
              <a:t>Копитами скелю розбиває!</a:t>
            </a:r>
          </a:p>
          <a:p>
            <a:pPr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464F17"/>
                </a:solidFill>
                <a:latin typeface="Times New Roman" pitchFamily="18" charset="0"/>
              </a:rPr>
              <a:t>А на коні сидить охляп,…</a:t>
            </a:r>
          </a:p>
          <a:p>
            <a:pPr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464F17"/>
                </a:solidFill>
                <a:latin typeface="Times New Roman" pitchFamily="18" charset="0"/>
              </a:rPr>
              <a:t>…він руку простягає,</a:t>
            </a:r>
          </a:p>
          <a:p>
            <a:pPr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464F17"/>
                </a:solidFill>
                <a:latin typeface="Times New Roman" pitchFamily="18" charset="0"/>
              </a:rPr>
              <a:t>Мов увесь світ хоче</a:t>
            </a:r>
          </a:p>
          <a:p>
            <a:pPr>
              <a:buFont typeface="Wingdings" pitchFamily="2" charset="2"/>
              <a:buNone/>
            </a:pPr>
            <a:r>
              <a:rPr lang="uk-UA" sz="3200" b="1" i="1" dirty="0" err="1" smtClean="0">
                <a:solidFill>
                  <a:srgbClr val="464F17"/>
                </a:solidFill>
                <a:latin typeface="Times New Roman" pitchFamily="18" charset="0"/>
              </a:rPr>
              <a:t>Загарбать</a:t>
            </a:r>
            <a:r>
              <a:rPr lang="uk-UA" sz="3200" b="1" i="1" dirty="0" smtClean="0">
                <a:solidFill>
                  <a:srgbClr val="464F17"/>
                </a:solidFill>
                <a:latin typeface="Times New Roman" pitchFamily="18" charset="0"/>
              </a:rPr>
              <a:t>...</a:t>
            </a: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»-</a:t>
            </a:r>
            <a:b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</a:rPr>
              <a:t>памятник Петру І у </a:t>
            </a:r>
            <a:r>
              <a:rPr lang="ru-RU" sz="2800" b="1" i="1" dirty="0" err="1" smtClean="0">
                <a:latin typeface="Times New Roman" pitchFamily="18" charset="0"/>
              </a:rPr>
              <a:t>Петербурзі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встановлено</a:t>
            </a:r>
            <a:r>
              <a:rPr lang="ru-RU" sz="2800" b="1" i="1" dirty="0" smtClean="0">
                <a:latin typeface="Times New Roman" pitchFamily="18" charset="0"/>
              </a:rPr>
              <a:t> за наказом </a:t>
            </a:r>
            <a:r>
              <a:rPr lang="ru-RU" sz="2800" b="1" i="1" dirty="0" err="1" smtClean="0">
                <a:latin typeface="Times New Roman" pitchFamily="18" charset="0"/>
              </a:rPr>
              <a:t>Катерини</a:t>
            </a:r>
            <a:r>
              <a:rPr lang="ru-RU" sz="2800" b="1" i="1" dirty="0" smtClean="0">
                <a:latin typeface="Times New Roman" pitchFamily="18" charset="0"/>
              </a:rPr>
              <a:t> ІІ у 1782 р. </a:t>
            </a:r>
            <a:r>
              <a:rPr lang="uk-UA" sz="2800" b="1" i="1" dirty="0" smtClean="0">
                <a:latin typeface="Times New Roman" pitchFamily="18" charset="0"/>
              </a:rPr>
              <a:t>Поет натякає на той факт,що з</a:t>
            </a:r>
            <a:r>
              <a:rPr lang="ru-RU" sz="2800" b="1" i="1" dirty="0" smtClean="0">
                <a:latin typeface="Times New Roman" pitchFamily="18" charset="0"/>
              </a:rPr>
              <a:t>а </a:t>
            </a:r>
            <a:r>
              <a:rPr lang="ru-RU" sz="2800" b="1" i="1" dirty="0" err="1" smtClean="0">
                <a:latin typeface="Times New Roman" pitchFamily="18" charset="0"/>
              </a:rPr>
              <a:t>правління</a:t>
            </a:r>
            <a:r>
              <a:rPr lang="ru-RU" sz="2800" b="1" i="1" dirty="0" smtClean="0">
                <a:latin typeface="Times New Roman" pitchFamily="18" charset="0"/>
              </a:rPr>
              <a:t> Петра І </a:t>
            </a:r>
            <a:r>
              <a:rPr lang="ru-RU" sz="2800" b="1" i="1" dirty="0" err="1" smtClean="0">
                <a:latin typeface="Times New Roman" pitchFamily="18" charset="0"/>
              </a:rPr>
              <a:t>Росія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здобула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вихід</a:t>
            </a:r>
            <a:r>
              <a:rPr lang="ru-RU" sz="2800" b="1" i="1" dirty="0" smtClean="0">
                <a:latin typeface="Times New Roman" pitchFamily="18" charset="0"/>
              </a:rPr>
              <a:t> у </a:t>
            </a:r>
            <a:r>
              <a:rPr lang="ru-RU" sz="2800" b="1" i="1" dirty="0" err="1" smtClean="0">
                <a:latin typeface="Times New Roman" pitchFamily="18" charset="0"/>
              </a:rPr>
              <a:t>Балтійське</a:t>
            </a:r>
            <a:r>
              <a:rPr lang="ru-RU" sz="2800" b="1" i="1" dirty="0" smtClean="0">
                <a:latin typeface="Times New Roman" pitchFamily="18" charset="0"/>
              </a:rPr>
              <a:t> море, проводились походи на </a:t>
            </a:r>
            <a:r>
              <a:rPr lang="ru-RU" sz="2800" b="1" i="1" dirty="0" err="1" smtClean="0">
                <a:latin typeface="Times New Roman" pitchFamily="18" charset="0"/>
              </a:rPr>
              <a:t>Схід,у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Середню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Азію</a:t>
            </a:r>
            <a:r>
              <a:rPr lang="ru-RU" sz="2800" b="1" i="1" dirty="0" smtClean="0">
                <a:latin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</a:rPr>
              <a:t>приєднано</a:t>
            </a:r>
            <a:r>
              <a:rPr lang="ru-RU" sz="2800" b="1" i="1" dirty="0" smtClean="0">
                <a:latin typeface="Times New Roman" pitchFamily="18" charset="0"/>
              </a:rPr>
              <a:t> Камчатку, </a:t>
            </a:r>
            <a:r>
              <a:rPr lang="ru-RU" sz="2800" b="1" i="1" dirty="0" err="1" smtClean="0">
                <a:latin typeface="Times New Roman" pitchFamily="18" charset="0"/>
              </a:rPr>
              <a:t>велася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боротьба</a:t>
            </a:r>
            <a:r>
              <a:rPr lang="ru-RU" sz="2800" b="1" i="1" dirty="0" smtClean="0">
                <a:latin typeface="Times New Roman" pitchFamily="18" charset="0"/>
              </a:rPr>
              <a:t> за </a:t>
            </a:r>
            <a:r>
              <a:rPr lang="ru-RU" sz="2800" b="1" i="1" dirty="0" err="1" smtClean="0">
                <a:latin typeface="Times New Roman" pitchFamily="18" charset="0"/>
              </a:rPr>
              <a:t>панування</a:t>
            </a:r>
            <a:r>
              <a:rPr lang="ru-RU" sz="2800" b="1" i="1" dirty="0" smtClean="0">
                <a:latin typeface="Times New Roman" pitchFamily="18" charset="0"/>
              </a:rPr>
              <a:t> у </a:t>
            </a:r>
            <a:r>
              <a:rPr lang="ru-RU" sz="2800" b="1" i="1" dirty="0" err="1" smtClean="0">
                <a:latin typeface="Times New Roman" pitchFamily="18" charset="0"/>
              </a:rPr>
              <a:t>Північному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Причорномор</a:t>
            </a:r>
            <a:r>
              <a:rPr lang="en-US" sz="2800" b="1" i="1" dirty="0" smtClean="0">
                <a:latin typeface="Times New Roman" pitchFamily="18" charset="0"/>
              </a:rPr>
              <a:t>’</a:t>
            </a:r>
            <a:r>
              <a:rPr lang="ru-RU" sz="2800" b="1" i="1" dirty="0" smtClean="0">
                <a:latin typeface="Times New Roman" pitchFamily="18" charset="0"/>
              </a:rPr>
              <a:t>ї </a:t>
            </a:r>
            <a:r>
              <a:rPr lang="ru-RU" sz="2800" b="1" i="1" dirty="0">
                <a:latin typeface="Times New Roman" pitchFamily="18" charset="0"/>
              </a:rPr>
              <a:t>.</a:t>
            </a:r>
            <a:r>
              <a:rPr lang="ru-RU" sz="2800" b="1" i="1" dirty="0" smtClean="0">
                <a:latin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</a:rPr>
            </a:br>
            <a:endParaRPr lang="ru-RU" sz="2800" b="1" i="1" dirty="0" smtClean="0">
              <a:latin typeface="Times New Roman" pitchFamily="18" charset="0"/>
            </a:endParaRPr>
          </a:p>
        </p:txBody>
      </p:sp>
      <p:pic>
        <p:nvPicPr>
          <p:cNvPr id="35847" name="Picture 7" descr="http://lib.podelise.ru/tw_files2/urls_1/5/d-4013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714" y="404664"/>
            <a:ext cx="3347988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893175" cy="5040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464F17"/>
                </a:solidFill>
                <a:latin typeface="Times New Roman" pitchFamily="18" charset="0"/>
              </a:rPr>
              <a:t>«…на </a:t>
            </a:r>
            <a:r>
              <a:rPr lang="ru-RU" sz="3600" b="1" i="1" dirty="0" err="1" smtClean="0">
                <a:solidFill>
                  <a:srgbClr val="464F17"/>
                </a:solidFill>
                <a:latin typeface="Times New Roman" pitchFamily="18" charset="0"/>
              </a:rPr>
              <a:t>скелі</a:t>
            </a:r>
            <a:r>
              <a:rPr lang="ru-RU" sz="3600" b="1" i="1" dirty="0" smtClean="0">
                <a:solidFill>
                  <a:srgbClr val="464F17"/>
                </a:solidFill>
                <a:latin typeface="Times New Roman" pitchFamily="18" charset="0"/>
              </a:rPr>
              <a:t> наковано:</a:t>
            </a:r>
          </a:p>
          <a:p>
            <a:pPr>
              <a:buFont typeface="Wingdings" pitchFamily="2" charset="2"/>
              <a:buNone/>
            </a:pPr>
            <a:r>
              <a:rPr lang="uk-UA" sz="3600" b="1" i="1" dirty="0" err="1" smtClean="0">
                <a:solidFill>
                  <a:srgbClr val="464F17"/>
                </a:solidFill>
                <a:latin typeface="Times New Roman" pitchFamily="18" charset="0"/>
              </a:rPr>
              <a:t>Первому</a:t>
            </a:r>
            <a:r>
              <a:rPr lang="uk-UA" sz="3600" b="1" i="1" dirty="0" smtClean="0">
                <a:solidFill>
                  <a:srgbClr val="464F17"/>
                </a:solidFill>
                <a:latin typeface="Times New Roman" pitchFamily="18" charset="0"/>
              </a:rPr>
              <a:t> – </a:t>
            </a:r>
            <a:r>
              <a:rPr lang="uk-UA" sz="3600" b="1" i="1" dirty="0" err="1" smtClean="0">
                <a:solidFill>
                  <a:srgbClr val="464F17"/>
                </a:solidFill>
                <a:latin typeface="Times New Roman" pitchFamily="18" charset="0"/>
              </a:rPr>
              <a:t>Вторая</a:t>
            </a:r>
            <a:r>
              <a:rPr lang="uk-UA" sz="3600" b="1" i="1" dirty="0" smtClean="0">
                <a:solidFill>
                  <a:srgbClr val="464F17"/>
                </a:solidFill>
                <a:latin typeface="Times New Roman" pitchFamily="18" charset="0"/>
              </a:rPr>
              <a:t>…</a:t>
            </a:r>
            <a:r>
              <a:rPr lang="ru-RU" sz="3600" b="1" i="1" dirty="0" smtClean="0">
                <a:solidFill>
                  <a:srgbClr val="464F17"/>
                </a:solidFill>
                <a:latin typeface="Times New Roman" pitchFamily="18" charset="0"/>
              </a:rPr>
              <a:t>»</a:t>
            </a: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 </a:t>
            </a:r>
            <a:endParaRPr lang="en-US" sz="3200" b="1" i="1" dirty="0" smtClean="0">
              <a:solidFill>
                <a:srgbClr val="464F17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b="1" i="1" dirty="0" smtClean="0">
                <a:latin typeface="Times New Roman" pitchFamily="18" charset="0"/>
              </a:rPr>
              <a:t>– </a:t>
            </a:r>
            <a:r>
              <a:rPr lang="ru-RU" sz="3600" b="1" i="1" dirty="0" err="1" smtClean="0">
                <a:latin typeface="Times New Roman" pitchFamily="18" charset="0"/>
              </a:rPr>
              <a:t>історичний</a:t>
            </a:r>
            <a:r>
              <a:rPr lang="ru-RU" sz="3600" b="1" i="1" dirty="0" smtClean="0">
                <a:latin typeface="Times New Roman" pitchFamily="18" charset="0"/>
              </a:rPr>
              <a:t> факт.</a:t>
            </a:r>
          </a:p>
          <a:p>
            <a:pPr>
              <a:buFont typeface="Wingdings" pitchFamily="2" charset="2"/>
              <a:buNone/>
            </a:pPr>
            <a:r>
              <a:rPr lang="uk-UA" sz="3600" b="1" i="1" dirty="0" smtClean="0">
                <a:latin typeface="Times New Roman" pitchFamily="18" charset="0"/>
              </a:rPr>
              <a:t>         На </a:t>
            </a:r>
            <a:r>
              <a:rPr lang="uk-UA" sz="3600" b="1" i="1" dirty="0" err="1" smtClean="0">
                <a:latin typeface="Times New Roman" pitchFamily="18" charset="0"/>
              </a:rPr>
              <a:t>пам</a:t>
            </a:r>
            <a:r>
              <a:rPr lang="en-US" sz="3600" b="1" i="1" dirty="0" smtClean="0">
                <a:latin typeface="Times New Roman" pitchFamily="18" charset="0"/>
              </a:rPr>
              <a:t>’</a:t>
            </a:r>
            <a:r>
              <a:rPr lang="uk-UA" sz="3600" b="1" i="1" dirty="0" err="1" smtClean="0">
                <a:latin typeface="Times New Roman" pitchFamily="18" charset="0"/>
              </a:rPr>
              <a:t>ятнику</a:t>
            </a:r>
            <a:r>
              <a:rPr lang="uk-UA" sz="3600" b="1" i="1" dirty="0" smtClean="0">
                <a:latin typeface="Times New Roman" pitchFamily="18" charset="0"/>
              </a:rPr>
              <a:t> Петрові І </a:t>
            </a:r>
            <a:r>
              <a:rPr lang="uk-UA" sz="3600" b="1" i="1" dirty="0" smtClean="0">
                <a:latin typeface="Times New Roman" pitchFamily="18" charset="0"/>
              </a:rPr>
              <a:t>є табличка , на якій написано </a:t>
            </a:r>
            <a:r>
              <a:rPr lang="uk-UA" sz="3600" b="1" i="1" dirty="0" smtClean="0">
                <a:latin typeface="Times New Roman" pitchFamily="18" charset="0"/>
              </a:rPr>
              <a:t>двома мовами – російською і латинською: </a:t>
            </a:r>
            <a:r>
              <a:rPr lang="ru-RU" sz="3600" b="1" i="1" dirty="0" smtClean="0">
                <a:latin typeface="Times New Roman" pitchFamily="18" charset="0"/>
              </a:rPr>
              <a:t>«Петру Первому – Екатерина Вторая» («</a:t>
            </a:r>
            <a:r>
              <a:rPr lang="en-US" sz="3600" b="1" i="1" dirty="0" smtClean="0">
                <a:latin typeface="Times New Roman" pitchFamily="18" charset="0"/>
              </a:rPr>
              <a:t>Petro Primo Katarina </a:t>
            </a:r>
            <a:r>
              <a:rPr lang="en-US" sz="3600" b="1" i="1" dirty="0" err="1" smtClean="0">
                <a:latin typeface="Times New Roman" pitchFamily="18" charset="0"/>
              </a:rPr>
              <a:t>Secunda</a:t>
            </a:r>
            <a:r>
              <a:rPr lang="ru-RU" sz="3600" b="1" i="1" dirty="0" smtClean="0">
                <a:latin typeface="Times New Roman" pitchFamily="18" charset="0"/>
              </a:rPr>
              <a:t>»)</a:t>
            </a:r>
            <a:endParaRPr lang="en-US" sz="3600" b="1" i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i="1" dirty="0" smtClean="0">
                <a:latin typeface="Times New Roman" pitchFamily="18" charset="0"/>
              </a:rPr>
              <a:t>                                                                </a:t>
            </a:r>
            <a:r>
              <a:rPr lang="en-US" sz="3600" b="1" dirty="0" smtClean="0">
                <a:latin typeface="Times New Roman" pitchFamily="18" charset="0"/>
              </a:rPr>
              <a:t>[3]</a:t>
            </a:r>
            <a:endParaRPr lang="ru-RU" sz="36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208963" cy="5616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«</a:t>
            </a:r>
            <a:r>
              <a:rPr lang="ru-RU" sz="3200" b="1" i="1" dirty="0" err="1" smtClean="0">
                <a:solidFill>
                  <a:srgbClr val="464F17"/>
                </a:solidFill>
                <a:latin typeface="Times New Roman" pitchFamily="18" charset="0"/>
              </a:rPr>
              <a:t>Це</a:t>
            </a: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 той </a:t>
            </a:r>
            <a:r>
              <a:rPr lang="ru-RU" sz="3200" b="1" i="1" dirty="0" err="1" smtClean="0">
                <a:solidFill>
                  <a:srgbClr val="464F17"/>
                </a:solidFill>
                <a:latin typeface="Times New Roman" pitchFamily="18" charset="0"/>
              </a:rPr>
              <a:t>Первий</a:t>
            </a: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i="1" dirty="0" err="1" smtClean="0">
                <a:solidFill>
                  <a:srgbClr val="464F17"/>
                </a:solidFill>
                <a:latin typeface="Times New Roman" pitchFamily="18" charset="0"/>
              </a:rPr>
              <a:t>що</a:t>
            </a: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464F17"/>
                </a:solidFill>
                <a:latin typeface="Times New Roman" pitchFamily="18" charset="0"/>
              </a:rPr>
              <a:t>розпинав</a:t>
            </a: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i="1" dirty="0" err="1" smtClean="0">
                <a:solidFill>
                  <a:srgbClr val="464F17"/>
                </a:solidFill>
                <a:latin typeface="Times New Roman" pitchFamily="18" charset="0"/>
              </a:rPr>
              <a:t>неньку-Україну</a:t>
            </a: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… »</a:t>
            </a:r>
            <a:r>
              <a:rPr lang="ru-RU" sz="2800" b="1" i="1" dirty="0" smtClean="0">
                <a:solidFill>
                  <a:srgbClr val="464F17"/>
                </a:solidFill>
                <a:latin typeface="Times New Roman" pitchFamily="18" charset="0"/>
              </a:rPr>
              <a:t> </a:t>
            </a:r>
            <a:endParaRPr lang="en-US" sz="2800" b="1" i="1" dirty="0" smtClean="0">
              <a:solidFill>
                <a:srgbClr val="464F17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</a:rPr>
              <a:t>– 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</a:rPr>
              <a:t>Поет </a:t>
            </a:r>
            <a:r>
              <a:rPr lang="ru-RU" sz="2800" b="1" i="1" dirty="0" err="1" smtClean="0">
                <a:latin typeface="Times New Roman" pitchFamily="18" charset="0"/>
              </a:rPr>
              <a:t>гнівно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endParaRPr lang="en-US" sz="28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smtClean="0">
                <a:latin typeface="Times New Roman" pitchFamily="18" charset="0"/>
              </a:rPr>
              <a:t>    </a:t>
            </a:r>
            <a:r>
              <a:rPr lang="ru-RU" sz="2800" b="1" i="1" dirty="0" err="1" smtClean="0">
                <a:latin typeface="Times New Roman" pitchFamily="18" charset="0"/>
              </a:rPr>
              <a:t>нарікає</a:t>
            </a:r>
            <a:r>
              <a:rPr lang="ru-RU" sz="2800" b="1" i="1" dirty="0" smtClean="0">
                <a:latin typeface="Times New Roman" pitchFamily="18" charset="0"/>
              </a:rPr>
              <a:t> на </a:t>
            </a:r>
            <a:r>
              <a:rPr lang="ru-RU" sz="2800" b="1" i="1" dirty="0" err="1" smtClean="0">
                <a:latin typeface="Times New Roman" pitchFamily="18" charset="0"/>
              </a:rPr>
              <a:t>національне</a:t>
            </a:r>
            <a:r>
              <a:rPr lang="ru-RU" sz="2800" b="1" i="1" dirty="0" smtClean="0">
                <a:latin typeface="Times New Roman" pitchFamily="18" charset="0"/>
              </a:rPr>
              <a:t> і </a:t>
            </a:r>
            <a:endParaRPr lang="en-US" sz="28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smtClean="0">
                <a:latin typeface="Times New Roman" pitchFamily="18" charset="0"/>
              </a:rPr>
              <a:t>    </a:t>
            </a:r>
            <a:r>
              <a:rPr lang="ru-RU" sz="2800" b="1" i="1" dirty="0" err="1" smtClean="0">
                <a:latin typeface="Times New Roman" pitchFamily="18" charset="0"/>
              </a:rPr>
              <a:t>соціальне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гноблення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endParaRPr lang="en-US" sz="28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smtClean="0">
                <a:latin typeface="Times New Roman" pitchFamily="18" charset="0"/>
              </a:rPr>
              <a:t>    </a:t>
            </a:r>
            <a:r>
              <a:rPr lang="ru-RU" sz="2800" b="1" i="1" dirty="0" err="1" smtClean="0">
                <a:latin typeface="Times New Roman" pitchFamily="18" charset="0"/>
              </a:rPr>
              <a:t>українського</a:t>
            </a:r>
            <a:r>
              <a:rPr lang="ru-RU" sz="2800" b="1" i="1" dirty="0" smtClean="0">
                <a:latin typeface="Times New Roman" pitchFamily="18" charset="0"/>
              </a:rPr>
              <a:t> народу </a:t>
            </a:r>
            <a:r>
              <a:rPr lang="ru-RU" sz="2800" b="1" i="1" dirty="0" err="1" smtClean="0">
                <a:latin typeface="Times New Roman" pitchFamily="18" charset="0"/>
              </a:rPr>
              <a:t>російським</a:t>
            </a:r>
            <a:r>
              <a:rPr lang="ru-RU" sz="2800" b="1" i="1" dirty="0" smtClean="0">
                <a:latin typeface="Times New Roman" pitchFamily="18" charset="0"/>
              </a:rPr>
              <a:t> царем. </a:t>
            </a:r>
            <a:r>
              <a:rPr lang="ru-RU" sz="2800" b="1" i="1" dirty="0" err="1" smtClean="0">
                <a:latin typeface="Times New Roman" pitchFamily="18" charset="0"/>
              </a:rPr>
              <a:t>Відомо</a:t>
            </a:r>
            <a:r>
              <a:rPr lang="ru-RU" sz="2800" b="1" i="1" dirty="0" smtClean="0">
                <a:latin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</a:rPr>
              <a:t>що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політика</a:t>
            </a:r>
            <a:r>
              <a:rPr lang="ru-RU" sz="2800" b="1" i="1" dirty="0" smtClean="0">
                <a:latin typeface="Times New Roman" pitchFamily="18" charset="0"/>
              </a:rPr>
              <a:t> Петра І </a:t>
            </a:r>
            <a:r>
              <a:rPr lang="ru-RU" sz="2800" b="1" i="1" dirty="0" err="1" smtClean="0">
                <a:latin typeface="Times New Roman" pitchFamily="18" charset="0"/>
              </a:rPr>
              <a:t>щодо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України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була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спрямована</a:t>
            </a:r>
            <a:r>
              <a:rPr lang="ru-RU" sz="2800" b="1" i="1" dirty="0" smtClean="0">
                <a:latin typeface="Times New Roman" pitchFamily="18" charset="0"/>
              </a:rPr>
              <a:t> на </a:t>
            </a:r>
            <a:r>
              <a:rPr lang="ru-RU" sz="2800" b="1" i="1" dirty="0" err="1" smtClean="0">
                <a:latin typeface="Times New Roman" pitchFamily="18" charset="0"/>
              </a:rPr>
              <a:t>обмеження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її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автономії</a:t>
            </a:r>
            <a:r>
              <a:rPr lang="ru-RU" sz="2800" b="1" i="1" dirty="0" smtClean="0">
                <a:latin typeface="Times New Roman" pitchFamily="18" charset="0"/>
              </a:rPr>
              <a:t>, у </a:t>
            </a:r>
            <a:r>
              <a:rPr lang="ru-RU" sz="2800" b="1" i="1" dirty="0" err="1" smtClean="0">
                <a:latin typeface="Times New Roman" pitchFamily="18" charset="0"/>
              </a:rPr>
              <a:t>квітні</a:t>
            </a:r>
            <a:r>
              <a:rPr lang="ru-RU" sz="2800" b="1" i="1" dirty="0" smtClean="0">
                <a:latin typeface="Times New Roman" pitchFamily="18" charset="0"/>
              </a:rPr>
              <a:t> 1722 р. </a:t>
            </a:r>
            <a:r>
              <a:rPr lang="ru-RU" sz="2800" b="1" i="1" dirty="0" err="1">
                <a:latin typeface="Times New Roman" pitchFamily="18" charset="0"/>
              </a:rPr>
              <a:t>б</a:t>
            </a:r>
            <a:r>
              <a:rPr lang="ru-RU" sz="2800" b="1" i="1" dirty="0" err="1" smtClean="0">
                <a:latin typeface="Times New Roman" pitchFamily="18" charset="0"/>
              </a:rPr>
              <a:t>уло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</a:rPr>
              <a:t>видано указ про </a:t>
            </a:r>
            <a:r>
              <a:rPr lang="ru-RU" sz="2800" b="1" i="1" dirty="0" err="1" smtClean="0">
                <a:latin typeface="Times New Roman" pitchFamily="18" charset="0"/>
              </a:rPr>
              <a:t>утворення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Малоросійської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колегії</a:t>
            </a:r>
            <a:r>
              <a:rPr lang="ru-RU" sz="2800" b="1" i="1" dirty="0" smtClean="0">
                <a:latin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</a:rPr>
              <a:t>що</a:t>
            </a:r>
            <a:r>
              <a:rPr lang="ru-RU" sz="2800" b="1" i="1" dirty="0" smtClean="0">
                <a:latin typeface="Times New Roman" pitchFamily="18" charset="0"/>
              </a:rPr>
              <a:t> означало </a:t>
            </a:r>
            <a:r>
              <a:rPr lang="ru-RU" sz="2800" b="1" i="1" dirty="0" err="1" smtClean="0">
                <a:latin typeface="Times New Roman" pitchFamily="18" charset="0"/>
              </a:rPr>
              <a:t>підпорядкування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Гетьманщини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</a:rPr>
              <a:t>С</a:t>
            </a:r>
            <a:r>
              <a:rPr lang="ru-RU" sz="2800" b="1" i="1" dirty="0" err="1" smtClean="0">
                <a:latin typeface="Times New Roman" pitchFamily="18" charset="0"/>
              </a:rPr>
              <a:t>енатові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</a:rPr>
              <a:t>як </a:t>
            </a:r>
            <a:r>
              <a:rPr lang="ru-RU" sz="2800" b="1" i="1" dirty="0" err="1" smtClean="0">
                <a:latin typeface="Times New Roman" pitchFamily="18" charset="0"/>
              </a:rPr>
              <a:t>звичайної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провінції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імперії</a:t>
            </a:r>
            <a:r>
              <a:rPr lang="ru-RU" sz="2800" b="1" i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dirty="0" smtClean="0">
                <a:latin typeface="Times New Roman" pitchFamily="18" charset="0"/>
              </a:rPr>
              <a:t>                                                              </a:t>
            </a:r>
            <a:r>
              <a:rPr lang="en-US" sz="2800" b="1" i="1" dirty="0" smtClean="0">
                <a:latin typeface="Times New Roman" pitchFamily="18" charset="0"/>
              </a:rPr>
              <a:t>         </a:t>
            </a:r>
            <a:r>
              <a:rPr lang="uk-UA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          </a:t>
            </a:r>
            <a:r>
              <a:rPr lang="en-US" sz="2800" b="1" dirty="0" smtClean="0">
                <a:latin typeface="Times New Roman" pitchFamily="18" charset="0"/>
              </a:rPr>
              <a:t>[4]</a:t>
            </a: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37895" name="Picture 7" descr="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0350"/>
            <a:ext cx="3414713" cy="2798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6453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«А Вторая доконала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464F17"/>
                </a:solidFill>
                <a:latin typeface="Times New Roman" pitchFamily="18" charset="0"/>
              </a:rPr>
              <a:t>Вдову-сиротину». </a:t>
            </a:r>
            <a:endParaRPr lang="en-US" sz="3200" b="1" i="1" dirty="0" smtClean="0">
              <a:solidFill>
                <a:srgbClr val="464F17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</a:rPr>
              <a:t>– Поет </a:t>
            </a:r>
            <a:r>
              <a:rPr lang="ru-RU" sz="2400" b="1" i="1" dirty="0" err="1" smtClean="0">
                <a:latin typeface="Times New Roman" pitchFamily="18" charset="0"/>
              </a:rPr>
              <a:t>вказує</a:t>
            </a:r>
            <a:r>
              <a:rPr lang="ru-RU" sz="2400" b="1" i="1" dirty="0" smtClean="0">
                <a:latin typeface="Times New Roman" pitchFamily="18" charset="0"/>
              </a:rPr>
              <a:t> на той факт, </a:t>
            </a:r>
            <a:r>
              <a:rPr lang="ru-RU" sz="2400" b="1" i="1" dirty="0" err="1" smtClean="0">
                <a:latin typeface="Times New Roman" pitchFamily="18" charset="0"/>
              </a:rPr>
              <a:t>що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</a:rPr>
              <a:t>     </a:t>
            </a:r>
            <a:r>
              <a:rPr lang="ru-RU" sz="2400" b="1" i="1" dirty="0" smtClean="0">
                <a:latin typeface="Times New Roman" pitchFamily="18" charset="0"/>
              </a:rPr>
              <a:t>за </a:t>
            </a:r>
            <a:r>
              <a:rPr lang="ru-RU" sz="2400" b="1" i="1" dirty="0" err="1" smtClean="0">
                <a:latin typeface="Times New Roman" pitchFamily="18" charset="0"/>
              </a:rPr>
              <a:t>правління</a:t>
            </a:r>
            <a:r>
              <a:rPr lang="ru-RU" sz="2400" b="1" i="1" dirty="0" smtClean="0">
                <a:latin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</a:rPr>
              <a:t>Катерини</a:t>
            </a:r>
            <a:r>
              <a:rPr lang="ru-RU" sz="2400" b="1" i="1" dirty="0" smtClean="0">
                <a:latin typeface="Times New Roman" pitchFamily="18" charset="0"/>
              </a:rPr>
              <a:t> ІІ </a:t>
            </a: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</a:rPr>
              <a:t>      </a:t>
            </a:r>
            <a:r>
              <a:rPr lang="ru-RU" sz="2400" b="1" i="1" dirty="0" smtClean="0">
                <a:latin typeface="Times New Roman" pitchFamily="18" charset="0"/>
              </a:rPr>
              <a:t>у 1764 р. Остаточно </a:t>
            </a:r>
            <a:r>
              <a:rPr lang="ru-RU" sz="2400" b="1" i="1" dirty="0" err="1" smtClean="0">
                <a:latin typeface="Times New Roman" pitchFamily="18" charset="0"/>
              </a:rPr>
              <a:t>було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</a:rPr>
              <a:t>     </a:t>
            </a:r>
            <a:r>
              <a:rPr lang="ru-RU" sz="2400" b="1" i="1" dirty="0" err="1" smtClean="0">
                <a:latin typeface="Times New Roman" pitchFamily="18" charset="0"/>
              </a:rPr>
              <a:t>ліквідовано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гетьманство</a:t>
            </a:r>
            <a:r>
              <a:rPr lang="ru-RU" sz="2400" b="1" i="1" dirty="0" smtClean="0">
                <a:latin typeface="Times New Roman" pitchFamily="18" charset="0"/>
              </a:rPr>
              <a:t>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</a:rPr>
              <a:t>     для </a:t>
            </a:r>
            <a:r>
              <a:rPr lang="ru-RU" sz="2400" b="1" i="1" dirty="0" err="1" smtClean="0">
                <a:latin typeface="Times New Roman" pitchFamily="18" charset="0"/>
              </a:rPr>
              <a:t>управління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Лівобережною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</a:rPr>
              <a:t>     </a:t>
            </a:r>
            <a:r>
              <a:rPr lang="ru-RU" sz="2400" b="1" i="1" dirty="0" err="1" smtClean="0">
                <a:latin typeface="Times New Roman" pitchFamily="18" charset="0"/>
              </a:rPr>
              <a:t>Україною</a:t>
            </a:r>
            <a:r>
              <a:rPr lang="ru-RU" sz="2400" b="1" i="1" dirty="0" smtClean="0">
                <a:latin typeface="Times New Roman" pitchFamily="18" charset="0"/>
              </a:rPr>
              <a:t> та </a:t>
            </a:r>
            <a:r>
              <a:rPr lang="ru-RU" sz="2400" b="1" i="1" dirty="0" err="1" smtClean="0">
                <a:latin typeface="Times New Roman" pitchFamily="18" charset="0"/>
              </a:rPr>
              <a:t>Запоріжжям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endParaRPr lang="en-US" sz="24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</a:rPr>
              <a:t>     </a:t>
            </a:r>
            <a:r>
              <a:rPr lang="ru-RU" sz="2400" b="1" i="1" dirty="0" err="1" smtClean="0">
                <a:latin typeface="Times New Roman" pitchFamily="18" charset="0"/>
              </a:rPr>
              <a:t>було</a:t>
            </a:r>
            <a:r>
              <a:rPr lang="ru-RU" sz="2400" b="1" i="1" dirty="0" smtClean="0">
                <a:latin typeface="Times New Roman" pitchFamily="18" charset="0"/>
              </a:rPr>
              <a:t> створено </a:t>
            </a:r>
            <a:r>
              <a:rPr lang="ru-RU" sz="2400" b="1" i="1" dirty="0" smtClean="0">
                <a:latin typeface="Times New Roman" pitchFamily="18" charset="0"/>
              </a:rPr>
              <a:t>Другу </a:t>
            </a:r>
            <a:r>
              <a:rPr lang="ru-RU" sz="2400" b="1" i="1" dirty="0" err="1" smtClean="0">
                <a:latin typeface="Times New Roman" pitchFamily="18" charset="0"/>
              </a:rPr>
              <a:t>Малоросійську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колегію</a:t>
            </a:r>
            <a:r>
              <a:rPr lang="ru-RU" sz="2400" b="1" i="1" dirty="0" smtClean="0">
                <a:latin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</a:rPr>
              <a:t>запроваджувався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адміністративний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устрій</a:t>
            </a:r>
            <a:r>
              <a:rPr lang="ru-RU" sz="2400" b="1" i="1" dirty="0" smtClean="0">
                <a:latin typeface="Times New Roman" pitchFamily="18" charset="0"/>
              </a:rPr>
              <a:t> за </a:t>
            </a:r>
            <a:r>
              <a:rPr lang="ru-RU" sz="2400" b="1" i="1" dirty="0" err="1" smtClean="0">
                <a:latin typeface="Times New Roman" pitchFamily="18" charset="0"/>
              </a:rPr>
              <a:t>загальноімперським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зразком</a:t>
            </a:r>
            <a:r>
              <a:rPr lang="ru-RU" sz="2400" b="1" i="1" dirty="0" smtClean="0">
                <a:latin typeface="Times New Roman" pitchFamily="18" charset="0"/>
              </a:rPr>
              <a:t>, у 1775 р. </a:t>
            </a:r>
            <a:r>
              <a:rPr lang="ru-RU" sz="2400" b="1" i="1" dirty="0" err="1">
                <a:latin typeface="Times New Roman" pitchFamily="18" charset="0"/>
              </a:rPr>
              <a:t>б</a:t>
            </a:r>
            <a:r>
              <a:rPr lang="ru-RU" sz="2400" b="1" i="1" dirty="0" err="1" smtClean="0">
                <a:latin typeface="Times New Roman" pitchFamily="18" charset="0"/>
              </a:rPr>
              <a:t>уло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ліквідовано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Запорізьку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Січ</a:t>
            </a:r>
            <a:r>
              <a:rPr lang="ru-RU" sz="2400" b="1" i="1" dirty="0" smtClean="0">
                <a:latin typeface="Times New Roman" pitchFamily="18" charset="0"/>
              </a:rPr>
              <a:t>, у 1783 р. </a:t>
            </a:r>
            <a:r>
              <a:rPr lang="ru-RU" sz="2400" b="1" i="1" dirty="0" err="1">
                <a:latin typeface="Times New Roman" pitchFamily="18" charset="0"/>
              </a:rPr>
              <a:t>б</a:t>
            </a:r>
            <a:r>
              <a:rPr lang="ru-RU" sz="2400" b="1" i="1" dirty="0" err="1" smtClean="0">
                <a:latin typeface="Times New Roman" pitchFamily="18" charset="0"/>
              </a:rPr>
              <a:t>уло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ліквідовано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козацьке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військо</a:t>
            </a:r>
            <a:r>
              <a:rPr lang="ru-RU" sz="2400" b="1" i="1" dirty="0" smtClean="0">
                <a:latin typeface="Times New Roman" pitchFamily="18" charset="0"/>
              </a:rPr>
              <a:t> (</a:t>
            </a:r>
            <a:r>
              <a:rPr lang="ru-RU" sz="2400" b="1" i="1" dirty="0" err="1" smtClean="0">
                <a:latin typeface="Times New Roman" pitchFamily="18" charset="0"/>
              </a:rPr>
              <a:t>козацькі</a:t>
            </a:r>
            <a:r>
              <a:rPr lang="ru-RU" sz="2400" b="1" i="1" dirty="0" smtClean="0">
                <a:latin typeface="Times New Roman" pitchFamily="18" charset="0"/>
              </a:rPr>
              <a:t> полки </a:t>
            </a:r>
            <a:r>
              <a:rPr lang="ru-RU" sz="2400" b="1" i="1" dirty="0" err="1" smtClean="0">
                <a:latin typeface="Times New Roman" pitchFamily="18" charset="0"/>
              </a:rPr>
              <a:t>перетворювались</a:t>
            </a:r>
            <a:r>
              <a:rPr lang="ru-RU" sz="2400" b="1" i="1" dirty="0" smtClean="0">
                <a:latin typeface="Times New Roman" pitchFamily="18" charset="0"/>
              </a:rPr>
              <a:t> в </a:t>
            </a:r>
            <a:r>
              <a:rPr lang="ru-RU" sz="2400" b="1" i="1" dirty="0" err="1" smtClean="0">
                <a:latin typeface="Times New Roman" pitchFamily="18" charset="0"/>
              </a:rPr>
              <a:t>регулярні</a:t>
            </a:r>
            <a:r>
              <a:rPr lang="ru-RU" sz="2400" b="1" i="1" dirty="0" smtClean="0">
                <a:latin typeface="Times New Roman" pitchFamily="18" charset="0"/>
              </a:rPr>
              <a:t> полки рос. </a:t>
            </a:r>
            <a:r>
              <a:rPr lang="ru-RU" sz="2400" b="1" i="1" dirty="0" err="1" smtClean="0">
                <a:latin typeface="Times New Roman" pitchFamily="18" charset="0"/>
              </a:rPr>
              <a:t>армії</a:t>
            </a:r>
            <a:r>
              <a:rPr lang="ru-RU" sz="2400" b="1" i="1" dirty="0" smtClean="0">
                <a:latin typeface="Times New Roman" pitchFamily="18" charset="0"/>
              </a:rPr>
              <a:t>), в тому ж 1783 р. </a:t>
            </a:r>
            <a:r>
              <a:rPr lang="ru-RU" sz="2400" b="1" i="1" dirty="0" smtClean="0">
                <a:latin typeface="Times New Roman" pitchFamily="18" charset="0"/>
              </a:rPr>
              <a:t>в </a:t>
            </a:r>
            <a:r>
              <a:rPr lang="ru-RU" sz="2400" b="1" i="1" dirty="0" err="1" smtClean="0">
                <a:latin typeface="Times New Roman" pitchFamily="18" charset="0"/>
              </a:rPr>
              <a:t>Лівобережній</a:t>
            </a:r>
            <a:r>
              <a:rPr lang="ru-RU" sz="2400" b="1" i="1" dirty="0" smtClean="0">
                <a:latin typeface="Times New Roman" pitchFamily="18" charset="0"/>
              </a:rPr>
              <a:t> та </a:t>
            </a:r>
            <a:r>
              <a:rPr lang="ru-RU" sz="2400" b="1" i="1" dirty="0" err="1" smtClean="0">
                <a:latin typeface="Times New Roman" pitchFamily="18" charset="0"/>
              </a:rPr>
              <a:t>Слобідській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Україні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було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запроваджено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кріпацтво</a:t>
            </a:r>
            <a:r>
              <a:rPr lang="ru-RU" sz="2400" b="1" i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dirty="0" smtClean="0">
                <a:latin typeface="Times New Roman" pitchFamily="18" charset="0"/>
              </a:rPr>
              <a:t>                                                                         </a:t>
            </a:r>
            <a:r>
              <a:rPr lang="en-US" sz="2400" b="1" i="1" dirty="0" smtClean="0">
                <a:latin typeface="Times New Roman" pitchFamily="18" charset="0"/>
              </a:rPr>
              <a:t>                 </a:t>
            </a:r>
            <a:r>
              <a:rPr lang="uk-UA" sz="2400" b="1" i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[5]</a:t>
            </a:r>
            <a:endParaRPr lang="ru-RU" sz="2400" b="1" dirty="0" smtClean="0">
              <a:latin typeface="Times New Roman" pitchFamily="18" charset="0"/>
            </a:endParaRPr>
          </a:p>
        </p:txBody>
      </p:sp>
      <p:pic>
        <p:nvPicPr>
          <p:cNvPr id="38917" name="Picture 5" descr="1267424775_258481258572327_katerina_1_lekseevn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88913"/>
            <a:ext cx="3816350" cy="31797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5|2.3|1.3|1.7|1.5"/>
</p:tagLst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2059</TotalTime>
  <Words>798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Край</vt:lpstr>
      <vt:lpstr>Робота проектного етапу Всеукраїнського інтерактивного конкурсу Малої Академії Наук «МАН – Юніор» в номінації «Історик – Юніор» на тему:  «Історичне підґрунтя поеми "Сон"  Т. Г. Шевченка»</vt:lpstr>
      <vt:lpstr>                          План  1.Втуп. 2.Історичні факти в поемі «Сон». 3.Петро І , Катерина ІІ, П. Полуботок-реальні історичні особи-персонажі поеми « Сон». 4.Висновки. 5.Література та джерела.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Посилання на літературу та джерела: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ВАСИЛЬВИЧ ГОГОЛЬ (1809-1852)</dc:title>
  <dc:creator>Admin</dc:creator>
  <cp:lastModifiedBy>АЛЕКСЕЙ</cp:lastModifiedBy>
  <cp:revision>168</cp:revision>
  <dcterms:created xsi:type="dcterms:W3CDTF">2009-01-04T14:12:01Z</dcterms:created>
  <dcterms:modified xsi:type="dcterms:W3CDTF">2014-03-27T09:23:28Z</dcterms:modified>
</cp:coreProperties>
</file>