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  <p:sldMasterId id="2147483819" r:id="rId2"/>
  </p:sldMasterIdLst>
  <p:notesMasterIdLst>
    <p:notesMasterId r:id="rId24"/>
  </p:notesMasterIdLst>
  <p:sldIdLst>
    <p:sldId id="256" r:id="rId3"/>
    <p:sldId id="257" r:id="rId4"/>
    <p:sldId id="258" r:id="rId5"/>
    <p:sldId id="261" r:id="rId6"/>
    <p:sldId id="260" r:id="rId7"/>
    <p:sldId id="259" r:id="rId8"/>
    <p:sldId id="265" r:id="rId9"/>
    <p:sldId id="262" r:id="rId10"/>
    <p:sldId id="266" r:id="rId11"/>
    <p:sldId id="274" r:id="rId12"/>
    <p:sldId id="277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63" r:id="rId21"/>
    <p:sldId id="275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30" autoAdjust="0"/>
    <p:restoredTop sz="94660"/>
  </p:normalViewPr>
  <p:slideViewPr>
    <p:cSldViewPr>
      <p:cViewPr varScale="1">
        <p:scale>
          <a:sx n="70" d="100"/>
          <a:sy n="70" d="100"/>
        </p:scale>
        <p:origin x="-10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7DE2B-B3B4-4B1D-8F7D-3917747E24BE}" type="datetimeFigureOut">
              <a:rPr lang="uk-UA" smtClean="0"/>
              <a:pPr/>
              <a:t>11.04.2013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543CC-F7F1-46F3-A42E-A6649A8A60AF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68FD41-603A-437B-91F4-309FC440605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8FD41-603A-437B-91F4-309FC440605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27A07-8AE5-4083-BE88-ECDACE19B1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6055A-0EB2-4A65-B381-E7B031B102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527A07-8AE5-4083-BE88-ECDACE19B1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6055A-0EB2-4A65-B381-E7B031B102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11.04.2013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11.04.2013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C:\&#1084;&#1091;&#1079;&#1099;&#1082;&#1072;\&#1084;&#1077;&#1083;&#1086;&#1076;&#1110;&#1111;\minusovki.mptri.net%20christina_aguilera_-_beautiful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4581128"/>
            <a:ext cx="7851648" cy="1828800"/>
          </a:xfrm>
        </p:spPr>
        <p:txBody>
          <a:bodyPr>
            <a:noAutofit/>
          </a:bodyPr>
          <a:lstStyle/>
          <a:p>
            <a:r>
              <a:rPr lang="uk-UA" sz="48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Екологічний  стан річки Тетерів у Житомирському районі</a:t>
            </a:r>
            <a:endParaRPr lang="uk-UA" sz="48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892480" y="6669360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" name="minusovki.mptri.net christina_aguilera_-_beautifu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2428924" y="164305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Флора і Фауна Тетерева</a:t>
            </a:r>
            <a:endParaRPr lang="uk-UA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394" name="Picture 2" descr="http://www.statusyblog.ru/1/7/zha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5920">
            <a:off x="447485" y="1330705"/>
            <a:ext cx="3067050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6" name="Picture 4" descr="http://img0.liveinternet.ru/images/attach/c/0/46/48/46048821_karp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052736"/>
            <a:ext cx="4680520" cy="31227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8" name="Picture 6" descr="http://vkurse.ua/i/2009-04/solnechnykh-batar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90407">
            <a:off x="5112788" y="4073932"/>
            <a:ext cx="3810000" cy="2381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400" name="Picture 8" descr="http://upload.wikimedia.org/wikipedia/commons/thumb/d/d3/Silurus_glanis_02.jpg/275px-Silurus_glanis_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573016"/>
            <a:ext cx="4672426" cy="3024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3000">
    <p:spli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1357290" y="285728"/>
            <a:ext cx="6357982" cy="128588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 smtClean="0"/>
              <a:t>ЕКОЛОГІЧНІ ПРОБЛЕМИ</a:t>
            </a:r>
            <a:endParaRPr lang="ru-RU" sz="4000" dirty="0"/>
          </a:p>
        </p:txBody>
      </p:sp>
      <p:sp>
        <p:nvSpPr>
          <p:cNvPr id="5" name="Двойная стрелка влево/вверх 4"/>
          <p:cNvSpPr/>
          <p:nvPr/>
        </p:nvSpPr>
        <p:spPr>
          <a:xfrm>
            <a:off x="1714480" y="1643050"/>
            <a:ext cx="1071570" cy="1714512"/>
          </a:xfrm>
          <a:prstGeom prst="left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Двойная стрелка вверх/вниз 5"/>
          <p:cNvSpPr/>
          <p:nvPr/>
        </p:nvSpPr>
        <p:spPr>
          <a:xfrm>
            <a:off x="3428992" y="1643050"/>
            <a:ext cx="428628" cy="2786082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Двойная стрелка влево/вверх 6"/>
          <p:cNvSpPr/>
          <p:nvPr/>
        </p:nvSpPr>
        <p:spPr>
          <a:xfrm flipH="1">
            <a:off x="6429388" y="1714488"/>
            <a:ext cx="1000132" cy="1714512"/>
          </a:xfrm>
          <a:prstGeom prst="leftUp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5143504" y="1643050"/>
            <a:ext cx="428628" cy="2786082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571472" y="3500438"/>
            <a:ext cx="1714512" cy="100013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ХІМІЧНЕ ЗАБРУДНЕННЯ</a:t>
            </a:r>
            <a:endParaRPr lang="ru-RU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6929454" y="3500438"/>
            <a:ext cx="1714512" cy="100013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ФІЗИЧНЕ ЗАБРУДНЕННЯ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571736" y="4714884"/>
            <a:ext cx="1714512" cy="100013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БІОЛОГІЧНЕ ЗАБРУДНЕННЯ</a:t>
            </a:r>
            <a:endParaRPr lang="ru-RU" dirty="0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572000" y="4714884"/>
            <a:ext cx="1714512" cy="1000132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ТЕПЛОВЕ ЗАБРУДНЕННЯ</a:t>
            </a:r>
            <a:endParaRPr lang="ru-RU" dirty="0"/>
          </a:p>
        </p:txBody>
      </p:sp>
    </p:spTree>
  </p:cSld>
  <p:clrMapOvr>
    <a:masterClrMapping/>
  </p:clrMapOvr>
  <p:transition spd="slow" advTm="6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9" name="Picture 5" descr="C:\Users\Юля\Desktop\IMG_03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786190"/>
            <a:ext cx="3571868" cy="26789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Юля\Desktop\IMG_0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17206">
            <a:off x="4572000" y="3803927"/>
            <a:ext cx="4071966" cy="30540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C:\Users\Юля\Desktop\IMG_0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2173">
            <a:off x="219453" y="737077"/>
            <a:ext cx="4000528" cy="30004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3" descr="C:\Users\Юля\Desktop\IMG_0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500042"/>
            <a:ext cx="4643470" cy="3482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Юля\Desktop\IMG_03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4480" y="1643050"/>
            <a:ext cx="4476638" cy="3357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олилиния 7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3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6" name="Загнутый угол 5"/>
          <p:cNvSpPr/>
          <p:nvPr/>
        </p:nvSpPr>
        <p:spPr>
          <a:xfrm>
            <a:off x="4427984" y="1844824"/>
            <a:ext cx="4392488" cy="403244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Хімічне забруднення води відбувається внаслідок надходження у водойми з стічними водами різних шкідливих домішок. Більшість з них є токсичними для мешканців водойм. Це - сполуки миш’яку, свинцю, ртуті, міді, кадмію, хрому .</a:t>
            </a:r>
          </a:p>
        </p:txBody>
      </p:sp>
      <p:pic>
        <p:nvPicPr>
          <p:cNvPr id="9218" name="Picture 2" descr="http://orbk.net/wp-content/uploads/2009/12/5565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988840"/>
            <a:ext cx="3188154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1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323528" y="1124744"/>
            <a:ext cx="4032448" cy="403244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Фізичне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забруднення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води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пов’язане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нерозчинними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домішками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радіоактивними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речовинами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Пісок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намул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глинисті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частки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потрапляють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водойми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головним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чином за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поверхневого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змиву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дощовими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водами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с/г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полів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домішок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потрапляє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у водотоки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діючих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підприємств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Особливу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небезпеку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всього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живого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становлять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радіоактивні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домішки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потрапляють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водойми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завдяки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викидам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ЕС.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ecol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276872"/>
            <a:ext cx="4103846" cy="25649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17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нутый угол 2"/>
          <p:cNvSpPr/>
          <p:nvPr/>
        </p:nvSpPr>
        <p:spPr>
          <a:xfrm flipH="1">
            <a:off x="4644008" y="620688"/>
            <a:ext cx="4176464" cy="5616624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Теплове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забруднення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водойм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спричинене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викидом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водойми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теплих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вод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різних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енергетичних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установок. 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річках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які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знаходяться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поряд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ТЕС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АЕС,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порушуються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умови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нересту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риб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гине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зоопланктон,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риби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уражуються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хворобами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паразитами.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додати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наприклад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, АЕС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скидають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водойми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воду, </a:t>
            </a:r>
            <a:r>
              <a:rPr lang="ru-RU" sz="2400" b="1" i="1" dirty="0" err="1" smtClean="0">
                <a:latin typeface="Times New Roman" pitchFamily="18" charset="0"/>
                <a:cs typeface="Times New Roman" pitchFamily="18" charset="0"/>
              </a:rPr>
              <a:t>нагріту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до 450С!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5" name="Picture 5" descr="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564904"/>
            <a:ext cx="4110506" cy="31619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8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" name="Загнутый угол 3"/>
          <p:cNvSpPr/>
          <p:nvPr/>
        </p:nvSpPr>
        <p:spPr>
          <a:xfrm>
            <a:off x="467544" y="2060848"/>
            <a:ext cx="4536504" cy="324036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Біологічне забруднення водного середовища полягає у попаданні до водойм із стічними водами різних видів мікроорганізмів, рослин і тварин (віруси, бактерії, грибки, черви), яких раніше тут не було. Багато з них є хвороботворними для людей, тварин і рослин. Особливої гостроти біологічне забруднення водойм набуває в місцях масового відпочинку людей. </a:t>
            </a:r>
            <a:endParaRPr lang="uk-UA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neboscreb.com.ua/uploads/posts/2011-07/1311318302_podvesnoy-most-cherez-tetere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132856"/>
            <a:ext cx="3672408" cy="2754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 advTm="12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Погіршення екологічного стану гідрологічної мережі нашої місцевості пов'язано з :</a:t>
            </a:r>
            <a:endParaRPr lang="uk-UA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" name="Выноска со стрелкой вверх 4"/>
          <p:cNvSpPr/>
          <p:nvPr/>
        </p:nvSpPr>
        <p:spPr>
          <a:xfrm>
            <a:off x="1187624" y="1988840"/>
            <a:ext cx="6408712" cy="4392488"/>
          </a:xfrm>
          <a:prstGeom prst="up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5176" lvl="0" indent="-265176">
              <a:spcBef>
                <a:spcPts val="250"/>
              </a:spcBef>
              <a:buClr>
                <a:srgbClr val="002060"/>
              </a:buClr>
              <a:buSzPct val="80000"/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Розорюванням прибережних земель, які належать до земель природоохоронного фонду, що призводить до заболочування річок та ставків;</a:t>
            </a:r>
          </a:p>
          <a:p>
            <a:pPr marL="265176" lvl="0" indent="-265176">
              <a:spcBef>
                <a:spcPts val="250"/>
              </a:spcBef>
              <a:buClr>
                <a:srgbClr val="002060"/>
              </a:buClr>
              <a:buSzPct val="80000"/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Стоки отрутохімікатів, які потрапляють у воду під час опадів, а також під час танення снігу;</a:t>
            </a:r>
          </a:p>
          <a:p>
            <a:pPr marL="265176" lvl="0" indent="-265176">
              <a:spcBef>
                <a:spcPts val="250"/>
              </a:spcBef>
              <a:buClr>
                <a:srgbClr val="002060"/>
              </a:buClr>
              <a:buSzPct val="80000"/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Викиди сміття поблизу водойм, або ж в самі водойми;</a:t>
            </a:r>
          </a:p>
          <a:p>
            <a:pPr marL="265176" lvl="0" indent="-265176">
              <a:spcBef>
                <a:spcPts val="250"/>
              </a:spcBef>
              <a:buClr>
                <a:srgbClr val="002060"/>
              </a:buClr>
              <a:buSzPct val="80000"/>
              <a:buFont typeface="Wingdings" pitchFamily="2" charset="2"/>
              <a:buChar char="v"/>
            </a:pPr>
            <a:r>
              <a:rPr lang="uk-UA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Спалювання сміття поблизу водойм</a:t>
            </a:r>
            <a:endParaRPr lang="uk-UA" sz="3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1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1047686">
            <a:off x="208325" y="336538"/>
            <a:ext cx="4445974" cy="2962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837">
            <a:off x="4335286" y="478573"/>
            <a:ext cx="3924880" cy="3607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646">
            <a:off x="5858243" y="2814859"/>
            <a:ext cx="3280326" cy="314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://pryroda.in.ua/files/2009/09/teteriv2-948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01503">
            <a:off x="241929" y="3371596"/>
            <a:ext cx="4068402" cy="3051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://jkg-portal.com.ua/upload/images/240x180nphoto80dffeaff9f459c79672a26e744b6892jpg18032013185423_w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005064"/>
            <a:ext cx="3323861" cy="2492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олилиния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604448" cy="6021288"/>
          </a:xfrm>
        </p:spPr>
        <p:txBody>
          <a:bodyPr>
            <a:normAutofit fontScale="90000"/>
          </a:bodyPr>
          <a:lstStyle/>
          <a:p>
            <a:pPr algn="l"/>
            <a:r>
              <a:rPr lang="uk-UA" sz="31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Вирішення проблеми:</a:t>
            </a:r>
            <a:br>
              <a:rPr lang="uk-UA" sz="31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Крок І</a:t>
            </a: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 </a:t>
            </a:r>
            <a:r>
              <a:rPr lang="uk-UA" sz="31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інформаційно-</a:t>
            </a: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просвітницької роботи;</a:t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Проведення соціального опитування жителів;</a:t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Розповсюдження листівок,звернень серед учнів та жителів;</a:t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Крок ІІ</a:t>
            </a: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Розчищення джерел біля берегів річок;</a:t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Крок ІІІ</a:t>
            </a: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Озеленення прибережних смуг;</a:t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Висадка дерев по берегах озер,річок;</a:t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Крок І</a:t>
            </a:r>
            <a:r>
              <a:rPr lang="en-US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1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Підведення підсумків та планування подальшої роботи по покращенню екології річки;</a:t>
            </a: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dirty="0" smtClean="0">
                <a:latin typeface="Times New Roman" pitchFamily="18" charset="0"/>
                <a:cs typeface="Times New Roman" pitchFamily="18" charset="0"/>
              </a:rPr>
            </a:br>
            <a:endParaRPr lang="uk-UA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17000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3000" r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323528" y="836712"/>
            <a:ext cx="3888432" cy="158417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u="sng" dirty="0" smtClean="0">
                <a:latin typeface="Times New Roman" pitchFamily="18" charset="0"/>
                <a:cs typeface="Times New Roman" pitchFamily="18" charset="0"/>
              </a:rPr>
              <a:t>автор роботи:</a:t>
            </a:r>
          </a:p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Бойко Юлія,</a:t>
            </a:r>
          </a:p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учениця 9 класу</a:t>
            </a:r>
          </a:p>
          <a:p>
            <a:pPr algn="ctr"/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Новогуйвинської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гімназії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716016" y="764704"/>
            <a:ext cx="4032448" cy="1584176"/>
          </a:xfrm>
          <a:prstGeom prst="round2Diag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400" b="1" i="1" u="sng" smtClean="0">
                <a:latin typeface="Times New Roman" pitchFamily="18" charset="0"/>
                <a:cs typeface="Times New Roman" pitchFamily="18" charset="0"/>
              </a:rPr>
              <a:t>керівник</a:t>
            </a:r>
            <a:r>
              <a:rPr lang="uk-UA" sz="2400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Ярова-Боровик Марія Яківна, вчитель біології 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Новогуйвинської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гімназії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uk-UA" sz="2000" dirty="0"/>
          </a:p>
        </p:txBody>
      </p:sp>
      <p:pic>
        <p:nvPicPr>
          <p:cNvPr id="21" name="Picture 2" descr="C:\фото\сімейні фото\я\DSC_0055532637262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492896"/>
            <a:ext cx="2880320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Юля\Desktop\Юля\Фотки\НГ школа\DSC04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564904"/>
            <a:ext cx="3052472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Полилиния 2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892480" y="6669360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5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403648" y="2060848"/>
            <a:ext cx="6264696" cy="4320480"/>
          </a:xfrm>
          <a:prstGeom prst="round2Diag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Сучасна екологічна обстановка в р. Тетерів в цілому сприятлива для здоров'я населення. </a:t>
            </a:r>
            <a:br>
              <a:rPr lang="uk-UA" b="1" i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b="1" i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Проблема забруднення води стоїть досить гостро. Для її вирішення необхідно вжити всіх можливих заходів щодо поліпшення екологічної ситуації в нашому місті. З боку місцевої влади повинні вживати всіх можливих заходів з очищення навколишнього середовища. Однією з першочергових завдань у цьому відношенні слід назвати розробку методів і технологій інформаційної ідентифікації та детоксикації скидних стічних вод, а також підвищення на цій основі якості води . </a:t>
            </a:r>
            <a:br>
              <a:rPr lang="uk-UA" b="1" i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uk-UA" b="1" i="1" dirty="0" smtClean="0">
                <a:solidFill>
                  <a:prstClr val="white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Необхідно пам'ятати, що наше майбутнє - в наших руках, і ми повинні захищати природу, покращувати екологічну обстановку.</a:t>
            </a:r>
            <a:endParaRPr lang="uk-UA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ятиугольник 4"/>
          <p:cNvSpPr/>
          <p:nvPr/>
        </p:nvSpPr>
        <p:spPr>
          <a:xfrm>
            <a:off x="1403648" y="764704"/>
            <a:ext cx="6840760" cy="1080120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i="1" dirty="0" smtClean="0"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uk-UA" sz="6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Tm="10000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212976"/>
            <a:ext cx="8424936" cy="2151112"/>
          </a:xfrm>
        </p:spPr>
        <p:txBody>
          <a:bodyPr>
            <a:noAutofit/>
          </a:bodyPr>
          <a:lstStyle/>
          <a:p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ЗУПИНИСЯ, ЛЮДИНО, НА МИТЬ...</a:t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ВІДЧУЙ, ЯК ПЛАНЕТІ БОЛИТЬ.</a:t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ІЗ СЕРЦЯ КРИК ВИРИНА - </a:t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ЗУПИНИСЯ, ЗЕМЛЯ В НАС ОДНА!</a:t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 У СЕРЦІ ТЛІЄ ЛЮБОВ,</a:t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ЩОБ КОЛИСЬ РОЗГОРІТИСЯ ЗНОВ.</a:t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ЗУПИНИСЯ. ЛЮДИНО НА МИТЬ...</a:t>
            </a:r>
            <a:b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 ВІДЧУЙ. ЯК ПЛАНЕТІ БОЛИТЬ</a:t>
            </a:r>
            <a: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...</a:t>
            </a:r>
            <a:b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u="sng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ЗА УВАГУ!</a:t>
            </a:r>
            <a: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cap="small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3600" b="1" i="1" cap="small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11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8229600" cy="72019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uk-UA" sz="28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Мета:</a:t>
            </a:r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формувати знання про річку України – Тетерів, її екологічний стан</a:t>
            </a:r>
          </a:p>
          <a:p>
            <a:pPr algn="l">
              <a:buClr>
                <a:srgbClr val="3333FF"/>
              </a:buClr>
              <a:tabLst>
                <a:tab pos="457200" algn="l"/>
              </a:tabLst>
            </a:pPr>
            <a:r>
              <a:rPr lang="uk-UA" sz="2800" b="1" i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Завдання: </a:t>
            </a:r>
          </a:p>
          <a:p>
            <a:pPr marL="514350" indent="-514350" algn="l">
              <a:buClr>
                <a:srgbClr val="3333FF"/>
              </a:buClr>
              <a:tabLst>
                <a:tab pos="457200" algn="l"/>
              </a:tabLst>
            </a:pPr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з'ясувати екологічний стан річки Тетерів у Житомирському районі;</a:t>
            </a:r>
          </a:p>
          <a:p>
            <a:pPr marL="514350" indent="-514350" algn="l">
              <a:tabLst>
                <a:tab pos="457200" algn="l"/>
              </a:tabLst>
            </a:pPr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залучати молодь та жителів селища до природо-екологічної роботи;</a:t>
            </a:r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tabLst>
                <a:tab pos="457200" algn="l"/>
              </a:tabLst>
            </a:pPr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виховувати екологічну свідомість і дбайливе ставлення до живої природи;</a:t>
            </a:r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tabLst>
                <a:tab pos="457200" algn="l"/>
              </a:tabLst>
            </a:pPr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розуміння і прагнення розв’язати екологічну проблему;</a:t>
            </a:r>
            <a:endParaRPr lang="ru-RU" sz="28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tabLst>
                <a:tab pos="457200" algn="l"/>
              </a:tabLst>
            </a:pPr>
            <a:r>
              <a:rPr lang="uk-UA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донести до уст людей,що річка – це середовище у якому існують живі організми, які потребують догляду, а не халатного ставлення.</a:t>
            </a:r>
          </a:p>
          <a:p>
            <a:endParaRPr lang="uk-UA" sz="1400" dirty="0" smtClean="0"/>
          </a:p>
          <a:p>
            <a:endParaRPr lang="uk-UA" sz="1400" dirty="0" smtClean="0"/>
          </a:p>
          <a:p>
            <a:endParaRPr lang="ru-RU" sz="1400" dirty="0"/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892480" y="6669360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10000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892480" y="6669360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3000">
    <p:push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669360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3000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vi-VN" sz="2200" b="1" i="1" u="sng" dirty="0" smtClean="0"/>
              <a:t>Те́терів </a:t>
            </a:r>
            <a:r>
              <a:rPr lang="vi-VN" sz="2200" dirty="0" smtClean="0"/>
              <a:t>— річка в Україні, на Придніпровській височині і Поліссі, права притока Дніпра.</a:t>
            </a:r>
            <a:br>
              <a:rPr lang="vi-VN" sz="2200" dirty="0" smtClean="0"/>
            </a:br>
            <a:r>
              <a:rPr lang="vi-VN" sz="2200" dirty="0" smtClean="0"/>
              <a:t>Довжина Тетерева 385 км, площа басейну — 15300 км². Протікає в межах Чуднівського, Романівського, Житомирського, Коростишівськогоі Радомишльського районів Житомирської та Іванківського району Київської області.</a:t>
            </a:r>
            <a:br>
              <a:rPr lang="vi-VN" sz="2200" dirty="0" smtClean="0"/>
            </a:br>
            <a:r>
              <a:rPr lang="vi-VN" sz="2200" dirty="0" smtClean="0"/>
              <a:t>Витоки розташовані неподалік від кордону Житомирської і Вінницької областей, на південь від села Носівки, на висоті 299 м. У деяких місцях Тетерів має характер гірської річки, адже з берегів Тетерева починається Волинська височина, яка поступово переходить в Карпатські гори, що входять в єдину Альпійську гірську систему.</a:t>
            </a: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uk-UA" sz="2200" dirty="0" smtClean="0"/>
              <a:t>Назва походить від птаха тетері.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uk-UA" sz="2200" dirty="0" smtClean="0"/>
              <a:t/>
            </a:r>
            <a:br>
              <a:rPr lang="uk-UA" sz="2200" dirty="0" smtClean="0"/>
            </a:br>
            <a:r>
              <a:rPr lang="vi-VN" dirty="0" smtClean="0"/>
              <a:t/>
            </a:r>
            <a:br>
              <a:rPr lang="vi-VN" dirty="0" smtClean="0"/>
            </a:br>
            <a:endParaRPr lang="uk-UA" dirty="0"/>
          </a:p>
        </p:txBody>
      </p:sp>
      <p:pic>
        <p:nvPicPr>
          <p:cNvPr id="4" name="Picture 2" descr="E:\Documents and Settings\Admin\Рабочий стол\тетерів\Teterev ___ 5F05_05_05_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822322"/>
            <a:ext cx="4536504" cy="303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олилиния 4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13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669360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 advTm="3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501008"/>
            <a:ext cx="8676456" cy="1143000"/>
          </a:xfrm>
        </p:spPr>
        <p:txBody>
          <a:bodyPr>
            <a:normAutofit fontScale="90000"/>
          </a:bodyPr>
          <a:lstStyle/>
          <a:p>
            <a:pPr lvl="0"/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 районі Житомира та </a:t>
            </a:r>
            <a:r>
              <a:rPr lang="uk-UA" sz="27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Коростишева</a:t>
            </a:r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річка має скелясті береги. У Житомирі </a:t>
            </a:r>
            <a:b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завдяки скелястим берегам побудовано водосховище та електростанцію. </a:t>
            </a:r>
            <a:b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Від </a:t>
            </a:r>
            <a:r>
              <a:rPr lang="uk-UA" sz="27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Козіївки</a:t>
            </a:r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27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Коростишівського</a:t>
            </a:r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району до Радомишля річка протікає вузькою</a:t>
            </a:r>
            <a:b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долиною з крутими схилами та в'юнким руслом у межах Українського кристалічного масиву. Річище порожнисте. У пониззі, в межах Полісся, долина Тетерева розширюється до 4 км, ширина річища 40—90 м, впадає в Київське водосховище.</a:t>
            </a:r>
            <a:b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7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Основне живлення — снігове і дощове. Тетерів творить багато протоків і рукавів; декотрі глухі рукави влітку пересихають, а головне русло часто змінює своє розташування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sp>
        <p:nvSpPr>
          <p:cNvPr id="3" name="Полилиния 2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85800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669360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18000"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Documents and Settings\Кошк@\Рабочий стол\житомир\р. Тетерев, Житомирский кань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85535">
            <a:off x="309260" y="446374"/>
            <a:ext cx="4176464" cy="3132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2" descr="D:\Documents and Settings\Кошк@\Рабочий стол\житомир\Водопад Вчель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32656"/>
            <a:ext cx="4752528" cy="3174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 descr="D:\Documents and Settings\Кошк@\Рабочий стол\житомир\Водопад на реке Тетерев под Житомиро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2053">
            <a:off x="4364363" y="3420013"/>
            <a:ext cx="4752528" cy="31715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2" descr="D:\Documents and Settings\Кошк@\Рабочий стол\житомир\Остров Змеиный на реке Тетерев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80344"/>
            <a:ext cx="4896544" cy="3261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олилиния 6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857250 w 9144000"/>
              <a:gd name="connsiteY5" fmla="*/ 857250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857250 w 9144000"/>
              <a:gd name="connsiteY9" fmla="*/ 85725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286750 w 9144000"/>
              <a:gd name="connsiteY8" fmla="*/ 857250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286750 w 9144000"/>
              <a:gd name="connsiteY7" fmla="*/ 6000750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857250 w 9144000"/>
              <a:gd name="connsiteY6" fmla="*/ 6000750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404664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748464 w 9144000"/>
              <a:gd name="connsiteY7" fmla="*/ 6525344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748464 w 9144000"/>
              <a:gd name="connsiteY8" fmla="*/ 332656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95536 w 9144000"/>
              <a:gd name="connsiteY5" fmla="*/ 332656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395536 w 9144000"/>
              <a:gd name="connsiteY9" fmla="*/ 332656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467544 w 9144000"/>
              <a:gd name="connsiteY6" fmla="*/ 6453336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260648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260648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260648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251520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85800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251520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251520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892480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892480 w 9144000"/>
              <a:gd name="connsiteY7" fmla="*/ 6669360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179512 w 9144000"/>
              <a:gd name="connsiteY5" fmla="*/ 188640 h 6858000"/>
              <a:gd name="connsiteX6" fmla="*/ 179512 w 9144000"/>
              <a:gd name="connsiteY6" fmla="*/ 6669360 h 6858000"/>
              <a:gd name="connsiteX7" fmla="*/ 8964488 w 9144000"/>
              <a:gd name="connsiteY7" fmla="*/ 6597352 h 6858000"/>
              <a:gd name="connsiteX8" fmla="*/ 8964488 w 9144000"/>
              <a:gd name="connsiteY8" fmla="*/ 188640 h 6858000"/>
              <a:gd name="connsiteX9" fmla="*/ 179512 w 9144000"/>
              <a:gd name="connsiteY9" fmla="*/ 1886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179512" y="188640"/>
                </a:moveTo>
                <a:lnTo>
                  <a:pt x="179512" y="6669360"/>
                </a:lnTo>
                <a:lnTo>
                  <a:pt x="8964488" y="6597352"/>
                </a:lnTo>
                <a:lnTo>
                  <a:pt x="8964488" y="188640"/>
                </a:lnTo>
                <a:lnTo>
                  <a:pt x="179512" y="188640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3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3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262</TotalTime>
  <Words>371</Words>
  <Application>Microsoft Office PowerPoint</Application>
  <PresentationFormat>Экран (4:3)</PresentationFormat>
  <Paragraphs>43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2_Тема Office</vt:lpstr>
      <vt:lpstr>Тема3</vt:lpstr>
      <vt:lpstr>Екологічний  стан річки Тетерів у Житомирському районі</vt:lpstr>
      <vt:lpstr>Слайд 2</vt:lpstr>
      <vt:lpstr>Мета:формувати знання про річку України – Тетерів, її екологічний стан Завдання:  1. з'ясувати екологічний стан річки Тетерів у Житомирському районі; 2. залучати молодь та жителів селища до природо-екологічної роботи; 3. виховувати екологічну свідомість і дбайливе ставлення до живої природи; 4. розуміння і прагнення розв’язати екологічну проблему; 5. донести до уст людей,що річка – це середовище у якому існують живі організми, які потребують догляду, а не халатного ставлення.   </vt:lpstr>
      <vt:lpstr>Слайд 4</vt:lpstr>
      <vt:lpstr>Слайд 5</vt:lpstr>
      <vt:lpstr>Те́терів — річка в Україні, на Придніпровській височині і Поліссі, права притока Дніпра. Довжина Тетерева 385 км, площа басейну — 15300 км². Протікає в межах Чуднівського, Романівського, Житомирського, Коростишівськогоі Радомишльського районів Житомирської та Іванківського району Київської області. Витоки розташовані неподалік від кордону Житомирської і Вінницької областей, на південь від села Носівки, на висоті 299 м. У деяких місцях Тетерів має характер гірської річки, адже з берегів Тетерева починається Волинська височина, яка поступово переходить в Карпатські гори, що входять в єдину Альпійську гірську систему. Назва походить від птаха тетері.   </vt:lpstr>
      <vt:lpstr>Слайд 7</vt:lpstr>
      <vt:lpstr>У районі Житомира та Коростишева річка має скелясті береги. У Житомирі  завдяки скелястим берегам побудовано водосховище та електростанцію.  Від Козіївки Коростишівського району до Радомишля річка протікає вузькою  долиною з крутими схилами та в'юнким руслом у межах Українського кристалічного масиву. Річище порожнисте. У пониззі, в межах Полісся, долина Тетерева розширюється до 4 км, ширина річища 40—90 м, впадає в Київське водосховище. Основне живлення — снігове і дощове. Тетерів творить багато протоків і рукавів; декотрі глухі рукави влітку пересихають, а головне русло часто змінює своє розташування  </vt:lpstr>
      <vt:lpstr>Слайд 9</vt:lpstr>
      <vt:lpstr>Флора і Фауна Тетерева</vt:lpstr>
      <vt:lpstr>Слайд 11</vt:lpstr>
      <vt:lpstr>Слайд 12</vt:lpstr>
      <vt:lpstr>Слайд 13</vt:lpstr>
      <vt:lpstr>Слайд 14</vt:lpstr>
      <vt:lpstr>Слайд 15</vt:lpstr>
      <vt:lpstr>Слайд 16</vt:lpstr>
      <vt:lpstr>Погіршення екологічного стану гідрологічної мережі нашої місцевості пов'язано з :</vt:lpstr>
      <vt:lpstr>Слайд 18</vt:lpstr>
      <vt:lpstr>Вирішення проблеми:    Крок І Проведення інформаційно- просвітницької роботи; Проведення соціального опитування жителів; Розповсюдження листівок,звернень серед учнів та жителів; Крок ІІ Розчищення джерел біля берегів річок; Крок ІІІ Озеленення прибережних смуг; Висадка дерев по берегах озер,річок; Крок ІV Підведення підсумків та планування подальшої роботи по покращенню екології річки; </vt:lpstr>
      <vt:lpstr>Слайд 20</vt:lpstr>
      <vt:lpstr> ЗУПИНИСЯ, ЛЮДИНО, НА МИТЬ... І ВІДЧУЙ, ЯК ПЛАНЕТІ БОЛИТЬ. ЯК ІЗ СЕРЦЯ КРИК ВИРИНА -  ЗУПИНИСЯ, ЗЕМЛЯ В НАС ОДНА!  ЯК У СЕРЦІ ТЛІЄ ЛЮБОВ, ЩОБ КОЛИСЬ РОЗГОРІТИСЯ ЗНОВ. ЗУПИНИСЯ. ЛЮДИНО НА МИТЬ... І ВІДЧУЙ. ЯК ПЛАНЕТІ БОЛИТЬ...   ДЯКУЮ ЗА УВАГУ!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Аналіз екологічного  стану річки Тетерів у Житомирському районі</dc:title>
  <dc:creator>Юля</dc:creator>
  <cp:lastModifiedBy>Admin</cp:lastModifiedBy>
  <cp:revision>50</cp:revision>
  <dcterms:created xsi:type="dcterms:W3CDTF">2013-04-07T14:04:28Z</dcterms:created>
  <dcterms:modified xsi:type="dcterms:W3CDTF">2013-04-11T14:47:59Z</dcterms:modified>
</cp:coreProperties>
</file>