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62" r:id="rId9"/>
    <p:sldId id="261" r:id="rId10"/>
    <p:sldId id="263" r:id="rId11"/>
    <p:sldId id="266" r:id="rId12"/>
    <p:sldId id="269" r:id="rId13"/>
    <p:sldId id="267" r:id="rId14"/>
    <p:sldId id="27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35" autoAdjust="0"/>
    <p:restoredTop sz="86357" autoAdjust="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357298"/>
            <a:ext cx="8305800" cy="52864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sz="2400" b="1" dirty="0" smtClean="0">
                <a:latin typeface="Garamond" pitchFamily="18" charset="0"/>
              </a:rPr>
              <a:t>Порівняльний аналіз:</a:t>
            </a:r>
          </a:p>
          <a:p>
            <a:r>
              <a:rPr lang="uk-UA" sz="2000" dirty="0" smtClean="0">
                <a:latin typeface="Garamond" pitchFamily="18" charset="0"/>
              </a:rPr>
              <a:t>1)Війни Росії з Наполеоном 1812 року, що відбулися 200 років тому;</a:t>
            </a:r>
          </a:p>
          <a:p>
            <a:r>
              <a:rPr lang="uk-UA" sz="2000" dirty="0" smtClean="0">
                <a:latin typeface="Garamond" pitchFamily="18" charset="0"/>
              </a:rPr>
              <a:t>2)Війни з фашистською Німеччиною на території Радянського Союзу 1941-1945 рр. – Великої Вітчизняної війни</a:t>
            </a:r>
            <a:r>
              <a:rPr lang="uk-UA" sz="2000" dirty="0" smtClean="0">
                <a:latin typeface="Garamond" pitchFamily="18" charset="0"/>
              </a:rPr>
              <a:t>.</a:t>
            </a:r>
            <a:endParaRPr lang="uk-UA" sz="2000" dirty="0" smtClean="0">
              <a:latin typeface="Garamond" pitchFamily="18" charset="0"/>
            </a:endParaRPr>
          </a:p>
          <a:p>
            <a:pPr algn="r"/>
            <a:r>
              <a:rPr lang="uk-UA" sz="2000" dirty="0" smtClean="0">
                <a:latin typeface="Garamond" pitchFamily="18" charset="0"/>
              </a:rPr>
              <a:t>Виконали:</a:t>
            </a:r>
          </a:p>
          <a:p>
            <a:pPr algn="r"/>
            <a:r>
              <a:rPr lang="uk-UA" sz="2000" dirty="0" smtClean="0">
                <a:latin typeface="Garamond" pitchFamily="18" charset="0"/>
              </a:rPr>
              <a:t>учень 11 класу</a:t>
            </a:r>
          </a:p>
          <a:p>
            <a:pPr algn="r"/>
            <a:r>
              <a:rPr lang="uk-UA" sz="2000" dirty="0" smtClean="0">
                <a:latin typeface="Garamond" pitchFamily="18" charset="0"/>
              </a:rPr>
              <a:t>Миколаївської ЗОШ І-ІІІ ступенів №36</a:t>
            </a:r>
          </a:p>
          <a:p>
            <a:pPr algn="r"/>
            <a:r>
              <a:rPr lang="uk-UA" sz="2000" dirty="0" err="1" smtClean="0">
                <a:latin typeface="Garamond" pitchFamily="18" charset="0"/>
              </a:rPr>
              <a:t>Рудичь</a:t>
            </a:r>
            <a:r>
              <a:rPr lang="uk-UA" sz="2000" dirty="0" smtClean="0">
                <a:latin typeface="Garamond" pitchFamily="18" charset="0"/>
              </a:rPr>
              <a:t> Олександр,</a:t>
            </a:r>
          </a:p>
          <a:p>
            <a:pPr algn="r"/>
            <a:r>
              <a:rPr lang="uk-UA" sz="2000" dirty="0" smtClean="0">
                <a:latin typeface="Garamond" pitchFamily="18" charset="0"/>
              </a:rPr>
              <a:t>учениця </a:t>
            </a:r>
            <a:r>
              <a:rPr lang="uk-UA" sz="2000" dirty="0" smtClean="0">
                <a:latin typeface="Garamond" pitchFamily="18" charset="0"/>
              </a:rPr>
              <a:t>11 класу</a:t>
            </a:r>
          </a:p>
          <a:p>
            <a:pPr algn="r"/>
            <a:r>
              <a:rPr lang="uk-UA" sz="2000" dirty="0" smtClean="0">
                <a:latin typeface="Garamond" pitchFamily="18" charset="0"/>
              </a:rPr>
              <a:t>Миколаївської ЗОШ І-ІІІ ступенів №36</a:t>
            </a:r>
          </a:p>
          <a:p>
            <a:pPr algn="r"/>
            <a:r>
              <a:rPr lang="uk-UA" sz="2000" dirty="0" smtClean="0">
                <a:latin typeface="Garamond" pitchFamily="18" charset="0"/>
              </a:rPr>
              <a:t>Говоруха Юліана</a:t>
            </a:r>
          </a:p>
          <a:p>
            <a:pPr algn="r"/>
            <a:r>
              <a:rPr lang="uk-UA" sz="2000" dirty="0" smtClean="0">
                <a:latin typeface="Garamond" pitchFamily="18" charset="0"/>
              </a:rPr>
              <a:t>Керівник проекту:</a:t>
            </a:r>
          </a:p>
          <a:p>
            <a:pPr algn="r"/>
            <a:r>
              <a:rPr lang="uk-UA" sz="2000" dirty="0" err="1" smtClean="0">
                <a:latin typeface="Garamond" pitchFamily="18" charset="0"/>
              </a:rPr>
              <a:t>Коноваленко</a:t>
            </a:r>
            <a:r>
              <a:rPr lang="uk-UA" sz="2000" dirty="0" smtClean="0">
                <a:latin typeface="Garamond" pitchFamily="18" charset="0"/>
              </a:rPr>
              <a:t> Євгеній Олександрович,</a:t>
            </a:r>
          </a:p>
          <a:p>
            <a:pPr algn="r"/>
            <a:r>
              <a:rPr lang="uk-UA" sz="2000" dirty="0" smtClean="0">
                <a:latin typeface="Garamond" pitchFamily="18" charset="0"/>
              </a:rPr>
              <a:t>Керівник туристсько-краєзнавчого гуртка </a:t>
            </a:r>
            <a:r>
              <a:rPr lang="uk-UA" sz="2000" dirty="0" err="1" smtClean="0">
                <a:latin typeface="Garamond" pitchFamily="18" charset="0"/>
              </a:rPr>
              <a:t>“Мандрівник”</a:t>
            </a:r>
            <a:endParaRPr lang="uk-UA" sz="2000" dirty="0" smtClean="0">
              <a:latin typeface="Garamond" pitchFamily="18" charset="0"/>
            </a:endParaRPr>
          </a:p>
          <a:p>
            <a:pPr algn="r"/>
            <a:r>
              <a:rPr lang="uk-UA" sz="2000" dirty="0" smtClean="0">
                <a:latin typeface="Garamond" pitchFamily="18" charset="0"/>
              </a:rPr>
              <a:t> </a:t>
            </a:r>
            <a:endParaRPr lang="ru-RU" sz="2000" dirty="0">
              <a:latin typeface="Garamond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305800" cy="105750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sz="2400" dirty="0" smtClean="0">
                <a:solidFill>
                  <a:srgbClr val="FFFF00"/>
                </a:solidFill>
              </a:rPr>
              <a:t>Всеукраїнський інтерактивний конкурс</a:t>
            </a:r>
            <a:br>
              <a:rPr lang="uk-UA" sz="2400" dirty="0" smtClean="0">
                <a:solidFill>
                  <a:srgbClr val="FFFF00"/>
                </a:solidFill>
              </a:rPr>
            </a:br>
            <a:r>
              <a:rPr lang="uk-UA" sz="2400" dirty="0" err="1" smtClean="0">
                <a:solidFill>
                  <a:srgbClr val="FFFF00"/>
                </a:solidFill>
              </a:rPr>
              <a:t>“Історик-Юніор”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8596" y="3643314"/>
            <a:ext cx="4071966" cy="257176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sz="2400" b="0" dirty="0" smtClean="0">
                <a:solidFill>
                  <a:schemeClr val="tx1"/>
                </a:solidFill>
              </a:rPr>
              <a:t>В країні активно розповсюджуються листівки с закликами до народу. </a:t>
            </a:r>
          </a:p>
          <a:p>
            <a:r>
              <a:rPr lang="uk-UA" sz="2400" b="0" dirty="0" smtClean="0">
                <a:solidFill>
                  <a:schemeClr val="tx1"/>
                </a:solidFill>
              </a:rPr>
              <a:t>Великого поширення набули афіші з карикатурами</a:t>
            </a:r>
            <a:endParaRPr lang="ru-RU" sz="2400" b="0" dirty="0">
              <a:solidFill>
                <a:schemeClr val="tx1"/>
              </a:solidFill>
            </a:endParaRPr>
          </a:p>
        </p:txBody>
      </p:sp>
      <p:pic>
        <p:nvPicPr>
          <p:cNvPr id="12" name="Содержимое 11" descr="2558075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214422"/>
            <a:ext cx="4357718" cy="235743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2518" cy="91609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Інформаційна війна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3"/>
          </p:nvPr>
        </p:nvSpPr>
        <p:spPr>
          <a:xfrm>
            <a:off x="4572000" y="3643314"/>
            <a:ext cx="4357718" cy="257176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sz="2400" b="0" dirty="0" smtClean="0">
                <a:solidFill>
                  <a:schemeClr val="tx1"/>
                </a:solidFill>
              </a:rPr>
              <a:t>Радянська сатира широко виступила проти німецької пропаганди. Для підняття бойового духу радянських воїнів та місцевого населення випустили ряд плакатів з патріотичними закликами.  </a:t>
            </a:r>
            <a:endParaRPr lang="ru-RU" sz="2400" b="0" dirty="0">
              <a:solidFill>
                <a:schemeClr val="tx1"/>
              </a:solidFill>
            </a:endParaRPr>
          </a:p>
        </p:txBody>
      </p:sp>
      <p:pic>
        <p:nvPicPr>
          <p:cNvPr id="11" name="Содержимое 10" descr="napole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596" y="1214422"/>
            <a:ext cx="4071966" cy="23574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 Париж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3643338" cy="271464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Визволення Європи. Похід до столиці.</a:t>
            </a:r>
            <a:endParaRPr lang="ru-RU" dirty="0"/>
          </a:p>
        </p:txBody>
      </p:sp>
      <p:pic>
        <p:nvPicPr>
          <p:cNvPr id="5" name="Рисунок 4" descr="081211_bitva-za-berlin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571612"/>
            <a:ext cx="3929090" cy="27146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4500570"/>
            <a:ext cx="8143932" cy="1938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* Після вигнання іноземних загарбників зі своєї території  бойові дії продовжились на території Західної Європи. </a:t>
            </a:r>
          </a:p>
          <a:p>
            <a:r>
              <a:rPr lang="uk-UA" sz="2400" dirty="0" smtClean="0"/>
              <a:t>* Війська переможці пройшлись з тріумфом  до столиць країн-переможених.   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oina-i-_6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071546"/>
            <a:ext cx="1785950" cy="235745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Роль в історії. Народна пам’ять. </a:t>
            </a:r>
            <a:endParaRPr lang="ru-RU" dirty="0"/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1071546"/>
            <a:ext cx="2928958" cy="2357454"/>
          </a:xfrm>
          <a:prstGeom prst="rect">
            <a:avLst/>
          </a:prstGeom>
        </p:spPr>
      </p:pic>
      <p:pic>
        <p:nvPicPr>
          <p:cNvPr id="6" name="Рисунок 5" descr="3851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1071546"/>
            <a:ext cx="3000396" cy="23574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3643314"/>
            <a:ext cx="8072494" cy="28575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dirty="0" smtClean="0"/>
              <a:t>- Обидві війни щільно ввійшли в народну пам’ять, с ставши символом епохи і незламного духу</a:t>
            </a:r>
          </a:p>
          <a:p>
            <a:pPr algn="just"/>
            <a:r>
              <a:rPr lang="uk-UA" sz="2400" dirty="0" smtClean="0"/>
              <a:t>- Війни 1812 і 1941-1945 отримали широке висвітлення в  художніх творах, наукових дослідженнях, пам'ятниках архітектури тощо.</a:t>
            </a:r>
          </a:p>
          <a:p>
            <a:pPr algn="just"/>
            <a:r>
              <a:rPr lang="uk-UA" sz="2400" dirty="0" smtClean="0"/>
              <a:t>- Ветерани цих війн стали прикладом для подальших поколінь.   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52400"/>
            <a:ext cx="4071966" cy="84770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Україна  в 1812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8596" y="1071546"/>
            <a:ext cx="4071966" cy="550072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1400" dirty="0" smtClean="0"/>
              <a:t>На початку бойових дій Наполеон налагодив зв'язки із Задунайською Січчю. Через своїх агентів він надіслав туди гроші, щоб заохотити українських козаків стати безпосередніми учасниками його походу проти Росії . В агітаційних прокламаціях запевняв, що відновить Україну як незалежну, </a:t>
            </a:r>
            <a:r>
              <a:rPr lang="uk-UA" sz="1400" dirty="0" err="1" smtClean="0"/>
              <a:t>“братню</a:t>
            </a:r>
            <a:r>
              <a:rPr lang="uk-UA" sz="1400" dirty="0" smtClean="0"/>
              <a:t> </a:t>
            </a:r>
            <a:r>
              <a:rPr lang="uk-UA" sz="1400" dirty="0" err="1" smtClean="0"/>
              <a:t>Франції”</a:t>
            </a:r>
            <a:r>
              <a:rPr lang="uk-UA" sz="1400" dirty="0" smtClean="0"/>
              <a:t> республіку.</a:t>
            </a:r>
          </a:p>
          <a:p>
            <a:r>
              <a:rPr lang="uk-UA" sz="1400" dirty="0" smtClean="0"/>
              <a:t>За планом Наполеона значна частина України мала відійти іноземним монархам. Решта території мала бути поділена на </a:t>
            </a:r>
            <a:r>
              <a:rPr lang="uk-UA" sz="1400" dirty="0" err="1" smtClean="0"/>
              <a:t>“наполеоніди”</a:t>
            </a:r>
            <a:r>
              <a:rPr lang="uk-UA" sz="1400" dirty="0" smtClean="0"/>
              <a:t> – військово-адміністративні колоніальні області, очолювані наполеонівськими генералами, які мали забезпечити стабільне постачання армії матеріальними ресурсами. </a:t>
            </a:r>
          </a:p>
          <a:p>
            <a:r>
              <a:rPr lang="uk-UA" sz="1400" dirty="0" smtClean="0"/>
              <a:t>Активно створювались партизанські загони.</a:t>
            </a:r>
          </a:p>
          <a:p>
            <a:r>
              <a:rPr lang="uk-UA" sz="1400" dirty="0" smtClean="0"/>
              <a:t>На території України діяли не лише французькі загони, але й австрійське і польсько-саксонське військо.  </a:t>
            </a:r>
          </a:p>
          <a:p>
            <a:r>
              <a:rPr lang="uk-UA" sz="1400" dirty="0" smtClean="0"/>
              <a:t>Українці внесли великий внесок в перемогу над спільним ворогом. </a:t>
            </a:r>
            <a:endParaRPr lang="ru-RU" sz="1400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643438" y="152400"/>
            <a:ext cx="4214842" cy="8477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anchor="b" anchorCtr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lt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Україна в 1941-1945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lt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4"/>
          <p:cNvSpPr>
            <a:spLocks noGrp="1"/>
          </p:cNvSpPr>
          <p:nvPr>
            <p:ph idx="1"/>
          </p:nvPr>
        </p:nvSpPr>
        <p:spPr>
          <a:xfrm>
            <a:off x="4643438" y="1071546"/>
            <a:ext cx="4214842" cy="514353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uk-UA" sz="1800" dirty="0" smtClean="0"/>
              <a:t>На початку бойових дій Організація українських націоналістів (ОУН) розраховувала на значну допомогу Німеччини у вирішенні українського питання . За допомогою німецького військового командування ОУН-Б сформувала </a:t>
            </a:r>
            <a:r>
              <a:rPr lang="uk-UA" sz="1800" dirty="0" err="1" smtClean="0"/>
              <a:t>“Легіон</a:t>
            </a:r>
            <a:r>
              <a:rPr lang="uk-UA" sz="1800" dirty="0" smtClean="0"/>
              <a:t> українських </a:t>
            </a:r>
            <a:r>
              <a:rPr lang="uk-UA" sz="1800" dirty="0" err="1" smtClean="0"/>
              <a:t>націоналістів”</a:t>
            </a:r>
            <a:r>
              <a:rPr lang="uk-UA" sz="1800" dirty="0" smtClean="0"/>
              <a:t>, який складався з двох підрозділів – </a:t>
            </a:r>
            <a:r>
              <a:rPr lang="uk-UA" sz="1800" dirty="0" err="1" smtClean="0"/>
              <a:t>“Нахтігаль”</a:t>
            </a:r>
            <a:r>
              <a:rPr lang="uk-UA" sz="1800" dirty="0" smtClean="0"/>
              <a:t> і </a:t>
            </a:r>
            <a:r>
              <a:rPr lang="uk-UA" sz="1800" dirty="0" err="1" smtClean="0"/>
              <a:t>“Роланд”</a:t>
            </a:r>
            <a:r>
              <a:rPr lang="uk-UA" sz="1800" dirty="0" smtClean="0"/>
              <a:t> </a:t>
            </a:r>
          </a:p>
          <a:p>
            <a:r>
              <a:rPr lang="uk-UA" sz="1800" dirty="0" smtClean="0"/>
              <a:t>Після захоплення фашистськими військами України, її територія була розділена на чотири частини.  Міністр окупованих територій А. </a:t>
            </a:r>
            <a:r>
              <a:rPr lang="uk-UA" sz="1800" dirty="0" err="1" smtClean="0"/>
              <a:t>Розенберг</a:t>
            </a:r>
            <a:r>
              <a:rPr lang="uk-UA" sz="1800" dirty="0" smtClean="0"/>
              <a:t> заявив: </a:t>
            </a:r>
            <a:r>
              <a:rPr lang="uk-UA" sz="1800" dirty="0" err="1" smtClean="0"/>
              <a:t>“Слов</a:t>
            </a:r>
            <a:r>
              <a:rPr lang="en-US" sz="1800" dirty="0" smtClean="0"/>
              <a:t>’</a:t>
            </a:r>
            <a:r>
              <a:rPr lang="uk-UA" sz="1800" dirty="0" err="1" smtClean="0"/>
              <a:t>яни</a:t>
            </a:r>
            <a:r>
              <a:rPr lang="uk-UA" sz="1800" dirty="0" smtClean="0"/>
              <a:t> покликані працювати на нас. Коли нам це буде не потрібне, вони можуть спокійно </a:t>
            </a:r>
            <a:r>
              <a:rPr lang="uk-UA" sz="1800" dirty="0" err="1" smtClean="0"/>
              <a:t>помирати”</a:t>
            </a:r>
            <a:r>
              <a:rPr lang="uk-UA" sz="1800" dirty="0" smtClean="0"/>
              <a:t>.  </a:t>
            </a:r>
          </a:p>
          <a:p>
            <a:r>
              <a:rPr lang="uk-UA" sz="1800" dirty="0" smtClean="0"/>
              <a:t>В Україні діяла широка мережа партизанських загонів.</a:t>
            </a:r>
          </a:p>
          <a:p>
            <a:r>
              <a:rPr lang="uk-UA" sz="1800" dirty="0" smtClean="0"/>
              <a:t>На Українській території окрім німецької армії діяли румунські та угорські загони. </a:t>
            </a:r>
          </a:p>
          <a:p>
            <a:r>
              <a:rPr lang="uk-UA" sz="1800" dirty="0" smtClean="0"/>
              <a:t>Велика кількість українців приймала участь в боротьбі з Гітлером.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uk-UA" dirty="0" smtClean="0"/>
              <a:t>Обидві війни стали </a:t>
            </a:r>
            <a:r>
              <a:rPr lang="uk-UA" dirty="0" err="1" smtClean="0"/>
              <a:t>“вітчизняними</a:t>
            </a:r>
            <a:r>
              <a:rPr lang="uk-UA" dirty="0" err="1" smtClean="0"/>
              <a:t>”</a:t>
            </a:r>
            <a:r>
              <a:rPr lang="uk-UA" dirty="0" smtClean="0"/>
              <a:t> через те що участь в них брав </a:t>
            </a:r>
            <a:r>
              <a:rPr lang="uk-UA" dirty="0" smtClean="0"/>
              <a:t>фактично</a:t>
            </a:r>
            <a:r>
              <a:rPr lang="uk-UA" dirty="0" smtClean="0"/>
              <a:t> </a:t>
            </a:r>
            <a:r>
              <a:rPr lang="uk-UA" dirty="0" smtClean="0"/>
              <a:t>весь народ. </a:t>
            </a:r>
          </a:p>
          <a:p>
            <a:r>
              <a:rPr lang="uk-UA" dirty="0" smtClean="0"/>
              <a:t>Країна постала перед загрозою могутніх країн-завойовників, що мали великі амбіції підкріплені сильним військом.</a:t>
            </a:r>
          </a:p>
          <a:p>
            <a:r>
              <a:rPr lang="uk-UA" dirty="0" smtClean="0"/>
              <a:t>Країни-нападники поступово втратили стратегічну ініціативу, план </a:t>
            </a:r>
            <a:r>
              <a:rPr lang="uk-UA" dirty="0" smtClean="0"/>
              <a:t>швидкого захоплення земель Російської імперії та СРСР був провалений, </a:t>
            </a:r>
            <a:r>
              <a:rPr lang="uk-UA" dirty="0" smtClean="0"/>
              <a:t>війна </a:t>
            </a:r>
            <a:r>
              <a:rPr lang="uk-UA" dirty="0" smtClean="0"/>
              <a:t>затягнулася на </a:t>
            </a:r>
            <a:r>
              <a:rPr lang="uk-UA" dirty="0" smtClean="0"/>
              <a:t>невизначений термін.</a:t>
            </a:r>
            <a:endParaRPr lang="uk-UA" dirty="0" smtClean="0"/>
          </a:p>
          <a:p>
            <a:r>
              <a:rPr lang="uk-UA" dirty="0" smtClean="0"/>
              <a:t>  Значної активізації набув народний рух. Партизанські загони створювали чимало проблем ворожому </a:t>
            </a:r>
            <a:r>
              <a:rPr lang="uk-UA" dirty="0" smtClean="0"/>
              <a:t>війську, тим самим вони внесли </a:t>
            </a:r>
            <a:r>
              <a:rPr lang="uk-UA" dirty="0" smtClean="0"/>
              <a:t>свій вклад в спільну перемогу. </a:t>
            </a:r>
          </a:p>
          <a:p>
            <a:r>
              <a:rPr lang="uk-UA" dirty="0" smtClean="0"/>
              <a:t>Незважаючи на значні втрати </a:t>
            </a:r>
            <a:r>
              <a:rPr lang="uk-UA" dirty="0" smtClean="0"/>
              <a:t>територій, </a:t>
            </a:r>
            <a:r>
              <a:rPr lang="uk-UA" dirty="0" smtClean="0"/>
              <a:t>війська Російської імперії і СРСР змогли </a:t>
            </a:r>
            <a:r>
              <a:rPr lang="uk-UA" dirty="0" smtClean="0"/>
              <a:t>відбити напади </a:t>
            </a:r>
            <a:r>
              <a:rPr lang="uk-UA" dirty="0" smtClean="0"/>
              <a:t>та навіть дійти  до столиць </a:t>
            </a:r>
            <a:r>
              <a:rPr lang="uk-UA" dirty="0" smtClean="0"/>
              <a:t>країн-агресорів.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Висновки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6733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uk-UA" sz="2400" dirty="0" smtClean="0"/>
              <a:t>Бойко О. Історія України – Київ, 2005</a:t>
            </a:r>
          </a:p>
          <a:p>
            <a:r>
              <a:rPr lang="uk-UA" sz="2400" dirty="0" err="1" smtClean="0"/>
              <a:t>Европа</a:t>
            </a:r>
            <a:r>
              <a:rPr lang="uk-UA" sz="2400" dirty="0" smtClean="0"/>
              <a:t> </a:t>
            </a:r>
            <a:r>
              <a:rPr lang="uk-UA" sz="2400" dirty="0" err="1" smtClean="0"/>
              <a:t>под</a:t>
            </a:r>
            <a:r>
              <a:rPr lang="uk-UA" sz="2400" dirty="0" smtClean="0"/>
              <a:t> </a:t>
            </a:r>
            <a:r>
              <a:rPr lang="uk-UA" sz="2400" dirty="0" err="1" smtClean="0"/>
              <a:t>влиянием</a:t>
            </a:r>
            <a:r>
              <a:rPr lang="uk-UA" sz="2400" dirty="0" smtClean="0"/>
              <a:t> </a:t>
            </a:r>
            <a:r>
              <a:rPr lang="uk-UA" sz="2400" dirty="0" err="1" smtClean="0"/>
              <a:t>Франции</a:t>
            </a:r>
            <a:r>
              <a:rPr lang="uk-UA" sz="2400" dirty="0" smtClean="0"/>
              <a:t> – Москва, 2003</a:t>
            </a:r>
          </a:p>
          <a:p>
            <a:r>
              <a:rPr lang="uk-UA" sz="2400" dirty="0" smtClean="0"/>
              <a:t>Коваль М. Україна в Другій світовій і Великій Вітчизняній війнах (1939-1945) – Київ, 1999</a:t>
            </a:r>
          </a:p>
          <a:p>
            <a:r>
              <a:rPr lang="ru-RU" sz="2400" dirty="0" smtClean="0"/>
              <a:t>Оливер М, </a:t>
            </a:r>
            <a:r>
              <a:rPr lang="ru-RU" sz="2400" dirty="0" err="1" smtClean="0"/>
              <a:t>Партридж</a:t>
            </a:r>
            <a:r>
              <a:rPr lang="ru-RU" sz="2400" dirty="0" smtClean="0"/>
              <a:t> Р. Армия Наполеона – Москва, 2005</a:t>
            </a:r>
            <a:endParaRPr lang="uk-UA" sz="2400" dirty="0" smtClean="0"/>
          </a:p>
          <a:p>
            <a:r>
              <a:rPr lang="uk-UA" sz="2400" dirty="0" err="1" smtClean="0"/>
              <a:t>Скарбей</a:t>
            </a:r>
            <a:r>
              <a:rPr lang="uk-UA" sz="2400" dirty="0" smtClean="0"/>
              <a:t> В. Національне відродження України – Київ, 1999</a:t>
            </a:r>
          </a:p>
          <a:p>
            <a:r>
              <a:rPr lang="uk-UA" sz="2400" dirty="0" err="1" smtClean="0"/>
              <a:t>Шкляж</a:t>
            </a:r>
            <a:r>
              <a:rPr lang="uk-UA" sz="2400" dirty="0" smtClean="0"/>
              <a:t> И. </a:t>
            </a:r>
            <a:r>
              <a:rPr lang="uk-UA" sz="2400" dirty="0" err="1" smtClean="0"/>
              <a:t>Ме</a:t>
            </a:r>
            <a:r>
              <a:rPr lang="ru-RU" sz="2400" dirty="0" err="1" smtClean="0"/>
              <a:t>ждународные</a:t>
            </a:r>
            <a:r>
              <a:rPr lang="ru-RU" sz="2400" dirty="0" smtClean="0"/>
              <a:t> отношения перед Отечественной войной 1812 – Николаев, 2012</a:t>
            </a:r>
            <a:endParaRPr lang="uk-UA" sz="2400" dirty="0" smtClean="0"/>
          </a:p>
          <a:p>
            <a:r>
              <a:rPr lang="uk-UA" sz="2400" dirty="0" smtClean="0"/>
              <a:t>100 великих битв - Москва, 2002</a:t>
            </a:r>
          </a:p>
          <a:p>
            <a:r>
              <a:rPr lang="uk-UA" sz="2400" dirty="0" smtClean="0"/>
              <a:t>100 великих </a:t>
            </a:r>
            <a:r>
              <a:rPr lang="uk-UA" sz="2400" dirty="0" err="1" smtClean="0"/>
              <a:t>войн</a:t>
            </a:r>
            <a:r>
              <a:rPr lang="uk-UA" sz="2400" dirty="0" smtClean="0"/>
              <a:t> – Москва, 2003 </a:t>
            </a:r>
          </a:p>
          <a:p>
            <a:r>
              <a:rPr lang="en-US" sz="2400" dirty="0" smtClean="0"/>
              <a:t>http://ru.wikipedia.org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Література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 увековечение памяти Отечественной войны 1812 года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785926"/>
            <a:ext cx="2214578" cy="38576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4299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Обидві війни стали </a:t>
            </a:r>
            <a:r>
              <a:rPr lang="uk-UA" dirty="0" err="1" smtClean="0"/>
              <a:t>“вітчизняними”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1" y="5929330"/>
            <a:ext cx="378621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Орден </a:t>
            </a:r>
            <a:r>
              <a:rPr lang="ru-RU" sz="2000" dirty="0" smtClean="0">
                <a:latin typeface="Monotype Corsiva" pitchFamily="66" charset="0"/>
              </a:rPr>
              <a:t>Отечественной</a:t>
            </a:r>
            <a:r>
              <a:rPr lang="ru-RU" sz="2400" dirty="0" smtClean="0">
                <a:latin typeface="Monotype Corsiva" pitchFamily="66" charset="0"/>
              </a:rPr>
              <a:t> войны 1812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7" name="Рисунок 6" descr="Великая отчественная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857364"/>
            <a:ext cx="3500462" cy="392909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857752" y="5929331"/>
            <a:ext cx="3857652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Орден </a:t>
            </a:r>
            <a:r>
              <a:rPr lang="ru-RU" sz="2000" dirty="0" smtClean="0">
                <a:latin typeface="Monotype Corsiva" pitchFamily="66" charset="0"/>
              </a:rPr>
              <a:t>Отечественной</a:t>
            </a:r>
            <a:r>
              <a:rPr lang="ru-RU" sz="2400" dirty="0" smtClean="0">
                <a:latin typeface="Monotype Corsiva" pitchFamily="66" charset="0"/>
              </a:rPr>
              <a:t> войны  1943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econd_world_war_europe_1941_map_d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3929066"/>
            <a:ext cx="3714776" cy="24288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072494" cy="100013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200" dirty="0" smtClean="0"/>
              <a:t>Молоді і амбітні країни-суперники перед початком війни наводили жах на весь світ</a:t>
            </a:r>
            <a:endParaRPr lang="ru-RU" sz="3200" dirty="0"/>
          </a:p>
        </p:txBody>
      </p:sp>
      <p:pic>
        <p:nvPicPr>
          <p:cNvPr id="5" name="Рисунок 4" descr="049050056052048055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929066"/>
            <a:ext cx="3571900" cy="2414581"/>
          </a:xfrm>
          <a:prstGeom prst="rect">
            <a:avLst/>
          </a:prstGeom>
        </p:spPr>
      </p:pic>
      <p:pic>
        <p:nvPicPr>
          <p:cNvPr id="6" name="Рисунок 5" descr="Гитле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1428736"/>
            <a:ext cx="1857375" cy="2457450"/>
          </a:xfrm>
          <a:prstGeom prst="rect">
            <a:avLst/>
          </a:prstGeom>
        </p:spPr>
      </p:pic>
      <p:pic>
        <p:nvPicPr>
          <p:cNvPr id="7" name="Рисунок 6" descr="Наполео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1500174"/>
            <a:ext cx="1838325" cy="2352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2060"/>
                </a:solidFill>
              </a:rPr>
              <a:t>    </a:t>
            </a:r>
            <a:r>
              <a:rPr lang="uk-UA" sz="2800" dirty="0" smtClean="0">
                <a:solidFill>
                  <a:schemeClr val="tx1">
                    <a:lumMod val="95000"/>
                  </a:schemeClr>
                </a:solidFill>
              </a:rPr>
              <a:t>Перед війною перебували в мирних відносинах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071942"/>
            <a:ext cx="3643338" cy="20313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b="1" dirty="0" smtClean="0"/>
              <a:t>Тільзитський мир</a:t>
            </a:r>
            <a:r>
              <a:rPr lang="uk-UA" b="1" dirty="0" smtClean="0"/>
              <a:t> – 25 червня 1807</a:t>
            </a:r>
            <a:r>
              <a:rPr lang="vi-VN" dirty="0" smtClean="0"/>
              <a:t> </a:t>
            </a:r>
            <a:r>
              <a:rPr lang="uk-UA" dirty="0" smtClean="0"/>
              <a:t> року. </a:t>
            </a:r>
          </a:p>
          <a:p>
            <a:r>
              <a:rPr lang="ru-RU" dirty="0" err="1" smtClean="0"/>
              <a:t>Росія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Франція</a:t>
            </a:r>
            <a:r>
              <a:rPr lang="ru-RU" dirty="0" smtClean="0"/>
              <a:t> </a:t>
            </a:r>
            <a:r>
              <a:rPr lang="ru-RU" dirty="0" err="1" smtClean="0"/>
              <a:t>зобов'язувалися</a:t>
            </a:r>
            <a:r>
              <a:rPr lang="ru-RU" dirty="0" smtClean="0"/>
              <a:t> </a:t>
            </a:r>
            <a:r>
              <a:rPr lang="ru-RU" dirty="0" err="1" smtClean="0"/>
              <a:t>допомагати</a:t>
            </a:r>
            <a:r>
              <a:rPr lang="ru-RU" dirty="0" smtClean="0"/>
              <a:t> один одному у </a:t>
            </a:r>
            <a:r>
              <a:rPr lang="ru-RU" dirty="0" err="1" smtClean="0"/>
              <a:t>будь-яких</a:t>
            </a:r>
            <a:r>
              <a:rPr lang="ru-RU" dirty="0" smtClean="0"/>
              <a:t> </a:t>
            </a:r>
            <a:r>
              <a:rPr lang="ru-RU" dirty="0" err="1" smtClean="0"/>
              <a:t>наступальних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оборонних</a:t>
            </a:r>
            <a:r>
              <a:rPr lang="ru-RU" dirty="0" smtClean="0"/>
              <a:t> </a:t>
            </a:r>
            <a:r>
              <a:rPr lang="ru-RU" dirty="0" err="1" smtClean="0"/>
              <a:t>війнах</a:t>
            </a:r>
            <a:r>
              <a:rPr lang="ru-RU" dirty="0" smtClean="0"/>
              <a:t>, де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потребуватимуть</a:t>
            </a:r>
            <a:r>
              <a:rPr lang="ru-RU" dirty="0" smtClean="0"/>
              <a:t> </a:t>
            </a:r>
            <a:r>
              <a:rPr lang="ru-RU" dirty="0" err="1" smtClean="0"/>
              <a:t>обставини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Содержимое 7" descr="Наполеон и Александ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3643338" cy="2643206"/>
          </a:xfrm>
        </p:spPr>
      </p:pic>
      <p:pic>
        <p:nvPicPr>
          <p:cNvPr id="9" name="Рисунок 8" descr="Рибентро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285860"/>
            <a:ext cx="4143404" cy="264320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00562" y="4071943"/>
            <a:ext cx="4143404" cy="25853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b="1" dirty="0" smtClean="0"/>
              <a:t>Пакт </a:t>
            </a:r>
            <a:r>
              <a:rPr lang="uk-UA" b="1" dirty="0" err="1" smtClean="0"/>
              <a:t>Ріббентропа-</a:t>
            </a:r>
            <a:r>
              <a:rPr lang="uk-UA" b="1" dirty="0" smtClean="0"/>
              <a:t> Молотова </a:t>
            </a:r>
            <a:r>
              <a:rPr lang="uk-UA" dirty="0" smtClean="0"/>
              <a:t>– 23 серпня 1939 року</a:t>
            </a:r>
          </a:p>
          <a:p>
            <a:r>
              <a:rPr lang="ru-RU" dirty="0" err="1" smtClean="0"/>
              <a:t>Нейтралітет</a:t>
            </a:r>
            <a:r>
              <a:rPr lang="ru-RU" dirty="0" smtClean="0"/>
              <a:t> </a:t>
            </a:r>
            <a:r>
              <a:rPr lang="ru-RU" dirty="0" err="1" smtClean="0"/>
              <a:t>Радянського</a:t>
            </a:r>
            <a:r>
              <a:rPr lang="ru-RU" dirty="0" smtClean="0"/>
              <a:t> Союзу в </a:t>
            </a:r>
            <a:r>
              <a:rPr lang="ru-RU" dirty="0" err="1" smtClean="0"/>
              <a:t>конфліктах</a:t>
            </a:r>
            <a:r>
              <a:rPr lang="ru-RU" dirty="0" smtClean="0"/>
              <a:t> </a:t>
            </a:r>
            <a:r>
              <a:rPr lang="ru-RU" dirty="0" err="1" smtClean="0"/>
              <a:t>Третього</a:t>
            </a:r>
            <a:r>
              <a:rPr lang="ru-RU" dirty="0" smtClean="0"/>
              <a:t> Рейху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країнами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, та давав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повернення</a:t>
            </a:r>
            <a:r>
              <a:rPr lang="ru-RU" dirty="0" smtClean="0"/>
              <a:t> СРСР </a:t>
            </a:r>
            <a:r>
              <a:rPr lang="ru-RU" dirty="0" err="1" smtClean="0"/>
              <a:t>втрачених</a:t>
            </a:r>
            <a:r>
              <a:rPr lang="ru-RU" dirty="0" smtClean="0"/>
              <a:t> </a:t>
            </a:r>
            <a:r>
              <a:rPr lang="ru-RU" dirty="0" err="1" smtClean="0"/>
              <a:t>Росією</a:t>
            </a:r>
            <a:r>
              <a:rPr lang="ru-RU" dirty="0" smtClean="0"/>
              <a:t> у </a:t>
            </a:r>
            <a:r>
              <a:rPr lang="ru-RU" dirty="0" err="1" smtClean="0"/>
              <a:t>Першій</a:t>
            </a:r>
            <a:r>
              <a:rPr lang="ru-RU" dirty="0" smtClean="0"/>
              <a:t> </a:t>
            </a:r>
            <a:r>
              <a:rPr lang="ru-RU" dirty="0" err="1" smtClean="0"/>
              <a:t>світовій</a:t>
            </a:r>
            <a:r>
              <a:rPr lang="ru-RU" dirty="0" smtClean="0"/>
              <a:t> </a:t>
            </a:r>
            <a:r>
              <a:rPr lang="ru-RU" dirty="0" err="1" smtClean="0"/>
              <a:t>війні</a:t>
            </a:r>
            <a:r>
              <a:rPr lang="ru-RU" dirty="0" smtClean="0"/>
              <a:t> </a:t>
            </a:r>
            <a:r>
              <a:rPr lang="ru-RU" dirty="0" err="1" smtClean="0"/>
              <a:t>територій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3786190"/>
            <a:ext cx="3929090" cy="221457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0" dirty="0" smtClean="0">
                <a:solidFill>
                  <a:schemeClr val="tx1"/>
                </a:solidFill>
              </a:rPr>
              <a:t>Наполеон розраховував швидко закінчити кампанію, отримавши перемогу в генеральній битві.</a:t>
            </a: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армия Наполеон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3929090" cy="22885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55448"/>
            <a:ext cx="8329642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Наполеон і Гітлер планували захопити Росію до зими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>
          <a:xfrm>
            <a:off x="4643438" y="3786190"/>
            <a:ext cx="4071966" cy="107157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0" dirty="0" smtClean="0">
                <a:solidFill>
                  <a:schemeClr val="tx1"/>
                </a:solidFill>
              </a:rPr>
              <a:t>Гітлер планував захопити СРСР за два місяці.  </a:t>
            </a: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11" name="Содержимое 10" descr="bar_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428736"/>
            <a:ext cx="4071966" cy="22860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28596" y="3643314"/>
            <a:ext cx="3929090" cy="250033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0" dirty="0" smtClean="0">
                <a:solidFill>
                  <a:schemeClr val="tx1"/>
                </a:solidFill>
              </a:rPr>
              <a:t>За короткий проміжок часу армія Наполеона  значно просунулась в глиб Російської імперії. </a:t>
            </a:r>
          </a:p>
          <a:p>
            <a:r>
              <a:rPr lang="uk-UA" b="0" dirty="0" smtClean="0">
                <a:solidFill>
                  <a:schemeClr val="tx1"/>
                </a:solidFill>
              </a:rPr>
              <a:t>2-6 вересня була спалена Москва</a:t>
            </a: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москва-пожар-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3929090" cy="2500330"/>
          </a:xfrm>
        </p:spPr>
      </p:pic>
      <p:pic>
        <p:nvPicPr>
          <p:cNvPr id="8" name="Содержимое 7" descr="Москв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071546"/>
            <a:ext cx="4214842" cy="250033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329642" cy="84466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Захоплення значної території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3438" y="3643314"/>
            <a:ext cx="4214842" cy="250033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0" dirty="0" smtClean="0">
                <a:solidFill>
                  <a:schemeClr val="tx1"/>
                </a:solidFill>
              </a:rPr>
              <a:t>Військо Гітлера взяло під свій контроль майже всю Європейську частину СРСР.</a:t>
            </a:r>
          </a:p>
          <a:p>
            <a:r>
              <a:rPr lang="uk-UA" b="0" dirty="0" smtClean="0">
                <a:solidFill>
                  <a:schemeClr val="tx1"/>
                </a:solidFill>
              </a:rPr>
              <a:t>В </a:t>
            </a:r>
            <a:r>
              <a:rPr lang="ru-RU" b="0" dirty="0" err="1" smtClean="0">
                <a:solidFill>
                  <a:schemeClr val="tx1"/>
                </a:solidFill>
              </a:rPr>
              <a:t>листопаді</a:t>
            </a:r>
            <a:r>
              <a:rPr lang="ru-RU" b="0" dirty="0" smtClean="0">
                <a:solidFill>
                  <a:schemeClr val="tx1"/>
                </a:solidFill>
              </a:rPr>
              <a:t> 1941 </a:t>
            </a:r>
            <a:r>
              <a:rPr lang="ru-RU" b="0" dirty="0" err="1" smtClean="0">
                <a:solidFill>
                  <a:schemeClr val="tx1"/>
                </a:solidFill>
              </a:rPr>
              <a:t>вітстань</a:t>
            </a:r>
            <a:r>
              <a:rPr lang="ru-RU" b="0" dirty="0" smtClean="0">
                <a:solidFill>
                  <a:schemeClr val="tx1"/>
                </a:solidFill>
              </a:rPr>
              <a:t> </a:t>
            </a:r>
            <a:r>
              <a:rPr lang="ru-RU" b="0" dirty="0" err="1" smtClean="0">
                <a:solidFill>
                  <a:schemeClr val="tx1"/>
                </a:solidFill>
              </a:rPr>
              <a:t>від</a:t>
            </a:r>
            <a:r>
              <a:rPr lang="ru-RU" b="0" dirty="0" smtClean="0">
                <a:solidFill>
                  <a:schemeClr val="tx1"/>
                </a:solidFill>
              </a:rPr>
              <a:t> </a:t>
            </a:r>
            <a:r>
              <a:rPr lang="ru-RU" b="0" dirty="0" err="1" smtClean="0">
                <a:solidFill>
                  <a:schemeClr val="tx1"/>
                </a:solidFill>
              </a:rPr>
              <a:t>Москви</a:t>
            </a:r>
            <a:r>
              <a:rPr lang="ru-RU" b="0" dirty="0" smtClean="0">
                <a:solidFill>
                  <a:schemeClr val="tx1"/>
                </a:solidFill>
              </a:rPr>
              <a:t> </a:t>
            </a:r>
            <a:r>
              <a:rPr lang="ru-RU" b="0" dirty="0" err="1" smtClean="0">
                <a:solidFill>
                  <a:schemeClr val="tx1"/>
                </a:solidFill>
              </a:rPr>
              <a:t>склала</a:t>
            </a:r>
            <a:r>
              <a:rPr lang="ru-RU" b="0" dirty="0" smtClean="0">
                <a:solidFill>
                  <a:schemeClr val="tx1"/>
                </a:solidFill>
              </a:rPr>
              <a:t> 23 км. </a:t>
            </a:r>
            <a:endParaRPr lang="uk-UA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71472" y="3500438"/>
            <a:ext cx="4000528" cy="171451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0" dirty="0" smtClean="0">
                <a:solidFill>
                  <a:schemeClr val="tx1"/>
                </a:solidFill>
              </a:rPr>
              <a:t>Відступаючи на схід армія Кутузова використовувала тактику </a:t>
            </a:r>
            <a:r>
              <a:rPr lang="uk-UA" b="0" dirty="0" err="1" smtClean="0">
                <a:solidFill>
                  <a:schemeClr val="tx1"/>
                </a:solidFill>
              </a:rPr>
              <a:t>“спаленої</a:t>
            </a:r>
            <a:r>
              <a:rPr lang="uk-UA" b="0" dirty="0" smtClean="0">
                <a:solidFill>
                  <a:schemeClr val="tx1"/>
                </a:solidFill>
              </a:rPr>
              <a:t> </a:t>
            </a:r>
            <a:r>
              <a:rPr lang="uk-UA" b="0" dirty="0" err="1" smtClean="0">
                <a:solidFill>
                  <a:schemeClr val="tx1"/>
                </a:solidFill>
              </a:rPr>
              <a:t>землі”</a:t>
            </a: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земля выж.r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1000108"/>
            <a:ext cx="4000528" cy="2352923"/>
          </a:xfrm>
        </p:spPr>
      </p:pic>
      <p:pic>
        <p:nvPicPr>
          <p:cNvPr id="8" name="Содержимое 7" descr="На восток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000108"/>
            <a:ext cx="4071966" cy="235745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155448"/>
            <a:ext cx="8215370" cy="77322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Тактика спаленої землі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714876" y="3429000"/>
            <a:ext cx="4071966" cy="292895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0" dirty="0" smtClean="0">
                <a:solidFill>
                  <a:schemeClr val="tx1"/>
                </a:solidFill>
              </a:rPr>
              <a:t>17 листопада 1941 року з'явився секретний Наказ  Ставки Верховного Головного Командування №0428, який затверджував тактику </a:t>
            </a:r>
            <a:r>
              <a:rPr lang="uk-UA" b="0" smtClean="0">
                <a:solidFill>
                  <a:schemeClr val="tx1"/>
                </a:solidFill>
              </a:rPr>
              <a:t>“спаленої</a:t>
            </a:r>
            <a:r>
              <a:rPr lang="uk-UA" b="0" dirty="0" smtClean="0">
                <a:solidFill>
                  <a:schemeClr val="tx1"/>
                </a:solidFill>
              </a:rPr>
              <a:t> </a:t>
            </a:r>
            <a:r>
              <a:rPr lang="uk-UA" b="0" dirty="0" err="1" smtClean="0">
                <a:solidFill>
                  <a:schemeClr val="tx1"/>
                </a:solidFill>
              </a:rPr>
              <a:t>землі”</a:t>
            </a:r>
            <a:r>
              <a:rPr lang="uk-UA" b="0" dirty="0" smtClean="0">
                <a:solidFill>
                  <a:schemeClr val="tx1"/>
                </a:solidFill>
              </a:rPr>
              <a:t> </a:t>
            </a:r>
            <a:endParaRPr lang="ru-RU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7158" y="3500438"/>
            <a:ext cx="4000528" cy="300039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sz="2400" b="0" dirty="0" smtClean="0">
                <a:solidFill>
                  <a:schemeClr val="tx1"/>
                </a:solidFill>
              </a:rPr>
              <a:t>На початку бойових дій селяни переважно покидали свої будинки. Згодом в багатьох захоплених районах Російської імперії починають утворюватись  </a:t>
            </a:r>
            <a:r>
              <a:rPr lang="uk-UA" sz="2400" b="0" dirty="0" err="1" smtClean="0">
                <a:solidFill>
                  <a:schemeClr val="tx1"/>
                </a:solidFill>
              </a:rPr>
              <a:t>“народні</a:t>
            </a:r>
            <a:r>
              <a:rPr lang="uk-UA" sz="2400" b="0" dirty="0" smtClean="0">
                <a:solidFill>
                  <a:schemeClr val="tx1"/>
                </a:solidFill>
              </a:rPr>
              <a:t> </a:t>
            </a:r>
            <a:r>
              <a:rPr lang="uk-UA" sz="2400" b="0" dirty="0" err="1" smtClean="0">
                <a:solidFill>
                  <a:schemeClr val="tx1"/>
                </a:solidFill>
              </a:rPr>
              <a:t>ополчення”</a:t>
            </a:r>
            <a:r>
              <a:rPr lang="uk-UA" sz="2400" b="0" dirty="0" smtClean="0">
                <a:solidFill>
                  <a:schemeClr val="tx1"/>
                </a:solidFill>
              </a:rPr>
              <a:t>.</a:t>
            </a:r>
            <a:endParaRPr lang="ru-RU" sz="2400" b="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Партизаны 18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1142984"/>
            <a:ext cx="4000528" cy="2286016"/>
          </a:xfrm>
        </p:spPr>
      </p:pic>
      <p:pic>
        <p:nvPicPr>
          <p:cNvPr id="9" name="Содержимое 8" descr="Партизаны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142984"/>
            <a:ext cx="4357718" cy="228601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55448"/>
            <a:ext cx="8572560" cy="91609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Партизанські загони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>
          <a:xfrm>
            <a:off x="4643438" y="3500438"/>
            <a:ext cx="4357718" cy="300037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sz="2400" b="0" dirty="0" smtClean="0">
                <a:solidFill>
                  <a:schemeClr val="tx1"/>
                </a:solidFill>
              </a:rPr>
              <a:t>Попри вжиті заходи по евакуації населення в східні райони країни, понад 60 млн. чоловік залишались на окупованій території. </a:t>
            </a:r>
          </a:p>
          <a:p>
            <a:r>
              <a:rPr lang="uk-UA" sz="2400" b="0" dirty="0" smtClean="0">
                <a:solidFill>
                  <a:schemeClr val="tx1"/>
                </a:solidFill>
              </a:rPr>
              <a:t>За таких умов починається активне створення партизанських загонів </a:t>
            </a:r>
            <a:endParaRPr lang="ru-RU" sz="2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500034" y="3929066"/>
            <a:ext cx="3929090" cy="20002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0" dirty="0" smtClean="0">
                <a:solidFill>
                  <a:schemeClr val="tx1"/>
                </a:solidFill>
              </a:rPr>
              <a:t>В кінці жовтня 1812 були відмічені масові випадки замерзання на смерть і обмороження кінцівок</a:t>
            </a: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Napoleons_retreat_of_mosco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1357299"/>
            <a:ext cx="3929090" cy="2500330"/>
          </a:xfrm>
        </p:spPr>
      </p:pic>
      <p:pic>
        <p:nvPicPr>
          <p:cNvPr id="13" name="Содержимое 12" descr="Зима Гитлер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357298"/>
            <a:ext cx="4214842" cy="250033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0108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err="1" smtClean="0"/>
              <a:t>“Генерал</a:t>
            </a:r>
            <a:r>
              <a:rPr lang="uk-UA" dirty="0" smtClean="0"/>
              <a:t> </a:t>
            </a:r>
            <a:r>
              <a:rPr lang="uk-UA" dirty="0" err="1" smtClean="0"/>
              <a:t>Мороз”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3"/>
          </p:nvPr>
        </p:nvSpPr>
        <p:spPr>
          <a:xfrm>
            <a:off x="4643438" y="3929066"/>
            <a:ext cx="4214842" cy="242889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0" dirty="0" smtClean="0">
                <a:solidFill>
                  <a:schemeClr val="tx1"/>
                </a:solidFill>
              </a:rPr>
              <a:t>Німецькі бойові частини не мали зимнього обмундирування. Військова техніка також не була готова до значного холоду.</a:t>
            </a:r>
            <a:endParaRPr lang="ru-RU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593</TotalTime>
  <Words>884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Всеукраїнський інтерактивний конкурс “Історик-Юніор”</vt:lpstr>
      <vt:lpstr>Обидві війни стали “вітчизняними”</vt:lpstr>
      <vt:lpstr>Молоді і амбітні країни-суперники перед початком війни наводили жах на весь світ</vt:lpstr>
      <vt:lpstr>    Перед війною перебували в мирних відносинах</vt:lpstr>
      <vt:lpstr>Наполеон і Гітлер планували захопити Росію до зими</vt:lpstr>
      <vt:lpstr>Захоплення значної території</vt:lpstr>
      <vt:lpstr>Тактика спаленої землі</vt:lpstr>
      <vt:lpstr>Партизанські загони</vt:lpstr>
      <vt:lpstr>“Генерал Мороз”</vt:lpstr>
      <vt:lpstr>Інформаційна війна</vt:lpstr>
      <vt:lpstr>Визволення Європи. Похід до столиці.</vt:lpstr>
      <vt:lpstr>Роль в історії. Народна пам’ять. </vt:lpstr>
      <vt:lpstr>Україна  в 1812</vt:lpstr>
      <vt:lpstr>Висновки</vt:lpstr>
      <vt:lpstr>Література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інтерактивний конкурс “Історик-Юніор”</dc:title>
  <dc:creator>Admin</dc:creator>
  <cp:lastModifiedBy>stas</cp:lastModifiedBy>
  <cp:revision>63</cp:revision>
  <dcterms:created xsi:type="dcterms:W3CDTF">2013-02-20T17:41:45Z</dcterms:created>
  <dcterms:modified xsi:type="dcterms:W3CDTF">2013-04-09T18:00:43Z</dcterms:modified>
</cp:coreProperties>
</file>