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2" r:id="rId6"/>
    <p:sldId id="260" r:id="rId7"/>
    <p:sldId id="263" r:id="rId8"/>
    <p:sldId id="264" r:id="rId9"/>
    <p:sldId id="265" r:id="rId10"/>
    <p:sldId id="267" r:id="rId11"/>
    <p:sldId id="266" r:id="rId12"/>
    <p:sldId id="269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F959161-50A6-4F4B-B02B-A550765DBA5E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39A3D1F-7EB9-4658-9E09-6FB0C56BA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926" y="8019"/>
            <a:ext cx="9044074" cy="972709"/>
          </a:xfrm>
        </p:spPr>
        <p:txBody>
          <a:bodyPr>
            <a:normAutofit/>
          </a:bodyPr>
          <a:lstStyle/>
          <a:p>
            <a:pPr algn="ctr"/>
            <a:r>
              <a:rPr lang="uk-UA" sz="2800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Науково-дослідницька робота </a:t>
            </a:r>
            <a:r>
              <a:rPr lang="uk-UA" sz="280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uk-UA" sz="280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</a:br>
            <a:r>
              <a:rPr lang="uk-UA" sz="280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280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“</a:t>
            </a:r>
            <a:r>
              <a:rPr lang="ru-RU" sz="2800" dirty="0" err="1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Зберегти</a:t>
            </a:r>
            <a:r>
              <a:rPr lang="ru-RU" sz="2800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 малу </a:t>
            </a:r>
            <a:r>
              <a:rPr lang="ru-RU" sz="2800" dirty="0" err="1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річку</a:t>
            </a:r>
            <a:r>
              <a:rPr lang="ru-RU" sz="2800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2800" dirty="0" err="1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Лозівку</a:t>
            </a:r>
            <a:r>
              <a:rPr lang="en-US" sz="280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”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29" y="4615153"/>
            <a:ext cx="744855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white">
                  <a:shade val="95000"/>
                </a:prstClr>
              </a:buClr>
              <a:buSzPct val="65000"/>
            </a:pPr>
            <a:r>
              <a:rPr lang="uk-UA" sz="2000" b="1" dirty="0" smtClean="0">
                <a:solidFill>
                  <a:srgbClr val="002060"/>
                </a:solidFill>
                <a:latin typeface="Times New Roman"/>
              </a:rPr>
              <a:t>Виконав:</a:t>
            </a:r>
            <a:r>
              <a:rPr lang="uk-UA" sz="2000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uk-UA" sz="2000" b="1" dirty="0" err="1">
                <a:solidFill>
                  <a:srgbClr val="002060"/>
                </a:solidFill>
                <a:latin typeface="Times New Roman"/>
              </a:rPr>
              <a:t>Лопошук</a:t>
            </a:r>
            <a:r>
              <a:rPr lang="uk-UA" sz="2000" b="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uk-UA" sz="2000" b="1" dirty="0" smtClean="0">
                <a:solidFill>
                  <a:srgbClr val="002060"/>
                </a:solidFill>
                <a:latin typeface="Times New Roman"/>
              </a:rPr>
              <a:t>Богдан</a:t>
            </a:r>
            <a:r>
              <a:rPr lang="uk-UA" sz="2000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слухач Роменської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міської</a:t>
            </a:r>
          </a:p>
          <a:p>
            <a:pPr lvl="0" algn="ctr">
              <a:buClr>
                <a:prstClr val="white">
                  <a:shade val="95000"/>
                </a:prstClr>
              </a:buClr>
              <a:buSzPct val="65000"/>
            </a:pP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Малої академії наук учнівської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молоді, </a:t>
            </a: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Clr>
                <a:prstClr val="white">
                  <a:shade val="95000"/>
                </a:prstClr>
              </a:buClr>
              <a:buSzPct val="65000"/>
            </a:pPr>
            <a:r>
              <a:rPr lang="uk-UA" dirty="0">
                <a:solidFill>
                  <a:srgbClr val="002060"/>
                </a:solidFill>
                <a:latin typeface="Times New Roman"/>
              </a:rPr>
              <a:t>учень 9-Б класу Роменської загальноосвітньої</a:t>
            </a:r>
          </a:p>
          <a:p>
            <a:pPr lvl="0" algn="ctr">
              <a:buClr>
                <a:prstClr val="white">
                  <a:shade val="95000"/>
                </a:prstClr>
              </a:buClr>
              <a:buSzPct val="65000"/>
            </a:pPr>
            <a:r>
              <a:rPr lang="uk-UA" dirty="0">
                <a:solidFill>
                  <a:srgbClr val="002060"/>
                </a:solidFill>
                <a:latin typeface="Times New Roman"/>
              </a:rPr>
              <a:t> школи </a:t>
            </a:r>
            <a:r>
              <a:rPr lang="en-US" dirty="0">
                <a:solidFill>
                  <a:srgbClr val="002060"/>
                </a:solidFill>
                <a:latin typeface="Book Antiqua"/>
              </a:rPr>
              <a:t>I-III</a:t>
            </a:r>
            <a:r>
              <a:rPr lang="uk-UA" dirty="0">
                <a:solidFill>
                  <a:srgbClr val="002060"/>
                </a:solidFill>
                <a:latin typeface="Times New Roman"/>
              </a:rPr>
              <a:t> ступенів № 5</a:t>
            </a:r>
          </a:p>
          <a:p>
            <a:pPr lvl="0" algn="ctr">
              <a:buClr>
                <a:prstClr val="white">
                  <a:shade val="95000"/>
                </a:prstClr>
              </a:buClr>
              <a:buSzPct val="65000"/>
            </a:pPr>
            <a:r>
              <a:rPr lang="uk-UA" sz="2000" b="1" dirty="0">
                <a:solidFill>
                  <a:srgbClr val="002060"/>
                </a:solidFill>
                <a:latin typeface="Times New Roman"/>
              </a:rPr>
              <a:t>Науковий </a:t>
            </a:r>
            <a:r>
              <a:rPr lang="uk-UA" sz="2000" b="1" dirty="0" smtClean="0">
                <a:solidFill>
                  <a:srgbClr val="002060"/>
                </a:solidFill>
                <a:latin typeface="Times New Roman"/>
              </a:rPr>
              <a:t>керівник: Литовка </a:t>
            </a:r>
            <a:r>
              <a:rPr lang="uk-UA" sz="2000" b="1" dirty="0" smtClean="0">
                <a:solidFill>
                  <a:srgbClr val="002060"/>
                </a:solidFill>
                <a:latin typeface="Times New Roman"/>
              </a:rPr>
              <a:t>В. В.,</a:t>
            </a:r>
            <a:endParaRPr lang="uk-UA" sz="2000" b="1" dirty="0" smtClean="0">
              <a:solidFill>
                <a:srgbClr val="002060"/>
              </a:solidFill>
              <a:latin typeface="Times New Roman"/>
            </a:endParaRPr>
          </a:p>
          <a:p>
            <a:pPr lvl="0" algn="ctr">
              <a:buClr>
                <a:prstClr val="white">
                  <a:shade val="95000"/>
                </a:prstClr>
              </a:buClr>
              <a:buSzPct val="65000"/>
            </a:pPr>
            <a:r>
              <a:rPr lang="uk-UA" dirty="0" smtClean="0">
                <a:solidFill>
                  <a:srgbClr val="002060"/>
                </a:solidFill>
                <a:latin typeface="Times New Roman"/>
              </a:rPr>
              <a:t>керівник секції «Екологія»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Роменської міської Малої академії наук учнівської молоді</a:t>
            </a:r>
            <a:endParaRPr lang="ru-RU" dirty="0">
              <a:solidFill>
                <a:srgbClr val="002060"/>
              </a:solidFill>
              <a:latin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8551" y="4286256"/>
            <a:ext cx="1695449" cy="2296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6" y="1428736"/>
            <a:ext cx="343422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1714488"/>
            <a:ext cx="3857652" cy="268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 xmlns:pic="http://schemas.openxmlformats.org/drawingml/2006/picture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xmlns:pic="http://schemas.openxmlformats.org/drawingml/2006/picture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pic="http://schemas.openxmlformats.org/drawingml/2006/picture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626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767" y="620688"/>
            <a:ext cx="43742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на </a:t>
            </a:r>
            <a:r>
              <a:rPr lang="ru-RU" dirty="0" err="1" smtClean="0">
                <a:solidFill>
                  <a:srgbClr val="002060"/>
                </a:solidFill>
              </a:rPr>
              <a:t>прикладі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р.Лозівки</a:t>
            </a:r>
            <a:r>
              <a:rPr lang="ru-RU" dirty="0" smtClean="0">
                <a:solidFill>
                  <a:srgbClr val="002060"/>
                </a:solidFill>
              </a:rPr>
              <a:t>  </a:t>
            </a:r>
            <a:r>
              <a:rPr lang="ru-RU" dirty="0" err="1" smtClean="0">
                <a:solidFill>
                  <a:srgbClr val="002060"/>
                </a:solidFill>
              </a:rPr>
              <a:t>показати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значення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збереження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водних</a:t>
            </a:r>
            <a:r>
              <a:rPr lang="ru-RU" dirty="0" smtClean="0">
                <a:solidFill>
                  <a:srgbClr val="002060"/>
                </a:solidFill>
              </a:rPr>
              <a:t>  </a:t>
            </a:r>
            <a:r>
              <a:rPr lang="ru-RU" dirty="0" err="1" smtClean="0">
                <a:solidFill>
                  <a:srgbClr val="002060"/>
                </a:solidFill>
              </a:rPr>
              <a:t>ресурсів</a:t>
            </a:r>
            <a:r>
              <a:rPr lang="ru-RU" dirty="0" smtClean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їх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біологічного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різноманіття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майбутніх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поколінь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 довести,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невеликі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річки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відіграють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головну</a:t>
            </a:r>
            <a:r>
              <a:rPr lang="ru-RU" dirty="0" smtClean="0">
                <a:solidFill>
                  <a:srgbClr val="002060"/>
                </a:solidFill>
              </a:rPr>
              <a:t> роль у </a:t>
            </a:r>
            <a:r>
              <a:rPr lang="ru-RU" dirty="0" err="1" smtClean="0">
                <a:solidFill>
                  <a:srgbClr val="002060"/>
                </a:solidFill>
              </a:rPr>
              <a:t>підтриманні</a:t>
            </a:r>
            <a:r>
              <a:rPr lang="ru-RU" dirty="0" smtClean="0">
                <a:solidFill>
                  <a:srgbClr val="002060"/>
                </a:solidFill>
              </a:rPr>
              <a:t>  балансу </a:t>
            </a:r>
            <a:r>
              <a:rPr lang="ru-RU" dirty="0" err="1" smtClean="0">
                <a:solidFill>
                  <a:srgbClr val="002060"/>
                </a:solidFill>
              </a:rPr>
              <a:t>водних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ресурсів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басейнів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середніх</a:t>
            </a:r>
            <a:r>
              <a:rPr lang="ru-RU" dirty="0" smtClean="0">
                <a:solidFill>
                  <a:srgbClr val="002060"/>
                </a:solidFill>
              </a:rPr>
              <a:t> та великих </a:t>
            </a:r>
            <a:r>
              <a:rPr lang="ru-RU" dirty="0" err="1" smtClean="0">
                <a:solidFill>
                  <a:srgbClr val="002060"/>
                </a:solidFill>
              </a:rPr>
              <a:t>річок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2637"/>
            <a:ext cx="3666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CC66"/>
                </a:solidFill>
              </a:rPr>
              <a:t>Мета </a:t>
            </a:r>
            <a:r>
              <a:rPr lang="ru-RU" sz="2800" b="1" dirty="0" err="1" smtClean="0">
                <a:solidFill>
                  <a:srgbClr val="FFCC66"/>
                </a:solidFill>
              </a:rPr>
              <a:t>дослідження</a:t>
            </a:r>
            <a:r>
              <a:rPr lang="ru-RU" sz="2800" b="1" dirty="0" smtClean="0">
                <a:solidFill>
                  <a:srgbClr val="FFCC66"/>
                </a:solidFill>
              </a:rPr>
              <a:t>: </a:t>
            </a:r>
            <a:endParaRPr lang="ru-RU" sz="2800" b="1" dirty="0">
              <a:solidFill>
                <a:srgbClr val="FFCC6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679579"/>
            <a:ext cx="42220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провести </a:t>
            </a:r>
            <a:r>
              <a:rPr lang="ru-RU" dirty="0" err="1" smtClean="0">
                <a:solidFill>
                  <a:srgbClr val="002060"/>
                </a:solidFill>
              </a:rPr>
              <a:t>моніторинг</a:t>
            </a:r>
            <a:r>
              <a:rPr lang="ru-RU" dirty="0" smtClean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дати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оцінку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впливу</a:t>
            </a:r>
            <a:r>
              <a:rPr lang="ru-RU" dirty="0" smtClean="0">
                <a:solidFill>
                  <a:srgbClr val="002060"/>
                </a:solidFill>
              </a:rPr>
              <a:t> антропогенного </a:t>
            </a:r>
            <a:r>
              <a:rPr lang="ru-RU" dirty="0" err="1" smtClean="0">
                <a:solidFill>
                  <a:srgbClr val="002060"/>
                </a:solidFill>
              </a:rPr>
              <a:t>чинника</a:t>
            </a:r>
            <a:r>
              <a:rPr lang="ru-RU" dirty="0" smtClean="0">
                <a:solidFill>
                  <a:srgbClr val="002060"/>
                </a:solidFill>
              </a:rPr>
              <a:t> на малу </a:t>
            </a:r>
            <a:r>
              <a:rPr lang="ru-RU" dirty="0" err="1" smtClean="0">
                <a:solidFill>
                  <a:srgbClr val="002060"/>
                </a:solidFill>
              </a:rPr>
              <a:t>річку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Лозівка</a:t>
            </a:r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розробити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рекомендації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сприятимуть</a:t>
            </a:r>
            <a:r>
              <a:rPr lang="ru-RU" dirty="0" smtClean="0">
                <a:solidFill>
                  <a:srgbClr val="002060"/>
                </a:solidFill>
              </a:rPr>
              <a:t> комплексному </a:t>
            </a:r>
            <a:r>
              <a:rPr lang="ru-RU" dirty="0" err="1" smtClean="0">
                <a:solidFill>
                  <a:srgbClr val="002060"/>
                </a:solidFill>
              </a:rPr>
              <a:t>покращенню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екологічного</a:t>
            </a:r>
            <a:r>
              <a:rPr lang="ru-RU" dirty="0" smtClean="0">
                <a:solidFill>
                  <a:srgbClr val="002060"/>
                </a:solidFill>
              </a:rPr>
              <a:t> стану </a:t>
            </a:r>
            <a:r>
              <a:rPr lang="ru-RU" dirty="0" err="1" smtClean="0">
                <a:solidFill>
                  <a:srgbClr val="002060"/>
                </a:solidFill>
              </a:rPr>
              <a:t>малих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річок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Роменщині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2080" y="156359"/>
            <a:ext cx="2085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FFCC66"/>
                </a:solidFill>
              </a:rPr>
              <a:t>Завдання:</a:t>
            </a:r>
            <a:r>
              <a:rPr lang="uk-UA" dirty="0" smtClean="0">
                <a:solidFill>
                  <a:srgbClr val="FFCC66"/>
                </a:solidFill>
              </a:rPr>
              <a:t> </a:t>
            </a:r>
            <a:endParaRPr lang="ru-RU" dirty="0">
              <a:solidFill>
                <a:srgbClr val="FFCC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5222" y="2710904"/>
            <a:ext cx="525658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C000"/>
                </a:solidFill>
              </a:rPr>
              <a:t>Практичне значення: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сприяє зміні ставлення громадян до річок, відновленню екологічної складової їх свідомості, підвищенню екологічної правової обізнаності, оволодінню практичним досвідом у вирішенні суспільних проблем, </a:t>
            </a:r>
            <a:r>
              <a:rPr lang="uk-UA" dirty="0" smtClean="0">
                <a:solidFill>
                  <a:srgbClr val="002060"/>
                </a:solidFill>
              </a:rPr>
              <a:t>особистій </a:t>
            </a:r>
            <a:r>
              <a:rPr lang="uk-UA" dirty="0" smtClean="0">
                <a:solidFill>
                  <a:srgbClr val="002060"/>
                </a:solidFill>
              </a:rPr>
              <a:t>участі кожного в природоохоронній діяльності в межах власних сил і можливостей;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 smtClean="0">
                <a:solidFill>
                  <a:srgbClr val="002060"/>
                </a:solidFill>
              </a:rPr>
              <a:t>очікується</a:t>
            </a:r>
            <a:r>
              <a:rPr lang="uk-UA" dirty="0" smtClean="0">
                <a:solidFill>
                  <a:srgbClr val="002060"/>
                </a:solidFill>
              </a:rPr>
              <a:t>, що втілення </a:t>
            </a:r>
            <a:r>
              <a:rPr lang="uk-UA" dirty="0" smtClean="0">
                <a:solidFill>
                  <a:srgbClr val="002060"/>
                </a:solidFill>
              </a:rPr>
              <a:t>проекту в </a:t>
            </a:r>
            <a:r>
              <a:rPr lang="uk-UA" dirty="0" smtClean="0">
                <a:solidFill>
                  <a:srgbClr val="002060"/>
                </a:solidFill>
              </a:rPr>
              <a:t>життя перетворить басейни малих річок на стабільні ландшафти, на яких дотримуються екологічні нормативи. </a:t>
            </a:r>
          </a:p>
          <a:p>
            <a:endParaRPr lang="ru-RU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3857628"/>
            <a:ext cx="3357554" cy="2525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038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53682" cy="128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1720" cy="35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14678" y="1571612"/>
            <a:ext cx="5488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Лише 1</a:t>
            </a:r>
            <a:r>
              <a:rPr lang="uk-UA" sz="2000" b="1" dirty="0" smtClean="0">
                <a:solidFill>
                  <a:srgbClr val="002060"/>
                </a:solidFill>
              </a:rPr>
              <a:t>% поверхневої води </a:t>
            </a:r>
            <a:r>
              <a:rPr lang="uk-UA" sz="2000" b="1" dirty="0" err="1" smtClean="0">
                <a:solidFill>
                  <a:srgbClr val="002060"/>
                </a:solidFill>
              </a:rPr>
              <a:t>Роменщини</a:t>
            </a:r>
            <a:endParaRPr lang="uk-UA" sz="2000" b="1" dirty="0" smtClean="0">
              <a:solidFill>
                <a:srgbClr val="002060"/>
              </a:solidFill>
            </a:endParaRPr>
          </a:p>
          <a:p>
            <a:r>
              <a:rPr lang="uk-UA" sz="2000" b="1" dirty="0" smtClean="0">
                <a:solidFill>
                  <a:srgbClr val="002060"/>
                </a:solidFill>
              </a:rPr>
              <a:t> повністю відповідає питним нормам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3497516"/>
            <a:ext cx="46434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- </a:t>
            </a:r>
            <a:r>
              <a:rPr lang="uk-UA" dirty="0" smtClean="0"/>
              <a:t>  </a:t>
            </a:r>
            <a:r>
              <a:rPr lang="uk-UA" b="1" dirty="0" smtClean="0">
                <a:solidFill>
                  <a:srgbClr val="002060"/>
                </a:solidFill>
              </a:rPr>
              <a:t>Р</a:t>
            </a:r>
            <a:r>
              <a:rPr lang="uk-UA" sz="2000" b="1" dirty="0" smtClean="0">
                <a:solidFill>
                  <a:srgbClr val="002060"/>
                </a:solidFill>
              </a:rPr>
              <a:t>еконструкція міських </a:t>
            </a:r>
            <a:r>
              <a:rPr lang="uk-UA" sz="2000" b="1" dirty="0" smtClean="0">
                <a:solidFill>
                  <a:srgbClr val="002060"/>
                </a:solidFill>
              </a:rPr>
              <a:t>очисних </a:t>
            </a:r>
            <a:r>
              <a:rPr lang="uk-UA" sz="2000" b="1" dirty="0" smtClean="0">
                <a:solidFill>
                  <a:srgbClr val="002060"/>
                </a:solidFill>
              </a:rPr>
              <a:t>споруд майже </a:t>
            </a:r>
            <a:r>
              <a:rPr lang="uk-UA" sz="2000" b="1" dirty="0" smtClean="0">
                <a:solidFill>
                  <a:srgbClr val="002060"/>
                </a:solidFill>
              </a:rPr>
              <a:t>не рухається вперед.</a:t>
            </a:r>
          </a:p>
          <a:p>
            <a:endParaRPr lang="uk-UA" sz="2000" b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uk-UA" sz="2000" b="1" dirty="0" smtClean="0">
                <a:solidFill>
                  <a:srgbClr val="002060"/>
                </a:solidFill>
              </a:rPr>
              <a:t>Береги річок перетворено на</a:t>
            </a:r>
          </a:p>
          <a:p>
            <a:r>
              <a:rPr lang="uk-UA" sz="2000" b="1" dirty="0">
                <a:solidFill>
                  <a:srgbClr val="002060"/>
                </a:solidFill>
              </a:rPr>
              <a:t> </a:t>
            </a:r>
            <a:r>
              <a:rPr lang="uk-UA" sz="2000" b="1" dirty="0" smtClean="0">
                <a:solidFill>
                  <a:srgbClr val="002060"/>
                </a:solidFill>
              </a:rPr>
              <a:t>   стихійні </a:t>
            </a:r>
            <a:r>
              <a:rPr lang="uk-UA" sz="2000" b="1" dirty="0" err="1" smtClean="0">
                <a:solidFill>
                  <a:srgbClr val="002060"/>
                </a:solidFill>
              </a:rPr>
              <a:t>сміттєзвалища</a:t>
            </a:r>
            <a:r>
              <a:rPr lang="uk-UA" dirty="0" smtClean="0">
                <a:solidFill>
                  <a:srgbClr val="002060"/>
                </a:solidFill>
              </a:rPr>
              <a:t>.</a:t>
            </a:r>
          </a:p>
          <a:p>
            <a:endParaRPr lang="uk-UA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- </a:t>
            </a:r>
            <a:r>
              <a:rPr lang="uk-UA" sz="2000" b="1" dirty="0" smtClean="0">
                <a:solidFill>
                  <a:srgbClr val="002060"/>
                </a:solidFill>
              </a:rPr>
              <a:t>В</a:t>
            </a:r>
            <a:r>
              <a:rPr lang="ru-RU" sz="2000" b="1" dirty="0" err="1" smtClean="0">
                <a:solidFill>
                  <a:srgbClr val="002060"/>
                </a:solidFill>
              </a:rPr>
              <a:t>ідходи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виробництва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проникають</a:t>
            </a:r>
            <a:r>
              <a:rPr lang="ru-RU" sz="2000" b="1" dirty="0" smtClean="0">
                <a:solidFill>
                  <a:srgbClr val="002060"/>
                </a:solidFill>
              </a:rPr>
              <a:t> до </a:t>
            </a:r>
            <a:r>
              <a:rPr lang="ru-RU" sz="2000" b="1" dirty="0" err="1" smtClean="0">
                <a:solidFill>
                  <a:srgbClr val="002060"/>
                </a:solidFill>
              </a:rPr>
              <a:t>підземних</a:t>
            </a:r>
            <a:r>
              <a:rPr lang="ru-RU" sz="2000" b="1" dirty="0" smtClean="0">
                <a:solidFill>
                  <a:srgbClr val="002060"/>
                </a:solidFill>
              </a:rPr>
              <a:t> вод, </a:t>
            </a:r>
            <a:r>
              <a:rPr lang="ru-RU" sz="2000" b="1" dirty="0" err="1" smtClean="0">
                <a:solidFill>
                  <a:srgbClr val="002060"/>
                </a:solidFill>
              </a:rPr>
              <a:t>криниць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колодязів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00562" y="3500438"/>
            <a:ext cx="4095762" cy="307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9881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143512"/>
            <a:ext cx="7395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000" b="1" dirty="0" smtClean="0">
              <a:solidFill>
                <a:srgbClr val="002060"/>
              </a:solidFill>
            </a:endParaRPr>
          </a:p>
          <a:p>
            <a:r>
              <a:rPr lang="uk-UA" sz="2000" b="1" dirty="0" smtClean="0">
                <a:solidFill>
                  <a:srgbClr val="002060"/>
                </a:solidFill>
              </a:rPr>
              <a:t>Кількість малих річок в межах Роменського району -  42.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Загальна </a:t>
            </a:r>
            <a:r>
              <a:rPr lang="uk-UA" sz="2000" b="1" dirty="0" smtClean="0">
                <a:solidFill>
                  <a:srgbClr val="002060"/>
                </a:solidFill>
              </a:rPr>
              <a:t>довжини малих річок в межах району – 873 км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email">
            <a:lum bright="-20000"/>
            <a:extLs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6215106" cy="457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 xmlns:pic="http://schemas.openxmlformats.org/drawingml/2006/picture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xmlns:pic="http://schemas.openxmlformats.org/drawingml/2006/picture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pic="http://schemas.openxmlformats.org/drawingml/2006/picture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7224" y="5072074"/>
            <a:ext cx="80724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20% </a:t>
            </a:r>
            <a:r>
              <a:rPr lang="ru-RU" sz="2000" b="1" dirty="0" err="1" smtClean="0">
                <a:solidFill>
                  <a:srgbClr val="002060"/>
                </a:solidFill>
              </a:rPr>
              <a:t>сумарного</a:t>
            </a:r>
            <a:r>
              <a:rPr lang="ru-RU" sz="2000" b="1" dirty="0" smtClean="0">
                <a:solidFill>
                  <a:srgbClr val="002060"/>
                </a:solidFill>
              </a:rPr>
              <a:t> водозабору </a:t>
            </a:r>
            <a:r>
              <a:rPr lang="ru-RU" sz="2000" b="1" dirty="0" err="1" smtClean="0">
                <a:solidFill>
                  <a:srgbClr val="002060"/>
                </a:solidFill>
              </a:rPr>
              <a:t>України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забезпечують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малі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річки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endParaRPr lang="uk-UA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78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65" r="-763"/>
          <a:stretch>
            <a:fillRect/>
          </a:stretch>
        </p:blipFill>
        <p:spPr bwMode="auto">
          <a:xfrm>
            <a:off x="642910" y="1285860"/>
            <a:ext cx="3857652" cy="230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5786" y="6143644"/>
            <a:ext cx="4091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rgbClr val="002060"/>
                </a:solidFill>
                <a:latin typeface="Bookman Old Style" pitchFamily="18" charset="0"/>
              </a:rPr>
              <a:t>Заболочений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ставок по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руслу </a:t>
            </a:r>
            <a:r>
              <a:rPr lang="ru-RU" sz="1600" b="1" dirty="0" err="1" smtClean="0">
                <a:solidFill>
                  <a:srgbClr val="002060"/>
                </a:solidFill>
                <a:latin typeface="Bookman Old Style" pitchFamily="18" charset="0"/>
              </a:rPr>
              <a:t>Лозівки</a:t>
            </a:r>
            <a:endParaRPr lang="ru-RU" sz="1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3643314"/>
            <a:ext cx="3249565" cy="243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3" y="116632"/>
            <a:ext cx="8996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 smtClean="0">
                <a:solidFill>
                  <a:srgbClr val="FFCC66"/>
                </a:solidFill>
                <a:latin typeface="Bookman Old Style" pitchFamily="18" charset="0"/>
              </a:rPr>
              <a:t>р.Лозівка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-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права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притока </a:t>
            </a:r>
            <a:r>
              <a:rPr lang="uk-UA" sz="2000" b="1" dirty="0" err="1" smtClean="0">
                <a:solidFill>
                  <a:srgbClr val="FFCC66"/>
                </a:solidFill>
                <a:latin typeface="Bookman Old Style" pitchFamily="18" charset="0"/>
              </a:rPr>
              <a:t>р.Ромен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,  довжина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12 км, </a:t>
            </a:r>
          </a:p>
          <a:p>
            <a:r>
              <a:rPr lang="uk-UA" sz="2000" b="1" dirty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              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протікає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територією </a:t>
            </a:r>
            <a:r>
              <a:rPr lang="uk-UA" sz="2000" b="1" dirty="0" err="1" smtClean="0">
                <a:solidFill>
                  <a:srgbClr val="FFCC66"/>
                </a:solidFill>
                <a:latin typeface="Bookman Old Style" pitchFamily="18" charset="0"/>
              </a:rPr>
              <a:t>Довгополівської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endParaRPr lang="uk-UA" sz="2000" b="1" dirty="0" smtClean="0">
              <a:solidFill>
                <a:srgbClr val="FFCC66"/>
              </a:solidFill>
              <a:latin typeface="Bookman Old Style" pitchFamily="18" charset="0"/>
            </a:endParaRPr>
          </a:p>
          <a:p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	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	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сільради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та м. Ромни</a:t>
            </a:r>
          </a:p>
          <a:p>
            <a:endParaRPr lang="uk-UA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735" r="1199"/>
          <a:stretch>
            <a:fillRect/>
          </a:stretch>
        </p:blipFill>
        <p:spPr bwMode="auto">
          <a:xfrm>
            <a:off x="5286380" y="1071546"/>
            <a:ext cx="3704275" cy="26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5"/>
          <a:srcRect t="24051" r="-633"/>
          <a:stretch>
            <a:fillRect/>
          </a:stretch>
        </p:blipFill>
        <p:spPr bwMode="auto">
          <a:xfrm>
            <a:off x="4786314" y="4214818"/>
            <a:ext cx="3786214" cy="214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786314" y="3714752"/>
            <a:ext cx="4091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rgbClr val="002060"/>
                </a:solidFill>
                <a:latin typeface="Bookman Old Style" pitchFamily="18" charset="0"/>
              </a:rPr>
              <a:t>Річка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Bookman Old Style" pitchFamily="18" charset="0"/>
              </a:rPr>
              <a:t>Ромен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у ХІХ ст.</a:t>
            </a:r>
            <a:endParaRPr lang="ru-RU" sz="1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6314" y="6357958"/>
            <a:ext cx="4091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rgbClr val="002060"/>
                </a:solidFill>
                <a:latin typeface="Bookman Old Style" pitchFamily="18" charset="0"/>
              </a:rPr>
              <a:t>Річка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Bookman Old Style" pitchFamily="18" charset="0"/>
              </a:rPr>
              <a:t>Ромен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у ХХ ст.</a:t>
            </a:r>
            <a:endParaRPr lang="ru-RU" sz="1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946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404001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42984"/>
            <a:ext cx="3929058" cy="324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174" y="3714752"/>
            <a:ext cx="4011928" cy="301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3" y="116632"/>
            <a:ext cx="8996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 smtClean="0">
                <a:solidFill>
                  <a:srgbClr val="FFCC66"/>
                </a:solidFill>
                <a:latin typeface="Bookman Old Style" pitchFamily="18" charset="0"/>
              </a:rPr>
              <a:t>р.Лозівка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-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права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притока </a:t>
            </a:r>
            <a:r>
              <a:rPr lang="uk-UA" sz="2000" b="1" dirty="0" err="1" smtClean="0">
                <a:solidFill>
                  <a:srgbClr val="FFCC66"/>
                </a:solidFill>
                <a:latin typeface="Bookman Old Style" pitchFamily="18" charset="0"/>
              </a:rPr>
              <a:t>р.Ромен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,  довжина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12 км, </a:t>
            </a:r>
          </a:p>
          <a:p>
            <a:r>
              <a:rPr lang="uk-UA" sz="2000" b="1" dirty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              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протікає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територією </a:t>
            </a:r>
            <a:r>
              <a:rPr lang="uk-UA" sz="2000" b="1" dirty="0" err="1" smtClean="0">
                <a:solidFill>
                  <a:srgbClr val="FFCC66"/>
                </a:solidFill>
                <a:latin typeface="Bookman Old Style" pitchFamily="18" charset="0"/>
              </a:rPr>
              <a:t>Довгополівської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endParaRPr lang="uk-UA" sz="2000" b="1" dirty="0" smtClean="0">
              <a:solidFill>
                <a:srgbClr val="FFCC66"/>
              </a:solidFill>
              <a:latin typeface="Bookman Old Style" pitchFamily="18" charset="0"/>
            </a:endParaRPr>
          </a:p>
          <a:p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	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	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сільради </a:t>
            </a:r>
            <a:r>
              <a:rPr lang="uk-UA" sz="2000" b="1" dirty="0" smtClean="0">
                <a:solidFill>
                  <a:srgbClr val="FFCC66"/>
                </a:solidFill>
                <a:latin typeface="Bookman Old Style" pitchFamily="18" charset="0"/>
              </a:rPr>
              <a:t>та м. Ромни</a:t>
            </a:r>
          </a:p>
          <a:p>
            <a:endParaRPr lang="uk-UA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000108"/>
            <a:ext cx="2483147" cy="331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43702" y="4286256"/>
            <a:ext cx="2500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Русло </a:t>
            </a:r>
            <a:r>
              <a:rPr lang="ru-RU" b="1" dirty="0" err="1" smtClean="0">
                <a:solidFill>
                  <a:srgbClr val="002060"/>
                </a:solidFill>
                <a:latin typeface="Bookman Old Style" pitchFamily="18" charset="0"/>
              </a:rPr>
              <a:t>Лозівки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 весною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0760" y="6072206"/>
            <a:ext cx="2500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Русло </a:t>
            </a:r>
            <a:r>
              <a:rPr lang="ru-RU" b="1" dirty="0" err="1" smtClean="0">
                <a:solidFill>
                  <a:srgbClr val="002060"/>
                </a:solidFill>
                <a:latin typeface="Bookman Old Style" pitchFamily="18" charset="0"/>
              </a:rPr>
              <a:t>Лозівки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Bookman Old Style" pitchFamily="18" charset="0"/>
              </a:rPr>
              <a:t>влітку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4" y="4429132"/>
            <a:ext cx="2500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Русло </a:t>
            </a:r>
            <a:r>
              <a:rPr lang="ru-RU" b="1" dirty="0" err="1" smtClean="0">
                <a:solidFill>
                  <a:srgbClr val="002060"/>
                </a:solidFill>
                <a:latin typeface="Bookman Old Style" pitchFamily="18" charset="0"/>
              </a:rPr>
              <a:t>Лозівки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Bookman Old Style" pitchFamily="18" charset="0"/>
              </a:rPr>
              <a:t>восени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34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Фотознімки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об</a:t>
            </a:r>
            <a:r>
              <a:rPr lang="en-US" sz="2400" b="1" dirty="0" smtClean="0">
                <a:solidFill>
                  <a:srgbClr val="FFCC66"/>
                </a:solidFill>
                <a:latin typeface="Bookman Old Style" pitchFamily="18" charset="0"/>
              </a:rPr>
              <a:t>’</a:t>
            </a:r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єктів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,  </a:t>
            </a:r>
            <a:r>
              <a:rPr lang="uk-UA" sz="2400" b="1" dirty="0" smtClean="0">
                <a:solidFill>
                  <a:srgbClr val="FFCC66"/>
                </a:solidFill>
                <a:latin typeface="Bookman Old Style" pitchFamily="18" charset="0"/>
              </a:rPr>
              <a:t>що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 </a:t>
            </a:r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мають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 </a:t>
            </a:r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природоохоронний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статус</a:t>
            </a:r>
            <a:endParaRPr lang="ru-RU" sz="2400" b="1" dirty="0">
              <a:solidFill>
                <a:srgbClr val="FFCC66"/>
              </a:solidFill>
              <a:latin typeface="Bookman Old Style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3050" y="4093637"/>
            <a:ext cx="332957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76402"/>
            <a:ext cx="4249042" cy="3157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93408"/>
            <a:ext cx="3267734" cy="236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1944" y="1214422"/>
            <a:ext cx="3435974" cy="228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6480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3429024" cy="2640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4071942"/>
            <a:ext cx="3286116" cy="2483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0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Фотознімки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об</a:t>
            </a:r>
            <a:r>
              <a:rPr lang="en-US" sz="2400" b="1" dirty="0" smtClean="0">
                <a:solidFill>
                  <a:srgbClr val="FFCC66"/>
                </a:solidFill>
                <a:latin typeface="Bookman Old Style" pitchFamily="18" charset="0"/>
              </a:rPr>
              <a:t>’</a:t>
            </a:r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єктів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,  </a:t>
            </a:r>
            <a:r>
              <a:rPr lang="uk-UA" sz="2400" b="1" dirty="0" smtClean="0">
                <a:solidFill>
                  <a:srgbClr val="FFCC66"/>
                </a:solidFill>
                <a:latin typeface="Bookman Old Style" pitchFamily="18" charset="0"/>
              </a:rPr>
              <a:t>що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 </a:t>
            </a:r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мають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 </a:t>
            </a:r>
            <a:r>
              <a:rPr lang="ru-RU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природоохоронний</a:t>
            </a:r>
            <a:r>
              <a:rPr lang="ru-RU" sz="2400" b="1" dirty="0" smtClean="0">
                <a:solidFill>
                  <a:srgbClr val="FFCC66"/>
                </a:solidFill>
                <a:latin typeface="Bookman Old Style" pitchFamily="18" charset="0"/>
              </a:rPr>
              <a:t> статус</a:t>
            </a:r>
            <a:endParaRPr lang="ru-RU" sz="2400" b="1" dirty="0">
              <a:solidFill>
                <a:srgbClr val="FFCC66"/>
              </a:solidFill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9" y="3837792"/>
            <a:ext cx="3500462" cy="2679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8" y="1300260"/>
            <a:ext cx="3428992" cy="250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886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2000240"/>
            <a:ext cx="4023588" cy="33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01008"/>
            <a:ext cx="4149857" cy="317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672"/>
            <a:ext cx="3455586" cy="2598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142852"/>
            <a:ext cx="55006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CC66"/>
                </a:solidFill>
                <a:latin typeface="Bookman Old Style" pitchFamily="18" charset="0"/>
              </a:rPr>
              <a:t>Шкільна науково-пошукова дослідницька група</a:t>
            </a:r>
          </a:p>
          <a:p>
            <a:pPr algn="ctr"/>
            <a:r>
              <a:rPr lang="uk-UA" sz="2400" b="1" dirty="0" smtClean="0">
                <a:solidFill>
                  <a:srgbClr val="FFCC66"/>
                </a:solidFill>
                <a:latin typeface="Bookman Old Style" pitchFamily="18" charset="0"/>
              </a:rPr>
              <a:t>«</a:t>
            </a:r>
            <a:r>
              <a:rPr lang="uk-UA" sz="2400" b="1" dirty="0" err="1" smtClean="0">
                <a:solidFill>
                  <a:srgbClr val="FFCC66"/>
                </a:solidFill>
                <a:latin typeface="Bookman Old Style" pitchFamily="18" charset="0"/>
              </a:rPr>
              <a:t>Ромни–Космопошук–Екологія</a:t>
            </a:r>
            <a:r>
              <a:rPr lang="uk-UA" sz="2400" b="1" dirty="0" smtClean="0">
                <a:solidFill>
                  <a:srgbClr val="FFCC66"/>
                </a:solidFill>
                <a:latin typeface="Bookman Old Style" pitchFamily="18" charset="0"/>
              </a:rPr>
              <a:t>» </a:t>
            </a:r>
            <a:endParaRPr lang="uk-UA" sz="2400" b="1" dirty="0">
              <a:solidFill>
                <a:srgbClr val="FFCC66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58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51" y="8344"/>
            <a:ext cx="4200525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717" y="3282343"/>
            <a:ext cx="4308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 музейному </a:t>
            </a:r>
            <a:r>
              <a:rPr lang="ru-RU" dirty="0" err="1" smtClean="0">
                <a:solidFill>
                  <a:srgbClr val="002060"/>
                </a:solidFill>
              </a:rPr>
              <a:t>комплексі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групи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більше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3000 </a:t>
            </a:r>
            <a:r>
              <a:rPr lang="ru-RU" dirty="0" err="1" smtClean="0">
                <a:solidFill>
                  <a:srgbClr val="002060"/>
                </a:solidFill>
              </a:rPr>
              <a:t>експонатів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17" y="3961288"/>
            <a:ext cx="3889211" cy="289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2746" y="770323"/>
            <a:ext cx="4703886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95702" y="4670980"/>
            <a:ext cx="4134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Співпраця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школярів</a:t>
            </a:r>
            <a:r>
              <a:rPr lang="ru-RU" dirty="0" smtClean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Європейською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комісією</a:t>
            </a:r>
            <a:r>
              <a:rPr lang="ru-RU" dirty="0" smtClean="0">
                <a:solidFill>
                  <a:srgbClr val="002060"/>
                </a:solidFill>
              </a:rPr>
              <a:t> Ради </a:t>
            </a:r>
            <a:r>
              <a:rPr lang="ru-RU" dirty="0" err="1" smtClean="0">
                <a:solidFill>
                  <a:srgbClr val="002060"/>
                </a:solidFill>
              </a:rPr>
              <a:t>Європи</a:t>
            </a:r>
            <a:r>
              <a:rPr lang="ru-RU" dirty="0" smtClean="0">
                <a:solidFill>
                  <a:srgbClr val="002060"/>
                </a:solidFill>
              </a:rPr>
              <a:t> по </a:t>
            </a:r>
            <a:r>
              <a:rPr lang="ru-RU" dirty="0" err="1" smtClean="0">
                <a:solidFill>
                  <a:srgbClr val="002060"/>
                </a:solidFill>
              </a:rPr>
              <a:t>програмі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Європейської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комісії</a:t>
            </a:r>
            <a:r>
              <a:rPr lang="ru-RU" dirty="0" smtClean="0">
                <a:solidFill>
                  <a:srgbClr val="002060"/>
                </a:solidFill>
              </a:rPr>
              <a:t> Ради </a:t>
            </a:r>
            <a:r>
              <a:rPr lang="ru-RU" dirty="0" err="1" smtClean="0">
                <a:solidFill>
                  <a:srgbClr val="002060"/>
                </a:solidFill>
              </a:rPr>
              <a:t>Європи</a:t>
            </a:r>
            <a:r>
              <a:rPr lang="ru-RU" dirty="0" smtClean="0">
                <a:solidFill>
                  <a:srgbClr val="002060"/>
                </a:solidFill>
              </a:rPr>
              <a:t> «</a:t>
            </a:r>
            <a:r>
              <a:rPr lang="en-US" dirty="0" err="1" smtClean="0">
                <a:solidFill>
                  <a:srgbClr val="002060"/>
                </a:solidFill>
              </a:rPr>
              <a:t>Natura</a:t>
            </a:r>
            <a:r>
              <a:rPr lang="en-US" dirty="0" smtClean="0">
                <a:solidFill>
                  <a:srgbClr val="002060"/>
                </a:solidFill>
              </a:rPr>
              <a:t> – 2000» </a:t>
            </a:r>
            <a:r>
              <a:rPr lang="ru-RU" dirty="0" smtClean="0">
                <a:solidFill>
                  <a:srgbClr val="002060"/>
                </a:solidFill>
              </a:rPr>
              <a:t>в рамках проекту «</a:t>
            </a:r>
            <a:r>
              <a:rPr lang="ru-RU" dirty="0" err="1" smtClean="0">
                <a:solidFill>
                  <a:srgbClr val="002060"/>
                </a:solidFill>
              </a:rPr>
              <a:t>Смарагдова</a:t>
            </a:r>
            <a:r>
              <a:rPr lang="ru-RU" dirty="0" smtClean="0">
                <a:solidFill>
                  <a:srgbClr val="002060"/>
                </a:solidFill>
              </a:rPr>
              <a:t> мережа»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09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5" y="-891"/>
            <a:ext cx="5170794" cy="6830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2066" y="357166"/>
            <a:ext cx="3923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CC66"/>
                </a:solidFill>
                <a:latin typeface="Bookman Old Style" pitchFamily="18" charset="0"/>
              </a:rPr>
              <a:t>Карта </a:t>
            </a:r>
            <a:r>
              <a:rPr lang="ru-RU" sz="2400" dirty="0" err="1" smtClean="0">
                <a:solidFill>
                  <a:srgbClr val="FFCC66"/>
                </a:solidFill>
                <a:latin typeface="Bookman Old Style" pitchFamily="18" charset="0"/>
              </a:rPr>
              <a:t>проектованого</a:t>
            </a:r>
            <a:r>
              <a:rPr lang="ru-RU" sz="2400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ru-RU" sz="2400" dirty="0" err="1" smtClean="0">
                <a:solidFill>
                  <a:srgbClr val="FFCC66"/>
                </a:solidFill>
                <a:latin typeface="Bookman Old Style" pitchFamily="18" charset="0"/>
              </a:rPr>
              <a:t>пошуковою</a:t>
            </a:r>
            <a:r>
              <a:rPr lang="ru-RU" sz="2400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ru-RU" sz="2400" dirty="0" err="1" smtClean="0">
                <a:solidFill>
                  <a:srgbClr val="FFCC66"/>
                </a:solidFill>
                <a:latin typeface="Bookman Old Style" pitchFamily="18" charset="0"/>
              </a:rPr>
              <a:t>групою</a:t>
            </a:r>
            <a:r>
              <a:rPr lang="ru-RU" sz="2400" dirty="0" smtClean="0">
                <a:solidFill>
                  <a:srgbClr val="FFCC66"/>
                </a:solidFill>
                <a:latin typeface="Bookman Old Style" pitchFamily="18" charset="0"/>
              </a:rPr>
              <a:t> </a:t>
            </a:r>
            <a:r>
              <a:rPr lang="ru-RU" sz="2400" dirty="0" smtClean="0">
                <a:solidFill>
                  <a:srgbClr val="FFCC66"/>
                </a:solidFill>
                <a:latin typeface="Bookman Old Style" pitchFamily="18" charset="0"/>
              </a:rPr>
              <a:t>ландшафтного заказника «</a:t>
            </a:r>
            <a:r>
              <a:rPr lang="ru-RU" sz="2400" dirty="0" err="1" smtClean="0">
                <a:solidFill>
                  <a:srgbClr val="FFCC66"/>
                </a:solidFill>
                <a:latin typeface="Bookman Old Style" pitchFamily="18" charset="0"/>
              </a:rPr>
              <a:t>Овлашівський</a:t>
            </a:r>
            <a:r>
              <a:rPr lang="ru-RU" sz="2400" dirty="0" smtClean="0">
                <a:solidFill>
                  <a:srgbClr val="FFCC66"/>
                </a:solidFill>
                <a:latin typeface="Bookman Old Style" pitchFamily="18" charset="0"/>
              </a:rPr>
              <a:t>».</a:t>
            </a:r>
            <a:endParaRPr lang="ru-RU" sz="2400" dirty="0">
              <a:solidFill>
                <a:srgbClr val="FFCC66"/>
              </a:solidFill>
              <a:latin typeface="Bookman Old Style" pitchFamily="18" charset="0"/>
            </a:endParaRP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3570" y="3787380"/>
            <a:ext cx="3095345" cy="2271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01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42852"/>
            <a:ext cx="7643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CC66"/>
                </a:solidFill>
              </a:rPr>
              <a:t>Альтернативні шляхи збереження малих річок</a:t>
            </a:r>
            <a:endParaRPr lang="uk-UA" sz="2400" dirty="0">
              <a:solidFill>
                <a:srgbClr val="FFCC6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785794"/>
            <a:ext cx="45720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000" dirty="0" smtClean="0">
                <a:solidFill>
                  <a:srgbClr val="002060"/>
                </a:solidFill>
                <a:latin typeface="Bookman Old Style" pitchFamily="18" charset="0"/>
              </a:rPr>
              <a:t>1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. Створити 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по руслах малих річок екологічні коридори.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2. Започаткувати 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мережу заказників місцевого значення.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3. Учням 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шкіл, де є недалеко малі річки, утворювати індивідуальні екологічні стежини.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4. Взяти 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на облік і охорону всі </a:t>
            </a:r>
            <a:r>
              <a:rPr lang="uk-UA" dirty="0" err="1" smtClean="0">
                <a:solidFill>
                  <a:srgbClr val="002060"/>
                </a:solidFill>
                <a:latin typeface="Bookman Old Style" pitchFamily="18" charset="0"/>
              </a:rPr>
              <a:t>самовитічні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 джерела.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5. Озеленювати 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береги річок. 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6. Протягом </a:t>
            </a:r>
            <a:r>
              <a:rPr lang="uk-UA" dirty="0" smtClean="0">
                <a:solidFill>
                  <a:srgbClr val="002060"/>
                </a:solidFill>
                <a:latin typeface="Bookman Old Style" pitchFamily="18" charset="0"/>
              </a:rPr>
              <a:t>року проводити активну природоохоронну роботу.</a:t>
            </a:r>
            <a:endParaRPr lang="uk-UA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1" t="11258" r="3690" b="1489"/>
          <a:stretch>
            <a:fillRect/>
          </a:stretch>
        </p:blipFill>
        <p:spPr bwMode="auto">
          <a:xfrm>
            <a:off x="6072198" y="857232"/>
            <a:ext cx="2857520" cy="35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24" y="4500570"/>
            <a:ext cx="2787646" cy="2251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4429132"/>
            <a:ext cx="2928926" cy="228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642918"/>
            <a:ext cx="7715304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ВИСНОВКИ:</a:t>
            </a:r>
          </a:p>
          <a:p>
            <a:endParaRPr lang="ru-RU" dirty="0" smtClean="0"/>
          </a:p>
          <a:p>
            <a:r>
              <a:rPr lang="ru-RU" sz="2000" dirty="0" smtClean="0">
                <a:solidFill>
                  <a:srgbClr val="002060"/>
                </a:solidFill>
              </a:rPr>
              <a:t>1. На </a:t>
            </a:r>
            <a:r>
              <a:rPr lang="ru-RU" sz="2000" dirty="0" err="1" smtClean="0">
                <a:solidFill>
                  <a:srgbClr val="002060"/>
                </a:solidFill>
              </a:rPr>
              <a:t>прикладі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малої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річки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Лозівка</a:t>
            </a:r>
            <a:r>
              <a:rPr lang="ru-RU" sz="2000" dirty="0" smtClean="0">
                <a:solidFill>
                  <a:srgbClr val="002060"/>
                </a:solidFill>
              </a:rPr>
              <a:t>  проведено </a:t>
            </a:r>
            <a:r>
              <a:rPr lang="ru-RU" sz="2000" dirty="0" err="1" smtClean="0">
                <a:solidFill>
                  <a:srgbClr val="002060"/>
                </a:solidFill>
              </a:rPr>
              <a:t>моніторинг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антропогенних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чинників</a:t>
            </a:r>
            <a:r>
              <a:rPr lang="ru-RU" sz="2000" dirty="0" smtClean="0">
                <a:solidFill>
                  <a:srgbClr val="002060"/>
                </a:solidFill>
              </a:rPr>
              <a:t> і дано </a:t>
            </a:r>
            <a:r>
              <a:rPr lang="ru-RU" sz="2000" dirty="0" err="1" smtClean="0">
                <a:solidFill>
                  <a:srgbClr val="002060"/>
                </a:solidFill>
              </a:rPr>
              <a:t>об’єктивну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оцінку</a:t>
            </a:r>
            <a:r>
              <a:rPr lang="ru-RU" sz="2000" dirty="0" smtClean="0">
                <a:solidFill>
                  <a:srgbClr val="002060"/>
                </a:solidFill>
              </a:rPr>
              <a:t>  </a:t>
            </a:r>
            <a:r>
              <a:rPr lang="ru-RU" sz="2000" dirty="0" err="1" smtClean="0">
                <a:solidFill>
                  <a:srgbClr val="002060"/>
                </a:solidFill>
              </a:rPr>
              <a:t>загроз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біорізноманіттю</a:t>
            </a:r>
            <a:r>
              <a:rPr lang="ru-RU" sz="2000" dirty="0" smtClean="0">
                <a:solidFill>
                  <a:srgbClr val="002060"/>
                </a:solidFill>
              </a:rPr>
              <a:t> для </a:t>
            </a:r>
            <a:r>
              <a:rPr lang="ru-RU" sz="2000" dirty="0" err="1" smtClean="0">
                <a:solidFill>
                  <a:srgbClr val="002060"/>
                </a:solidFill>
              </a:rPr>
              <a:t>конкретних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популяцій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видів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рослинних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угрупувань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екологічних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систем.</a:t>
            </a:r>
          </a:p>
          <a:p>
            <a:pPr marL="457200" indent="-457200">
              <a:buAutoNum type="arabicPeriod"/>
            </a:pP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2. </a:t>
            </a:r>
            <a:r>
              <a:rPr lang="ru-RU" sz="2000" dirty="0" err="1" smtClean="0">
                <a:solidFill>
                  <a:srgbClr val="002060"/>
                </a:solidFill>
              </a:rPr>
              <a:t>Розроблено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конкретні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рекомендації</a:t>
            </a:r>
            <a:r>
              <a:rPr lang="ru-RU" sz="2000" dirty="0" smtClean="0">
                <a:solidFill>
                  <a:srgbClr val="002060"/>
                </a:solidFill>
              </a:rPr>
              <a:t> для </a:t>
            </a:r>
            <a:r>
              <a:rPr lang="ru-RU" sz="2000" dirty="0" err="1" smtClean="0">
                <a:solidFill>
                  <a:srgbClr val="002060"/>
                </a:solidFill>
              </a:rPr>
              <a:t>покращення</a:t>
            </a:r>
            <a:r>
              <a:rPr lang="ru-RU" sz="2000" dirty="0" smtClean="0">
                <a:solidFill>
                  <a:srgbClr val="002060"/>
                </a:solidFill>
              </a:rPr>
              <a:t> стану </a:t>
            </a:r>
            <a:r>
              <a:rPr lang="ru-RU" sz="2000" dirty="0" err="1" smtClean="0">
                <a:solidFill>
                  <a:srgbClr val="002060"/>
                </a:solidFill>
              </a:rPr>
              <a:t>малих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річок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Роменщині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3. </a:t>
            </a:r>
            <a:r>
              <a:rPr lang="ru-RU" sz="2000" dirty="0" err="1" smtClean="0">
                <a:solidFill>
                  <a:srgbClr val="002060"/>
                </a:solidFill>
              </a:rPr>
              <a:t>Впроваджено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практиці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нові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підходи</a:t>
            </a:r>
            <a:r>
              <a:rPr lang="ru-RU" sz="2000" dirty="0" smtClean="0">
                <a:solidFill>
                  <a:srgbClr val="002060"/>
                </a:solidFill>
              </a:rPr>
              <a:t> до </a:t>
            </a:r>
            <a:r>
              <a:rPr lang="ru-RU" sz="2000" dirty="0" err="1" smtClean="0">
                <a:solidFill>
                  <a:srgbClr val="002060"/>
                </a:solidFill>
              </a:rPr>
              <a:t>екологічної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освіти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виховання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4. </a:t>
            </a:r>
            <a:r>
              <a:rPr lang="ru-RU" sz="2000" dirty="0" err="1" smtClean="0">
                <a:solidFill>
                  <a:srgbClr val="002060"/>
                </a:solidFill>
              </a:rPr>
              <a:t>Розроблено</a:t>
            </a:r>
            <a:r>
              <a:rPr lang="ru-RU" sz="2000" dirty="0" smtClean="0">
                <a:solidFill>
                  <a:srgbClr val="002060"/>
                </a:solidFill>
              </a:rPr>
              <a:t>  менеджмент 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природоохоронних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об’єктів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місцевого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значення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9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3071810"/>
            <a:ext cx="409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002060"/>
                </a:solidFill>
                <a:latin typeface="Bookman Old Style" pitchFamily="18" charset="0"/>
              </a:rPr>
              <a:t>Дякую</a:t>
            </a: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 за </a:t>
            </a:r>
            <a:r>
              <a:rPr lang="ru-RU" sz="3600" b="1" dirty="0" err="1" smtClean="0">
                <a:solidFill>
                  <a:srgbClr val="002060"/>
                </a:solidFill>
                <a:latin typeface="Bookman Old Style" pitchFamily="18" charset="0"/>
              </a:rPr>
              <a:t>увагу</a:t>
            </a:r>
            <a:endParaRPr lang="ru-RU" sz="3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519</TotalTime>
  <Words>503</Words>
  <Application>Microsoft Office PowerPoint</Application>
  <PresentationFormat>Экран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Науково-дослідницька робота   “Зберегти малу річку Лозівку”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Науково-дослідницька робота  на тему: “Зберегти малу річку Лозівку”</dc:title>
  <dc:creator>Bohdan</dc:creator>
  <cp:lastModifiedBy>User</cp:lastModifiedBy>
  <cp:revision>43</cp:revision>
  <dcterms:created xsi:type="dcterms:W3CDTF">2013-03-25T12:57:48Z</dcterms:created>
  <dcterms:modified xsi:type="dcterms:W3CDTF">2013-04-09T19:17:27Z</dcterms:modified>
</cp:coreProperties>
</file>