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7" r:id="rId4"/>
    <p:sldId id="268" r:id="rId5"/>
    <p:sldId id="260" r:id="rId6"/>
    <p:sldId id="269" r:id="rId7"/>
    <p:sldId id="270" r:id="rId8"/>
    <p:sldId id="271" r:id="rId9"/>
    <p:sldId id="258" r:id="rId10"/>
    <p:sldId id="272" r:id="rId11"/>
    <p:sldId id="275" r:id="rId12"/>
    <p:sldId id="277" r:id="rId13"/>
    <p:sldId id="276" r:id="rId14"/>
    <p:sldId id="278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CCFF33"/>
    <a:srgbClr val="339966"/>
    <a:srgbClr val="66FF66"/>
    <a:srgbClr val="9900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71" autoAdjust="0"/>
  </p:normalViewPr>
  <p:slideViewPr>
    <p:cSldViewPr>
      <p:cViewPr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06A2-BF81-43D7-BE41-0E13561E4B38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8E2E-859B-45AE-A92C-269BF4D573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06A2-BF81-43D7-BE41-0E13561E4B38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8E2E-859B-45AE-A92C-269BF4D573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06A2-BF81-43D7-BE41-0E13561E4B38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8E2E-859B-45AE-A92C-269BF4D573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06A2-BF81-43D7-BE41-0E13561E4B38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8E2E-859B-45AE-A92C-269BF4D573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06A2-BF81-43D7-BE41-0E13561E4B38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8E2E-859B-45AE-A92C-269BF4D573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06A2-BF81-43D7-BE41-0E13561E4B38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8E2E-859B-45AE-A92C-269BF4D573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06A2-BF81-43D7-BE41-0E13561E4B38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8E2E-859B-45AE-A92C-269BF4D573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06A2-BF81-43D7-BE41-0E13561E4B38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8E2E-859B-45AE-A92C-269BF4D573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06A2-BF81-43D7-BE41-0E13561E4B38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8E2E-859B-45AE-A92C-269BF4D573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06A2-BF81-43D7-BE41-0E13561E4B38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8E2E-859B-45AE-A92C-269BF4D573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06A2-BF81-43D7-BE41-0E13561E4B38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8E2E-859B-45AE-A92C-269BF4D573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06A2-BF81-43D7-BE41-0E13561E4B38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78E2E-859B-45AE-A92C-269BF4D5738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077072"/>
            <a:ext cx="4136504" cy="1993776"/>
          </a:xfrm>
        </p:spPr>
        <p:txBody>
          <a:bodyPr>
            <a:normAutofit fontScale="85000" lnSpcReduction="20000"/>
          </a:bodyPr>
          <a:lstStyle/>
          <a:p>
            <a:r>
              <a:rPr lang="uk-UA" sz="2800" b="1" dirty="0" smtClean="0">
                <a:solidFill>
                  <a:schemeClr val="tx1"/>
                </a:solidFill>
                <a:latin typeface="Garamond" pitchFamily="18" charset="0"/>
              </a:rPr>
              <a:t>Проект підготувала учениця </a:t>
            </a:r>
            <a:r>
              <a:rPr lang="uk-UA" sz="2800" b="1" dirty="0" smtClean="0">
                <a:solidFill>
                  <a:schemeClr val="tx1"/>
                </a:solidFill>
                <a:latin typeface="Garamond" pitchFamily="18" charset="0"/>
              </a:rPr>
              <a:t>9</a:t>
            </a:r>
            <a:r>
              <a:rPr lang="en-US" sz="2800" b="1" dirty="0" smtClean="0">
                <a:solidFill>
                  <a:schemeClr val="tx1"/>
                </a:solidFill>
                <a:latin typeface="Garamond" pitchFamily="18" charset="0"/>
              </a:rPr>
              <a:t> - </a:t>
            </a:r>
            <a:r>
              <a:rPr lang="uk-UA" sz="2800" b="1" dirty="0" smtClean="0">
                <a:solidFill>
                  <a:schemeClr val="tx1"/>
                </a:solidFill>
                <a:latin typeface="Garamond" pitchFamily="18" charset="0"/>
              </a:rPr>
              <a:t>А </a:t>
            </a:r>
            <a:r>
              <a:rPr lang="uk-UA" sz="2800" b="1" dirty="0" smtClean="0">
                <a:solidFill>
                  <a:schemeClr val="tx1"/>
                </a:solidFill>
                <a:latin typeface="Garamond" pitchFamily="18" charset="0"/>
              </a:rPr>
              <a:t>класу</a:t>
            </a:r>
            <a:br>
              <a:rPr lang="uk-UA" sz="28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uk-UA" sz="2800" b="1" dirty="0" smtClean="0">
                <a:solidFill>
                  <a:schemeClr val="tx1"/>
                </a:solidFill>
                <a:latin typeface="Garamond" pitchFamily="18" charset="0"/>
              </a:rPr>
              <a:t>Пологівської СРШ </a:t>
            </a:r>
            <a:r>
              <a:rPr lang="de-DE" sz="2800" b="1" dirty="0" smtClean="0">
                <a:solidFill>
                  <a:schemeClr val="tx1"/>
                </a:solidFill>
                <a:latin typeface="Garamond" pitchFamily="18" charset="0"/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  <a:latin typeface="Garamond" pitchFamily="18" charset="0"/>
              </a:rPr>
              <a:t>-III </a:t>
            </a:r>
            <a:r>
              <a:rPr lang="uk-UA" sz="2800" b="1" dirty="0" smtClean="0">
                <a:solidFill>
                  <a:schemeClr val="tx1"/>
                </a:solidFill>
                <a:latin typeface="Garamond" pitchFamily="18" charset="0"/>
              </a:rPr>
              <a:t>ст. №2</a:t>
            </a:r>
            <a:br>
              <a:rPr lang="uk-UA" sz="28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uk-UA" sz="2800" b="1" dirty="0" smtClean="0">
                <a:solidFill>
                  <a:schemeClr val="tx1"/>
                </a:solidFill>
                <a:latin typeface="Garamond" pitchFamily="18" charset="0"/>
              </a:rPr>
              <a:t>Кикош Аліна </a:t>
            </a:r>
            <a:br>
              <a:rPr lang="uk-UA" sz="28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uk-UA" sz="2800" b="1" dirty="0" smtClean="0">
                <a:solidFill>
                  <a:schemeClr val="tx1"/>
                </a:solidFill>
                <a:latin typeface="Garamond" pitchFamily="18" charset="0"/>
              </a:rPr>
              <a:t>Керівник: Соболєва Н.Б.</a:t>
            </a:r>
            <a:endParaRPr lang="ru-RU" sz="28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9437" y="332656"/>
            <a:ext cx="7992888" cy="25922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«Річка мого дитинства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Презентація до проекту «Малі річки України»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5720" y="1000108"/>
            <a:ext cx="7995512" cy="4088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Я виявила, що вода річки Конки в районі Пологи-5 частково забруднена. Вода забруднена хімічними і органічними сполуками в точках №2 (завод «Мінерал») і №4 (місцевий смітник). Рівень забрудненості – середній. У воді можна купатись, обережно не ковтати воду під час пірнань. Воду можна використовувати в побутових і господарських цілях, для поливу садів і городів.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785786" y="0"/>
            <a:ext cx="7156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Результати досліджень</a:t>
            </a:r>
            <a:endParaRPr lang="uk-UA" sz="5400" b="1" cap="none" spc="0" dirty="0">
              <a:ln w="3155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14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3571876"/>
            <a:ext cx="3857652" cy="27146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Одним з найважливіших гідрологічних процесів, що забезпечують тісний зв'язок водозбору і малої річки, є поверхневий схиловий стік, що грає визначальну роль у </a:t>
            </a:r>
            <a:r>
              <a:rPr lang="ru-RU" dirty="0" smtClean="0"/>
              <a:t>формуванні </a:t>
            </a:r>
            <a:r>
              <a:rPr lang="ru-RU" dirty="0" smtClean="0"/>
              <a:t>гідрологічного режиму річки. </a:t>
            </a:r>
            <a:endParaRPr lang="ru-RU" dirty="0"/>
          </a:p>
        </p:txBody>
      </p:sp>
      <p:pic>
        <p:nvPicPr>
          <p:cNvPr id="2050" name="Picture 2" descr="D:\DSCN1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14290"/>
            <a:ext cx="3738237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D:\DSCN1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4186599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342900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Водозбори малих річок </a:t>
            </a:r>
            <a:r>
              <a:rPr lang="ru-RU" dirty="0" smtClean="0"/>
              <a:t>– це взаємодія гідрологічного циклу з рельєфом, </a:t>
            </a:r>
            <a:r>
              <a:rPr lang="ru-RU" dirty="0"/>
              <a:t>ґрунтом</a:t>
            </a:r>
            <a:r>
              <a:rPr lang="ru-RU" dirty="0" smtClean="0"/>
              <a:t>, рослинним покривом, тваринним світом, мікроорганізмами.  </a:t>
            </a:r>
          </a:p>
          <a:p>
            <a:r>
              <a:rPr lang="uk-UA" dirty="0" smtClean="0"/>
              <a:t>Про близькість ґрунтових вод до поверхні землі свідчили: 1. Наявність серед рослинного покриву вологолюбних рослин.</a:t>
            </a:r>
          </a:p>
          <a:p>
            <a:r>
              <a:rPr lang="uk-UA" dirty="0" smtClean="0"/>
              <a:t>2. Роїння комах після заходу сонця на рівнинних безводних місцях.</a:t>
            </a:r>
          </a:p>
          <a:p>
            <a:r>
              <a:rPr lang="uk-UA" dirty="0" smtClean="0"/>
              <a:t>3. Постійна заболоченість ділянки.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3000372"/>
            <a:ext cx="321471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/>
              <a:t>Річка Конка – цвітіння води.</a:t>
            </a:r>
            <a:endParaRPr lang="ru-RU" sz="1800" dirty="0"/>
          </a:p>
        </p:txBody>
      </p:sp>
      <p:pic>
        <p:nvPicPr>
          <p:cNvPr id="3074" name="Picture 2" descr="G:\пмкенрг\DSCN6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9"/>
            <a:ext cx="4042637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D:\DSCN1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728"/>
            <a:ext cx="3643338" cy="2631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D:\DSCN1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82343"/>
            <a:ext cx="3929090" cy="2947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D:\DSCN1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446407"/>
            <a:ext cx="3881756" cy="2911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3071810"/>
            <a:ext cx="2964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dirty="0" smtClean="0"/>
              <a:t>Річка Конка – сучасне русло.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6488668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dirty="0" smtClean="0"/>
              <a:t>Річка Конка – замулення дна.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488668"/>
            <a:ext cx="5388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dirty="0" smtClean="0"/>
              <a:t>Річка Конка – відслонення на березі річки.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пмкенрг\DSCN6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14752"/>
            <a:ext cx="3929090" cy="2690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G:\пмкенрг\DSCN6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14752"/>
            <a:ext cx="3735394" cy="2643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3214686"/>
            <a:ext cx="4000528" cy="5000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/>
              <a:t>Р. Конка – великий ступінь заростання.</a:t>
            </a:r>
            <a:endParaRPr lang="ru-RU" sz="1800" dirty="0"/>
          </a:p>
        </p:txBody>
      </p:sp>
      <p:pic>
        <p:nvPicPr>
          <p:cNvPr id="4100" name="Picture 4" descr="D:\DSCN1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14290"/>
            <a:ext cx="3929090" cy="2947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G:\географія\sign1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857628"/>
            <a:ext cx="1142998" cy="11429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2" name="Picture 6" descr="G:\географія\9236822-no-littering-sign-in-a-garde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214290"/>
            <a:ext cx="1266825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3" name="Picture 7" descr="D:\DSCN12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14290"/>
            <a:ext cx="3904964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Стрелка вниз 16"/>
          <p:cNvSpPr/>
          <p:nvPr/>
        </p:nvSpPr>
        <p:spPr>
          <a:xfrm rot="18885720">
            <a:off x="1483122" y="433954"/>
            <a:ext cx="428628" cy="1666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Конка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6488668"/>
            <a:ext cx="3951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Р. Конка – дії антропогенного фактору.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29190" y="6488668"/>
            <a:ext cx="421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Р. Конка – є можливість порівняти, своє…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3286124"/>
            <a:ext cx="4275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Р. Конка – великий ступінь забрудненості.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14686"/>
            <a:ext cx="4972056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/>
              <a:t>Р. Конка – деревинна і трав</a:t>
            </a:r>
            <a:r>
              <a:rPr lang="en-US" sz="1800" dirty="0" smtClean="0"/>
              <a:t>’</a:t>
            </a:r>
            <a:r>
              <a:rPr lang="uk-UA" sz="1800" dirty="0" smtClean="0"/>
              <a:t>яна рослинність на березі порушена.</a:t>
            </a:r>
            <a:endParaRPr lang="ru-RU" sz="1800" dirty="0"/>
          </a:p>
        </p:txBody>
      </p:sp>
      <p:pic>
        <p:nvPicPr>
          <p:cNvPr id="5122" name="Picture 2" descr="D:\DSCN1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929090" cy="2947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D:\DSCN1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52"/>
            <a:ext cx="3809688" cy="2857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86314" y="3214686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dirty="0" smtClean="0"/>
              <a:t>Схил - велике навантаження антропогенного фактору.  </a:t>
            </a:r>
            <a:endParaRPr lang="ru-RU" dirty="0"/>
          </a:p>
        </p:txBody>
      </p:sp>
      <p:pic>
        <p:nvPicPr>
          <p:cNvPr id="5124" name="Picture 4" descr="D:\DSCN1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3786214" cy="2483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6345816"/>
            <a:ext cx="3857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dirty="0" smtClean="0"/>
              <a:t>Р. Конка – рибні ресурси дуже малі.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392906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uk-UA" b="1" i="1" dirty="0" smtClean="0"/>
              <a:t>Висновок: </a:t>
            </a:r>
            <a:r>
              <a:rPr lang="uk-UA" dirty="0" smtClean="0"/>
              <a:t>визначна </a:t>
            </a:r>
            <a:r>
              <a:rPr lang="uk-UA" dirty="0" smtClean="0"/>
              <a:t>роль поверхневого весняного схилового стоку у формуванні гідро екологічного стану малих річок та доведена стійкість у часі зв</a:t>
            </a:r>
            <a:r>
              <a:rPr lang="en-US" dirty="0" smtClean="0"/>
              <a:t>’</a:t>
            </a:r>
            <a:r>
              <a:rPr lang="uk-UA" dirty="0" smtClean="0"/>
              <a:t> язку середньої багаторічної велечини цього процесу з середніми багаторічними значеннями місцевого річкового стоку в період весняної повені.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786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 smtClean="0"/>
              <a:t>Рішення проблеми на локальному рівні: 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Необхідно заборонити мити машини біля водойм, тим самим виключити забруднення річки нафтопродуктами і маслами. 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Обмежити використання добрив і отрутохімікатів на полях і городах.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Очищити річку від побутового сміття, а також не влаштовувати </a:t>
            </a:r>
            <a:r>
              <a:rPr lang="uk-UA" sz="2000" dirty="0" smtClean="0"/>
              <a:t>несанкціонованих </a:t>
            </a:r>
            <a:r>
              <a:rPr lang="uk-UA" sz="2000" dirty="0" smtClean="0"/>
              <a:t>побутових звалищ.</a:t>
            </a:r>
          </a:p>
          <a:p>
            <a:pPr marL="0" indent="0">
              <a:buNone/>
            </a:pPr>
            <a:r>
              <a:rPr lang="uk-UA" sz="2000" b="1" dirty="0" smtClean="0"/>
              <a:t>Рішення проблеми на регіональному рівні:</a:t>
            </a:r>
            <a:endParaRPr lang="uk-UA" sz="2000" b="1" dirty="0"/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Проводити щорічно моніторинг екологічного стану води річки Конки, результати публікувати у місцевій пресі.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Виносити вердикт промисловим підприємствам, що скидають стічні води.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sz="2000" dirty="0" smtClean="0"/>
              <a:t>Повідомити керівників району про екологічний стан річки.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sz="2000" dirty="0" smtClean="0"/>
              <a:t> Виступити перед однолітками з заходом «Оновимо береги річки дитинства!» (толока).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sz="2000" dirty="0" smtClean="0"/>
              <a:t>Запропонувати місцевим керівникам посприяти ліквідації несанкціонованим смітникам та поставити знак заборони сміття. </a:t>
            </a:r>
            <a:endParaRPr lang="ru-RU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b="1" dirty="0" smtClean="0"/>
          </a:p>
        </p:txBody>
      </p:sp>
      <p:sp>
        <p:nvSpPr>
          <p:cNvPr id="4" name="Прямокутник 3"/>
          <p:cNvSpPr/>
          <p:nvPr/>
        </p:nvSpPr>
        <p:spPr>
          <a:xfrm>
            <a:off x="1619672" y="0"/>
            <a:ext cx="51600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Рекомендації</a:t>
            </a:r>
            <a:endParaRPr lang="uk-UA" sz="5400" b="1" cap="none" spc="0" dirty="0">
              <a:ln w="3155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9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508104" y="116632"/>
            <a:ext cx="4042792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Тече в нашім краї </a:t>
            </a:r>
            <a:br>
              <a:rPr lang="uk-UA" sz="1600" i="1" dirty="0" smtClean="0">
                <a:latin typeface="Arial" pitchFamily="34" charset="0"/>
                <a:cs typeface="Arial" pitchFamily="34" charset="0"/>
              </a:rPr>
            </a:b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Та річка мала,</a:t>
            </a:r>
            <a:br>
              <a:rPr lang="uk-UA" sz="1600" i="1" dirty="0" smtClean="0">
                <a:latin typeface="Arial" pitchFamily="34" charset="0"/>
                <a:cs typeface="Arial" pitchFamily="34" charset="0"/>
              </a:rPr>
            </a:b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Що Конкою зветься</a:t>
            </a:r>
            <a:br>
              <a:rPr lang="uk-UA" sz="1600" i="1" dirty="0" smtClean="0">
                <a:latin typeface="Arial" pitchFamily="34" charset="0"/>
                <a:cs typeface="Arial" pitchFamily="34" charset="0"/>
              </a:rPr>
            </a:b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басейні </a:t>
            </a: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Дніпра.</a:t>
            </a:r>
            <a:br>
              <a:rPr lang="uk-UA" sz="1600" i="1" dirty="0" smtClean="0">
                <a:latin typeface="Arial" pitchFamily="34" charset="0"/>
                <a:cs typeface="Arial" pitchFamily="34" charset="0"/>
              </a:rPr>
            </a:br>
            <a:endParaRPr lang="uk-UA" sz="16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І верби плакучі у </a:t>
            </a: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плавнях,</a:t>
            </a:r>
            <a:r>
              <a:rPr lang="uk-UA" sz="16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1600" i="1" dirty="0" smtClean="0">
                <a:latin typeface="Arial" pitchFamily="34" charset="0"/>
                <a:cs typeface="Arial" pitchFamily="34" charset="0"/>
              </a:rPr>
            </a:b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І трави рясні берегів,</a:t>
            </a:r>
            <a:br>
              <a:rPr lang="uk-UA" sz="1600" i="1" dirty="0" smtClean="0">
                <a:latin typeface="Arial" pitchFamily="34" charset="0"/>
                <a:cs typeface="Arial" pitchFamily="34" charset="0"/>
              </a:rPr>
            </a:b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Схилили у плесо блакитне</a:t>
            </a:r>
            <a:br>
              <a:rPr lang="uk-UA" sz="1600" i="1" dirty="0" smtClean="0">
                <a:latin typeface="Arial" pitchFamily="34" charset="0"/>
                <a:cs typeface="Arial" pitchFamily="34" charset="0"/>
              </a:rPr>
            </a:b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Головки свої чарівні.</a:t>
            </a:r>
            <a:br>
              <a:rPr lang="uk-UA" sz="1600" i="1" dirty="0" smtClean="0">
                <a:latin typeface="Arial" pitchFamily="34" charset="0"/>
                <a:cs typeface="Arial" pitchFamily="34" charset="0"/>
              </a:rPr>
            </a:br>
            <a:endParaRPr lang="uk-UA" sz="16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Любуються вродою </a:t>
            </a: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верби,</a:t>
            </a:r>
            <a:r>
              <a:rPr lang="uk-UA" sz="16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1600" i="1" dirty="0" smtClean="0">
                <a:latin typeface="Arial" pitchFamily="34" charset="0"/>
                <a:cs typeface="Arial" pitchFamily="34" charset="0"/>
              </a:rPr>
            </a:b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І чайка сріблястим крилом</a:t>
            </a:r>
            <a:br>
              <a:rPr lang="uk-UA" sz="1600" i="1" dirty="0" smtClean="0">
                <a:latin typeface="Arial" pitchFamily="34" charset="0"/>
                <a:cs typeface="Arial" pitchFamily="34" charset="0"/>
              </a:rPr>
            </a:b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Майнула над берегом рідним,</a:t>
            </a:r>
            <a:br>
              <a:rPr lang="uk-UA" sz="1600" i="1" dirty="0" smtClean="0">
                <a:latin typeface="Arial" pitchFamily="34" charset="0"/>
                <a:cs typeface="Arial" pitchFamily="34" charset="0"/>
              </a:rPr>
            </a:b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Водиці торкнувшись чолом. </a:t>
            </a:r>
            <a:br>
              <a:rPr lang="uk-UA" sz="1600" i="1" dirty="0" smtClean="0">
                <a:latin typeface="Arial" pitchFamily="34" charset="0"/>
                <a:cs typeface="Arial" pitchFamily="34" charset="0"/>
              </a:rPr>
            </a:br>
            <a:endParaRPr lang="uk-UA" sz="16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Дитинство моє </a:t>
            </a: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босоноге</a:t>
            </a:r>
            <a:r>
              <a:rPr lang="uk-UA" sz="16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1600" i="1" dirty="0" smtClean="0">
                <a:latin typeface="Arial" pitchFamily="34" charset="0"/>
                <a:cs typeface="Arial" pitchFamily="34" charset="0"/>
              </a:rPr>
            </a:b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Піском річковим </a:t>
            </a: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пробіга,</a:t>
            </a:r>
            <a:r>
              <a:rPr lang="uk-UA" sz="16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1600" i="1" dirty="0" smtClean="0">
                <a:latin typeface="Arial" pitchFamily="34" charset="0"/>
                <a:cs typeface="Arial" pitchFamily="34" charset="0"/>
              </a:rPr>
            </a:b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А річка все плине та й плине,</a:t>
            </a:r>
            <a:br>
              <a:rPr lang="uk-UA" sz="1600" i="1" dirty="0" smtClean="0">
                <a:latin typeface="Arial" pitchFamily="34" charset="0"/>
                <a:cs typeface="Arial" pitchFamily="34" charset="0"/>
              </a:rPr>
            </a:b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До батька Дніпра поспіша. </a:t>
            </a:r>
            <a:br>
              <a:rPr lang="uk-UA" sz="1600" i="1" dirty="0" smtClean="0">
                <a:latin typeface="Arial" pitchFamily="34" charset="0"/>
                <a:cs typeface="Arial" pitchFamily="34" charset="0"/>
              </a:rPr>
            </a:br>
            <a:endParaRPr lang="uk-UA" sz="16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Несе свої тихії води,</a:t>
            </a:r>
            <a:br>
              <a:rPr lang="uk-UA" sz="1600" i="1" dirty="0" smtClean="0">
                <a:latin typeface="Arial" pitchFamily="34" charset="0"/>
                <a:cs typeface="Arial" pitchFamily="34" charset="0"/>
              </a:rPr>
            </a:b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Несе в собі смуток і біль,</a:t>
            </a:r>
            <a:br>
              <a:rPr lang="uk-UA" sz="1600" i="1" dirty="0" smtClean="0">
                <a:latin typeface="Arial" pitchFamily="34" charset="0"/>
                <a:cs typeface="Arial" pitchFamily="34" charset="0"/>
              </a:rPr>
            </a:b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Її, мабуть, </a:t>
            </a: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дуже стомила</a:t>
            </a:r>
            <a:br>
              <a:rPr lang="uk-UA" sz="1600" i="1" dirty="0" smtClean="0">
                <a:latin typeface="Arial" pitchFamily="34" charset="0"/>
                <a:cs typeface="Arial" pitchFamily="34" charset="0"/>
              </a:rPr>
            </a:b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Байдужість людських поколінь….</a:t>
            </a:r>
            <a:br>
              <a:rPr lang="uk-UA" sz="1600" i="1" dirty="0" smtClean="0">
                <a:latin typeface="Arial" pitchFamily="34" charset="0"/>
                <a:cs typeface="Arial" pitchFamily="34" charset="0"/>
              </a:rPr>
            </a:br>
            <a:r>
              <a:rPr lang="uk-UA" sz="1600" dirty="0" smtClean="0"/>
              <a:t>                                     Аліна Кикош</a:t>
            </a:r>
            <a:endParaRPr lang="uk-UA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1402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51520" y="3164681"/>
            <a:ext cx="4752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/>
              <a:t>Мета роботи</a:t>
            </a:r>
            <a:r>
              <a:rPr lang="uk-UA" sz="2400" b="1" i="1" dirty="0" smtClean="0"/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/>
              <a:t>Використавши дослідницькі методи, провести якісний аналіз води річки Конки.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/>
              <a:t>Виявити просторові і часові закономірності сучасного гідроекологічного стану річки.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/>
              <a:t>Проаналізувати антропогенне навантаження на водозбір.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3434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616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dirty="0" smtClean="0"/>
              <a:t>Провести аналіз якості води на території мікрорайону Пологи-5  по різним параметрам</a:t>
            </a:r>
            <a:r>
              <a:rPr lang="en-US" sz="2000" dirty="0"/>
              <a:t>,</a:t>
            </a:r>
            <a:r>
              <a:rPr lang="uk-UA" sz="2000" dirty="0" smtClean="0"/>
              <a:t> органоген</a:t>
            </a:r>
            <a:r>
              <a:rPr lang="ru-RU" sz="2000" dirty="0"/>
              <a:t>е</a:t>
            </a:r>
            <a:r>
              <a:rPr lang="uk-UA" sz="2000" dirty="0" smtClean="0"/>
              <a:t>тичні характеристики, якісний склад, кислотність, прозорість.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Методом спостережень виявити природні та природно- </a:t>
            </a:r>
            <a:r>
              <a:rPr lang="ru-RU" sz="2000" dirty="0" smtClean="0"/>
              <a:t>антропогенні </a:t>
            </a:r>
            <a:r>
              <a:rPr lang="ru-RU" sz="2000" dirty="0"/>
              <a:t>гіосистеми її водозборів</a:t>
            </a:r>
            <a:r>
              <a:rPr lang="ru-RU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Ознайомитися з основними проблемами водних ресурсів свого краю. </a:t>
            </a:r>
            <a:endParaRPr lang="uk-UA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Одержати навики науково-дослідницької роботи.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Дослідницький</a:t>
            </a: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Аналітичний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Статистичний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Синтез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Соціологічний</a:t>
            </a:r>
          </a:p>
          <a:p>
            <a:pPr marL="0" indent="0">
              <a:buNone/>
            </a:pPr>
            <a:endParaRPr lang="ru-RU" sz="2000" dirty="0" smtClean="0"/>
          </a:p>
        </p:txBody>
      </p:sp>
      <p:sp>
        <p:nvSpPr>
          <p:cNvPr id="4" name="Прямокутник 3"/>
          <p:cNvSpPr/>
          <p:nvPr/>
        </p:nvSpPr>
        <p:spPr>
          <a:xfrm>
            <a:off x="3050647" y="0"/>
            <a:ext cx="2127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Задачі</a:t>
            </a:r>
            <a:endParaRPr lang="uk-UA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95535" y="3284984"/>
            <a:ext cx="70567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Методи  </a:t>
            </a:r>
            <a:r>
              <a:rPr lang="uk-UA" sz="5400" b="1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</a:t>
            </a:r>
            <a:r>
              <a:rPr lang="uk-UA" sz="5400" b="1" cap="none" spc="0" dirty="0" smtClean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ослідження</a:t>
            </a:r>
            <a:r>
              <a:rPr lang="uk-UA" sz="5400" b="1" cap="none" spc="0" dirty="0" smtClean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825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99592" y="1"/>
            <a:ext cx="74888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Географічне</a:t>
            </a:r>
            <a:r>
              <a:rPr lang="uk-UA" sz="5400" b="1" cap="none" spc="100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uk-UA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місце розташування</a:t>
            </a:r>
            <a:r>
              <a:rPr lang="uk-UA" sz="5400" b="1" cap="none" spc="100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uk-UA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районів дослідження</a:t>
            </a:r>
            <a:endParaRPr lang="uk-UA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і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Місце для вмісту 4"/>
          <p:cNvPicPr>
            <a:picLocks noGrp="1"/>
          </p:cNvPicPr>
          <p:nvPr>
            <p:ph idx="4294967295"/>
          </p:nvPr>
        </p:nvPicPr>
        <p:blipFill rotWithShape="1">
          <a:blip r:embed="rId2"/>
          <a:srcRect t="14035" b="7770"/>
          <a:stretch/>
        </p:blipFill>
        <p:spPr bwMode="auto">
          <a:xfrm>
            <a:off x="395064" y="2539301"/>
            <a:ext cx="8497887" cy="401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Блок-схема: вузол 1"/>
          <p:cNvSpPr/>
          <p:nvPr/>
        </p:nvSpPr>
        <p:spPr>
          <a:xfrm>
            <a:off x="4427984" y="3933056"/>
            <a:ext cx="216024" cy="10801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Блок-схема: вузол 5"/>
          <p:cNvSpPr/>
          <p:nvPr/>
        </p:nvSpPr>
        <p:spPr>
          <a:xfrm>
            <a:off x="8150251" y="3825044"/>
            <a:ext cx="216024" cy="10801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6156176" y="5301208"/>
            <a:ext cx="216024" cy="10801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Блок-схема: вузол 7"/>
          <p:cNvSpPr/>
          <p:nvPr/>
        </p:nvSpPr>
        <p:spPr>
          <a:xfrm>
            <a:off x="2627784" y="2798930"/>
            <a:ext cx="216024" cy="10801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2861529" y="2731207"/>
            <a:ext cx="1210405" cy="4834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r>
              <a:rPr lang="ru-RU" sz="2000" b="1" dirty="0" smtClean="0">
                <a:solidFill>
                  <a:schemeClr val="bg1"/>
                </a:solidFill>
              </a:rPr>
              <a:t>городи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3857620" y="3786190"/>
            <a:ext cx="2003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1</a:t>
            </a:r>
            <a:r>
              <a:rPr lang="uk-UA" sz="2000" dirty="0" smtClean="0">
                <a:solidFill>
                  <a:schemeClr val="bg1"/>
                </a:solidFill>
              </a:rPr>
              <a:t>з. </a:t>
            </a:r>
            <a:r>
              <a:rPr lang="uk-UA" sz="2000" b="1" dirty="0" err="1" smtClean="0">
                <a:solidFill>
                  <a:schemeClr val="bg1"/>
                </a:solidFill>
              </a:rPr>
              <a:t>“Коугулянт”</a:t>
            </a:r>
            <a:endParaRPr lang="uk-UA" sz="4000" b="1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6349879" y="5055277"/>
            <a:ext cx="1305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</a:rPr>
              <a:t>смітник</a:t>
            </a:r>
            <a:endParaRPr lang="uk-UA" sz="4000" b="1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6929454" y="3643314"/>
            <a:ext cx="20155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2</a:t>
            </a:r>
            <a:r>
              <a:rPr lang="ru-RU" sz="2000" dirty="0" smtClean="0">
                <a:solidFill>
                  <a:schemeClr val="bg1"/>
                </a:solidFill>
              </a:rPr>
              <a:t>з. </a:t>
            </a:r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Мінерал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32775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35303" y="116632"/>
            <a:ext cx="8685169" cy="2088372"/>
          </a:xfrm>
        </p:spPr>
        <p:txBody>
          <a:bodyPr>
            <a:normAutofit/>
          </a:bodyPr>
          <a:lstStyle/>
          <a:p>
            <a:r>
              <a:rPr lang="ru-RU" sz="2400" dirty="0"/>
              <a:t>Р. Конка – ліва притока </a:t>
            </a:r>
            <a:r>
              <a:rPr lang="ru-RU" sz="2400" dirty="0" smtClean="0"/>
              <a:t>Дніпра.</a:t>
            </a:r>
            <a:br>
              <a:rPr lang="ru-RU" sz="2400" dirty="0" smtClean="0"/>
            </a:br>
            <a:r>
              <a:rPr lang="ru-RU" sz="2400" dirty="0" smtClean="0"/>
              <a:t>Початок </a:t>
            </a:r>
            <a:r>
              <a:rPr lang="ru-RU" sz="2400" dirty="0"/>
              <a:t>– на Приазовській височині.</a:t>
            </a:r>
            <a:br>
              <a:rPr lang="ru-RU" sz="2400" dirty="0"/>
            </a:br>
            <a:r>
              <a:rPr lang="ru-RU" sz="2400" dirty="0" smtClean="0"/>
              <a:t>   Довжина </a:t>
            </a:r>
            <a:r>
              <a:rPr lang="ru-RU" sz="2400" dirty="0"/>
              <a:t>– 149км.</a:t>
            </a:r>
            <a:br>
              <a:rPr lang="ru-RU" sz="2400" dirty="0"/>
            </a:br>
            <a:r>
              <a:rPr lang="ru-RU" sz="2400" dirty="0"/>
              <a:t>Тече на північний захід, у пониззі – на захід, у пригирловій частині – на південний захід. </a:t>
            </a:r>
            <a:endParaRPr lang="uk-UA" sz="2400" dirty="0"/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6300192" y="2970981"/>
            <a:ext cx="2650673" cy="367702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Колись була судноплавною, </a:t>
            </a:r>
            <a:r>
              <a:rPr lang="uk-UA" dirty="0" smtClean="0">
                <a:solidFill>
                  <a:schemeClr val="tx1"/>
                </a:solidFill>
              </a:rPr>
              <a:t>тепер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– ширина русла становить </a:t>
            </a:r>
            <a:r>
              <a:rPr lang="uk-UA" dirty="0" smtClean="0">
                <a:solidFill>
                  <a:schemeClr val="tx1"/>
                </a:solidFill>
              </a:rPr>
              <a:t>1 -1,5м</a:t>
            </a:r>
            <a:r>
              <a:rPr lang="uk-UA" dirty="0" smtClean="0">
                <a:solidFill>
                  <a:schemeClr val="tx1"/>
                </a:solidFill>
              </a:rPr>
              <a:t>. Глибина в районі дослідження 1- </a:t>
            </a:r>
            <a:r>
              <a:rPr lang="uk-UA" dirty="0" smtClean="0">
                <a:solidFill>
                  <a:schemeClr val="tx1"/>
                </a:solidFill>
              </a:rPr>
              <a:t>1,5м</a:t>
            </a:r>
            <a:r>
              <a:rPr lang="uk-UA" dirty="0" smtClean="0">
                <a:solidFill>
                  <a:schemeClr val="tx1"/>
                </a:solidFill>
              </a:rPr>
              <a:t>.  Замулена, поросла очеретом, ряскою та рогізом. На водозборах – ерозія ґрунту.</a:t>
            </a:r>
          </a:p>
          <a:p>
            <a:pPr algn="l"/>
            <a:endParaRPr lang="uk-UA" dirty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- Колишнє русло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45" name="Picture 2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93296"/>
            <a:ext cx="288031" cy="16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7" t="28730" r="6290" b="7439"/>
          <a:stretch/>
        </p:blipFill>
        <p:spPr bwMode="auto">
          <a:xfrm>
            <a:off x="251519" y="2205004"/>
            <a:ext cx="5688633" cy="4280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трілка вліво 4"/>
          <p:cNvSpPr/>
          <p:nvPr/>
        </p:nvSpPr>
        <p:spPr>
          <a:xfrm>
            <a:off x="3635896" y="3635031"/>
            <a:ext cx="144016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65021"/>
            <a:ext cx="1651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2173">
            <a:off x="2669609" y="3658865"/>
            <a:ext cx="165100" cy="9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65" y="3840544"/>
            <a:ext cx="1651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3"/>
            <a:ext cx="1651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31" y="3454000"/>
            <a:ext cx="1651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11194"/>
            <a:ext cx="1651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12" y="3361925"/>
            <a:ext cx="1651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99" y="3060742"/>
            <a:ext cx="1651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1651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1651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1651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23304"/>
            <a:ext cx="1651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81450"/>
            <a:ext cx="1651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4066844"/>
            <a:ext cx="1651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99" y="4263679"/>
            <a:ext cx="1651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99" y="4437112"/>
            <a:ext cx="165100" cy="6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17641"/>
            <a:ext cx="1651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53419"/>
            <a:ext cx="1651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8594">
            <a:off x="5657134" y="4154663"/>
            <a:ext cx="1651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Практична частина «Аналіз води з різних точок річки Конки». Визначення рН</a:t>
            </a:r>
            <a:endParaRPr lang="ru-RU" sz="28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508104" y="5085184"/>
            <a:ext cx="3500462" cy="1643074"/>
          </a:xfrm>
        </p:spPr>
        <p:txBody>
          <a:bodyPr>
            <a:normAutofit/>
          </a:bodyPr>
          <a:lstStyle/>
          <a:p>
            <a:pPr algn="l"/>
            <a:r>
              <a:rPr lang="uk-UA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Висновок:</a:t>
            </a:r>
            <a:r>
              <a:rPr lang="uk-UA" sz="18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uk-UA" sz="1800" dirty="0" smtClean="0">
                <a:solidFill>
                  <a:schemeClr val="tx1"/>
                </a:solidFill>
              </a:rPr>
              <a:t>Точка №2 – надходження в воду залишків неорганічних і органічних кислот. Влітку цвітіння води.</a:t>
            </a: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78431961"/>
              </p:ext>
            </p:extLst>
          </p:nvPr>
        </p:nvGraphicFramePr>
        <p:xfrm>
          <a:off x="214282" y="1225869"/>
          <a:ext cx="5286411" cy="5545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044"/>
                <a:gridCol w="1391161"/>
                <a:gridCol w="1321603"/>
                <a:gridCol w="1321603"/>
              </a:tblGrid>
              <a:tr h="353313">
                <a:tc>
                  <a:txBody>
                    <a:bodyPr/>
                    <a:lstStyle/>
                    <a:p>
                      <a:r>
                        <a:rPr lang="uk-UA" dirty="0" smtClean="0"/>
                        <a:t>Точка №1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Точка №2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Точка №3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Точка №4</a:t>
                      </a:r>
                      <a:endParaRPr lang="ru-RU" dirty="0"/>
                    </a:p>
                  </a:txBody>
                  <a:tcPr/>
                </a:tc>
              </a:tr>
              <a:tr h="353313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рН</a:t>
                      </a:r>
                      <a:r>
                        <a:rPr lang="uk-UA" dirty="0" smtClean="0"/>
                        <a:t> =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рН</a:t>
                      </a:r>
                      <a:r>
                        <a:rPr lang="uk-UA" dirty="0" smtClean="0"/>
                        <a:t> =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рН</a:t>
                      </a:r>
                      <a:r>
                        <a:rPr lang="uk-UA" dirty="0" smtClean="0"/>
                        <a:t> = 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рН</a:t>
                      </a:r>
                      <a:r>
                        <a:rPr lang="uk-UA" dirty="0" smtClean="0"/>
                        <a:t> = 5</a:t>
                      </a:r>
                      <a:endParaRPr lang="ru-RU" dirty="0"/>
                    </a:p>
                  </a:txBody>
                  <a:tcPr/>
                </a:tc>
              </a:tr>
              <a:tr h="353313">
                <a:tc>
                  <a:txBody>
                    <a:bodyPr/>
                    <a:lstStyle/>
                    <a:p>
                      <a:r>
                        <a:rPr lang="uk-UA" dirty="0" smtClean="0"/>
                        <a:t>С         с         </a:t>
                      </a:r>
                      <a:r>
                        <a:rPr lang="uk-UA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       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       </a:t>
                      </a:r>
                      <a:r>
                        <a:rPr lang="uk-UA" baseline="0" dirty="0" smtClean="0"/>
                        <a:t>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       с</a:t>
                      </a:r>
                      <a:endParaRPr lang="ru-RU" dirty="0"/>
                    </a:p>
                  </a:txBody>
                  <a:tcPr/>
                </a:tc>
              </a:tr>
              <a:tr h="353313">
                <a:tc>
                  <a:txBody>
                    <a:bodyPr/>
                    <a:lstStyle/>
                    <a:p>
                      <a:r>
                        <a:rPr lang="uk-UA" dirty="0" smtClean="0"/>
                        <a:t>Л         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        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         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       е</a:t>
                      </a:r>
                      <a:endParaRPr lang="ru-RU" dirty="0"/>
                    </a:p>
                  </a:txBody>
                  <a:tcPr/>
                </a:tc>
              </a:tr>
              <a:tr h="353313">
                <a:tc>
                  <a:txBody>
                    <a:bodyPr/>
                    <a:lstStyle/>
                    <a:p>
                      <a:r>
                        <a:rPr lang="uk-UA" dirty="0" smtClean="0"/>
                        <a:t>А         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        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Й       </a:t>
                      </a:r>
                      <a:r>
                        <a:rPr lang="uk-UA" baseline="0" dirty="0" smtClean="0"/>
                        <a:t> 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       р</a:t>
                      </a:r>
                      <a:endParaRPr lang="ru-RU" dirty="0"/>
                    </a:p>
                  </a:txBody>
                  <a:tcPr/>
                </a:tc>
              </a:tr>
              <a:tr h="353313">
                <a:tc>
                  <a:txBody>
                    <a:bodyPr/>
                    <a:lstStyle/>
                    <a:p>
                      <a:r>
                        <a:rPr lang="uk-UA" dirty="0" smtClean="0"/>
                        <a:t>Б         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        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         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       е</a:t>
                      </a:r>
                      <a:endParaRPr lang="ru-RU" dirty="0"/>
                    </a:p>
                  </a:txBody>
                  <a:tcPr/>
                </a:tc>
              </a:tr>
              <a:tr h="353313">
                <a:tc>
                  <a:txBody>
                    <a:bodyPr/>
                    <a:lstStyle/>
                    <a:p>
                      <a:r>
                        <a:rPr lang="uk-UA" dirty="0" smtClean="0"/>
                        <a:t>О        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       </a:t>
                      </a:r>
                      <a:r>
                        <a:rPr lang="uk-UA" baseline="0" dirty="0" smtClean="0"/>
                        <a:t> 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         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       </a:t>
                      </a:r>
                      <a:r>
                        <a:rPr lang="uk-UA" baseline="0" dirty="0" smtClean="0"/>
                        <a:t>д</a:t>
                      </a:r>
                      <a:endParaRPr lang="ru-RU" dirty="0"/>
                    </a:p>
                  </a:txBody>
                  <a:tcPr/>
                </a:tc>
              </a:tr>
              <a:tr h="425101">
                <a:tc>
                  <a:txBody>
                    <a:bodyPr/>
                    <a:lstStyle/>
                    <a:p>
                      <a:r>
                        <a:rPr lang="uk-UA" dirty="0" smtClean="0"/>
                        <a:t>К        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aseline="0" dirty="0" smtClean="0"/>
                        <a:t>К </a:t>
                      </a:r>
                      <a:r>
                        <a:rPr lang="uk-UA" dirty="0" smtClean="0"/>
                        <a:t>       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         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      о</a:t>
                      </a:r>
                      <a:endParaRPr lang="ru-RU" dirty="0"/>
                    </a:p>
                  </a:txBody>
                  <a:tcPr/>
                </a:tc>
              </a:tr>
              <a:tr h="353313">
                <a:tc>
                  <a:txBody>
                    <a:bodyPr/>
                    <a:lstStyle/>
                    <a:p>
                      <a:r>
                        <a:rPr lang="uk-UA" dirty="0" smtClean="0"/>
                        <a:t>И        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И      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        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И       в</a:t>
                      </a:r>
                      <a:endParaRPr lang="ru-RU" dirty="0"/>
                    </a:p>
                  </a:txBody>
                  <a:tcPr/>
                </a:tc>
              </a:tr>
              <a:tr h="353313">
                <a:tc>
                  <a:txBody>
                    <a:bodyPr/>
                    <a:lstStyle/>
                    <a:p>
                      <a:r>
                        <a:rPr lang="uk-UA" dirty="0" smtClean="0"/>
                        <a:t>С        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        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Ь         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       и</a:t>
                      </a:r>
                      <a:endParaRPr lang="ru-RU" dirty="0"/>
                    </a:p>
                  </a:txBody>
                  <a:tcPr/>
                </a:tc>
              </a:tr>
              <a:tr h="353313">
                <a:tc>
                  <a:txBody>
                    <a:bodyPr/>
                    <a:lstStyle/>
                    <a:p>
                      <a:r>
                        <a:rPr lang="uk-UA" dirty="0" smtClean="0"/>
                        <a:t>Л        щ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        щ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        щ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       щ</a:t>
                      </a:r>
                      <a:endParaRPr lang="ru-RU" dirty="0"/>
                    </a:p>
                  </a:txBody>
                  <a:tcPr/>
                </a:tc>
              </a:tr>
              <a:tr h="353313">
                <a:tc>
                  <a:txBody>
                    <a:bodyPr/>
                    <a:lstStyle/>
                    <a:p>
                      <a:r>
                        <a:rPr lang="uk-UA" dirty="0" smtClean="0"/>
                        <a:t>Е        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        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         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       е</a:t>
                      </a:r>
                      <a:endParaRPr lang="ru-RU" dirty="0"/>
                    </a:p>
                  </a:txBody>
                  <a:tcPr/>
                </a:tc>
              </a:tr>
              <a:tr h="3533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33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33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868344"/>
              </p:ext>
            </p:extLst>
          </p:nvPr>
        </p:nvGraphicFramePr>
        <p:xfrm>
          <a:off x="179512" y="4149080"/>
          <a:ext cx="71437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4"/>
                <a:gridCol w="1428754"/>
                <a:gridCol w="1428754"/>
                <a:gridCol w="1428754"/>
                <a:gridCol w="142875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Точка</a:t>
                      </a:r>
                      <a:r>
                        <a:rPr lang="uk-UA" baseline="0" dirty="0" smtClean="0"/>
                        <a:t> №1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Точка №2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Точка №3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Точка №4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За запахом: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</a:t>
                      </a:r>
                      <a:r>
                        <a:rPr lang="uk-UA" baseline="0" dirty="0" smtClean="0"/>
                        <a:t>-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-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-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2483768" y="188640"/>
            <a:ext cx="3796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Якість води 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179512" y="1268759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Про якість води можна судити за її запахом. Він залежить від біологічних і хімічних домішок. Досліджувану воду я налила в 4 плоскодонних колби з широким горлом і залишила на 3 доби. Виявила, що запах (болотний) з’явився в 3 колбі. Точка №3. Це свідчить про те, що </a:t>
            </a:r>
            <a:r>
              <a:rPr lang="uk-UA" sz="2400" dirty="0" smtClean="0"/>
              <a:t>у воді містяться домішки органічних речовин.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51520" y="5301208"/>
            <a:ext cx="6472808" cy="1392560"/>
          </a:xfrm>
        </p:spPr>
        <p:txBody>
          <a:bodyPr/>
          <a:lstStyle/>
          <a:p>
            <a:pPr algn="l"/>
            <a:r>
              <a:rPr lang="uk-UA" b="1" i="1" dirty="0" smtClean="0">
                <a:solidFill>
                  <a:schemeClr val="tx1"/>
                </a:solidFill>
              </a:rPr>
              <a:t>Висновок: </a:t>
            </a:r>
            <a:r>
              <a:rPr lang="uk-UA" sz="2400" dirty="0" smtClean="0">
                <a:solidFill>
                  <a:schemeClr val="tx1"/>
                </a:solidFill>
              </a:rPr>
              <a:t>отже, в точках №2 і №3 містяться домішки хлоридів, але значних домішок органічних речовин не виявлено.</a:t>
            </a:r>
            <a:endParaRPr lang="uk-UA" sz="2400" b="1" i="1" dirty="0" smtClean="0">
              <a:solidFill>
                <a:schemeClr val="tx1"/>
              </a:solidFill>
            </a:endParaRPr>
          </a:p>
          <a:p>
            <a:pPr algn="l"/>
            <a:endParaRPr lang="uk-UA" sz="1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77588702"/>
              </p:ext>
            </p:extLst>
          </p:nvPr>
        </p:nvGraphicFramePr>
        <p:xfrm>
          <a:off x="179512" y="1700808"/>
          <a:ext cx="8786874" cy="3448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479"/>
                <a:gridCol w="1464479"/>
                <a:gridCol w="1464479"/>
                <a:gridCol w="1464479"/>
                <a:gridCol w="1464479"/>
                <a:gridCol w="1464479"/>
              </a:tblGrid>
              <a:tr h="613729">
                <a:tc>
                  <a:txBody>
                    <a:bodyPr/>
                    <a:lstStyle/>
                    <a:p>
                      <a:r>
                        <a:rPr lang="uk-UA" dirty="0" smtClean="0"/>
                        <a:t>Точки 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Органічні речовини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Домішки хлоридів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 нітрату ртуті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 азотної кислоти</a:t>
                      </a:r>
                      <a:r>
                        <a:rPr lang="uk-UA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Індикатор нітропрусид</a:t>
                      </a:r>
                      <a:r>
                        <a:rPr lang="uk-UA" baseline="0" dirty="0" smtClean="0"/>
                        <a:t>  натрію </a:t>
                      </a:r>
                      <a:endParaRPr lang="ru-RU" dirty="0"/>
                    </a:p>
                  </a:txBody>
                  <a:tcPr/>
                </a:tc>
              </a:tr>
              <a:tr h="613729">
                <a:tc>
                  <a:txBody>
                    <a:bodyPr/>
                    <a:lstStyle/>
                    <a:p>
                      <a:r>
                        <a:rPr lang="uk-UA" dirty="0" smtClean="0"/>
                        <a:t>№1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 крапель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 крапель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см</a:t>
                      </a:r>
                      <a:r>
                        <a:rPr lang="ru-RU" dirty="0" smtClean="0"/>
                        <a:t>³</a:t>
                      </a:r>
                      <a:endParaRPr lang="ru-RU" dirty="0"/>
                    </a:p>
                  </a:txBody>
                  <a:tcPr/>
                </a:tc>
              </a:tr>
              <a:tr h="613729">
                <a:tc>
                  <a:txBody>
                    <a:bodyPr/>
                    <a:lstStyle/>
                    <a:p>
                      <a:r>
                        <a:rPr lang="uk-UA" dirty="0" smtClean="0"/>
                        <a:t>№2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 крапель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5 крапель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см</a:t>
                      </a:r>
                      <a:r>
                        <a:rPr lang="ru-RU" dirty="0" smtClean="0"/>
                        <a:t>³</a:t>
                      </a:r>
                      <a:endParaRPr lang="ru-RU" dirty="0"/>
                    </a:p>
                  </a:txBody>
                  <a:tcPr/>
                </a:tc>
              </a:tr>
              <a:tr h="613729">
                <a:tc>
                  <a:txBody>
                    <a:bodyPr/>
                    <a:lstStyle/>
                    <a:p>
                      <a:r>
                        <a:rPr lang="uk-UA" dirty="0" smtClean="0"/>
                        <a:t>№3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</a:t>
                      </a:r>
                      <a:r>
                        <a:rPr lang="uk-UA" baseline="0" dirty="0" smtClean="0"/>
                        <a:t> 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 крапель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5 крапель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см</a:t>
                      </a:r>
                      <a:r>
                        <a:rPr lang="ru-RU" dirty="0" smtClean="0"/>
                        <a:t>³</a:t>
                      </a:r>
                      <a:endParaRPr lang="ru-RU" dirty="0"/>
                    </a:p>
                  </a:txBody>
                  <a:tcPr/>
                </a:tc>
              </a:tr>
              <a:tr h="613729">
                <a:tc>
                  <a:txBody>
                    <a:bodyPr/>
                    <a:lstStyle/>
                    <a:p>
                      <a:r>
                        <a:rPr lang="uk-UA" dirty="0" smtClean="0"/>
                        <a:t>№4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 крапель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5 крапель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см</a:t>
                      </a:r>
                      <a:r>
                        <a:rPr lang="ru-RU" dirty="0" smtClean="0"/>
                        <a:t>³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06" y="116632"/>
            <a:ext cx="87154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“Визначення наявності органічних речовин та хлоридних домішок ”</a:t>
            </a:r>
            <a:endParaRPr lang="ru-RU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143248"/>
            <a:ext cx="4071966" cy="10001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Визначення прозорості води. </a:t>
            </a:r>
            <a:endParaRPr lang="ru-RU" sz="2000" dirty="0"/>
          </a:p>
        </p:txBody>
      </p:sp>
      <p:pic>
        <p:nvPicPr>
          <p:cNvPr id="1026" name="Picture 2" descr="C:\Documents and Settings\Пользователь\Рабочий стол\DSCN1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066"/>
            <a:ext cx="3857652" cy="2786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G:\географія\DSCN1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7166"/>
            <a:ext cx="3357586" cy="2518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3504" y="3000372"/>
            <a:ext cx="2617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Визначення якості води. </a:t>
            </a:r>
            <a:endParaRPr lang="ru-RU" dirty="0"/>
          </a:p>
        </p:txBody>
      </p:sp>
      <p:pic>
        <p:nvPicPr>
          <p:cNvPr id="1028" name="Picture 4" descr="G:\географія\DSCN11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3829866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6286520"/>
            <a:ext cx="4313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Визначення ступеню забрудненості води. </a:t>
            </a:r>
            <a:endParaRPr lang="ru-RU" dirty="0"/>
          </a:p>
        </p:txBody>
      </p:sp>
      <p:pic>
        <p:nvPicPr>
          <p:cNvPr id="1029" name="Picture 5" descr="G:\географія\DSCN11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588" y="3500438"/>
            <a:ext cx="3614377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643406" y="6143644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Визначення наявності органічних речовин і хімічних домішок води.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919</Words>
  <Application>Microsoft Office PowerPoint</Application>
  <PresentationFormat>Екран (4:3)</PresentationFormat>
  <Paragraphs>162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Презентація PowerPoint</vt:lpstr>
      <vt:lpstr>Презентація PowerPoint</vt:lpstr>
      <vt:lpstr>Презентація PowerPoint</vt:lpstr>
      <vt:lpstr>3городи</vt:lpstr>
      <vt:lpstr>Р. Конка – ліва притока Дніпра. Початок – на Приазовській височині.    Довжина – 149км. Тече на північний захід, у пониззі – на захід, у пригирловій частині – на південний захід. </vt:lpstr>
      <vt:lpstr>Практична частина «Аналіз води з різних точок річки Конки». Визначення рН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59</cp:revision>
  <dcterms:created xsi:type="dcterms:W3CDTF">2013-02-20T16:07:56Z</dcterms:created>
  <dcterms:modified xsi:type="dcterms:W3CDTF">2013-04-11T10:09:29Z</dcterms:modified>
</cp:coreProperties>
</file>