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71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69" r:id="rId12"/>
    <p:sldId id="270" r:id="rId13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3B80"/>
    <a:srgbClr val="293C8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4660"/>
  </p:normalViewPr>
  <p:slideViewPr>
    <p:cSldViewPr>
      <p:cViewPr varScale="1">
        <p:scale>
          <a:sx n="98" d="100"/>
          <a:sy n="98" d="100"/>
        </p:scale>
        <p:origin x="-34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D374E-4BD7-4F7F-945A-6BBB21378DEE}" type="datetimeFigureOut">
              <a:rPr lang="uk-UA"/>
              <a:pPr>
                <a:defRPr/>
              </a:pPr>
              <a:t>08.04.2013</a:t>
            </a:fld>
            <a:endParaRPr lang="uk-U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0B46F-984A-4E77-B26E-A7D0E998BD1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288AC-54AD-4B79-AA74-7A0ADA4ABCF6}" type="datetimeFigureOut">
              <a:rPr lang="uk-UA"/>
              <a:pPr>
                <a:defRPr/>
              </a:pPr>
              <a:t>08.04.2013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C001B-2934-46BC-9057-3B8D9BEBE91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54AE6-CE2D-46EC-8783-1C805CCDAD71}" type="datetimeFigureOut">
              <a:rPr lang="uk-UA"/>
              <a:pPr>
                <a:defRPr/>
              </a:pPr>
              <a:t>08.04.2013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4756B-5416-4D2B-A9EB-767FBDFC132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2DFF6-AA86-4B9F-9031-FB676D3DA4B3}" type="datetimeFigureOut">
              <a:rPr lang="uk-UA"/>
              <a:pPr>
                <a:defRPr/>
              </a:pPr>
              <a:t>08.04.2013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EDD1E-8C47-4286-B41C-82A5FA7F990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1C679-53F3-42AF-94E6-4711D9AF6640}" type="datetimeFigureOut">
              <a:rPr lang="uk-UA"/>
              <a:pPr>
                <a:defRPr/>
              </a:pPr>
              <a:t>08.04.2013</a:t>
            </a:fld>
            <a:endParaRPr lang="uk-U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654F8-74DF-49ED-92E3-C96B8717A78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AC20A-935F-4D2A-82D7-21555835EE68}" type="datetimeFigureOut">
              <a:rPr lang="uk-UA"/>
              <a:pPr>
                <a:defRPr/>
              </a:pPr>
              <a:t>08.04.2013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4A411-6014-41C5-93FA-FE709247387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5B7E8-AEC9-4662-A316-9832A56FDD9D}" type="datetimeFigureOut">
              <a:rPr lang="uk-UA"/>
              <a:pPr>
                <a:defRPr/>
              </a:pPr>
              <a:t>08.04.2013</a:t>
            </a:fld>
            <a:endParaRPr lang="uk-U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0CED1-83E9-45D3-9C37-4B91803147A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C05AE-E5DA-4AE1-8072-836B8A93EE4C}" type="datetimeFigureOut">
              <a:rPr lang="uk-UA"/>
              <a:pPr>
                <a:defRPr/>
              </a:pPr>
              <a:t>08.04.2013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3C8AC-3066-460B-AD7C-B9954B95D13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172C9-F8EB-468F-BDEC-E245DEA7015B}" type="datetimeFigureOut">
              <a:rPr lang="uk-UA"/>
              <a:pPr>
                <a:defRPr/>
              </a:pPr>
              <a:t>08.04.2013</a:t>
            </a:fld>
            <a:endParaRPr lang="uk-U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DDC2B-8773-4CDD-B273-32B118A94F5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6F80F-6C24-42E8-9B6A-A6C5766AE0B5}" type="datetimeFigureOut">
              <a:rPr lang="uk-UA"/>
              <a:pPr>
                <a:defRPr/>
              </a:pPr>
              <a:t>08.04.2013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B8ADC-CAC0-4230-95EB-E9DE4B0B338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D93D2-EFD0-45E8-888F-C617A014E358}" type="datetimeFigureOut">
              <a:rPr lang="uk-UA"/>
              <a:pPr>
                <a:defRPr/>
              </a:pPr>
              <a:t>08.04.2013</a:t>
            </a:fld>
            <a:endParaRPr lang="uk-UA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7AB24-F80B-46A5-807B-FF505E44868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1CC63C-902F-4097-B8B4-26A005F70B3B}" type="datetimeFigureOut">
              <a:rPr lang="uk-UA"/>
              <a:pPr>
                <a:defRPr/>
              </a:pPr>
              <a:t>08.04.2013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0AC60A-2D1C-43ED-8C62-A1C307E72C1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0" r:id="rId2"/>
    <p:sldLayoutId id="2147483709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10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5600" y="2705100"/>
            <a:ext cx="3384550" cy="1824038"/>
          </a:xfrm>
        </p:spPr>
        <p:txBody>
          <a:bodyPr/>
          <a:lstStyle/>
          <a:p>
            <a:pPr eaLnBrk="1" hangingPunct="1"/>
            <a:r>
              <a:rPr lang="uk-UA" sz="20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Роботу виконала: </a:t>
            </a:r>
          </a:p>
          <a:p>
            <a:pPr eaLnBrk="1" hangingPunct="1"/>
            <a:r>
              <a:rPr lang="uk-UA" sz="20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Якобчук Богдана,</a:t>
            </a:r>
          </a:p>
          <a:p>
            <a:pPr eaLnBrk="1" hangingPunct="1"/>
            <a:r>
              <a:rPr lang="uk-UA" sz="20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учениця ЗОШ № 12</a:t>
            </a:r>
          </a:p>
          <a:p>
            <a:pPr eaLnBrk="1" hangingPunct="1"/>
            <a:r>
              <a:rPr lang="uk-UA" sz="20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Керівник проекту: Муха Г. І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02" y="260648"/>
            <a:ext cx="7344876" cy="1340768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3200" dirty="0" smtClean="0">
                <a:effectLst/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uk-UA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Екологічний проект</a:t>
            </a:r>
            <a:br>
              <a:rPr lang="uk-UA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Дослідження джерельної води с. </a:t>
            </a:r>
            <a:r>
              <a:rPr lang="uk-UA" sz="2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Мельниці</a:t>
            </a:r>
            <a:endParaRPr lang="uk-UA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TextBox 14"/>
          <p:cNvSpPr txBox="1">
            <a:spLocks noChangeArrowheads="1"/>
          </p:cNvSpPr>
          <p:nvPr/>
        </p:nvSpPr>
        <p:spPr bwMode="auto">
          <a:xfrm>
            <a:off x="3924300" y="6134100"/>
            <a:ext cx="139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Times New Roman" pitchFamily="18" charset="0"/>
                <a:cs typeface="Times New Roman" pitchFamily="18" charset="0"/>
              </a:rPr>
              <a:t>Ковель 2013</a:t>
            </a:r>
          </a:p>
        </p:txBody>
      </p:sp>
      <p:pic>
        <p:nvPicPr>
          <p:cNvPr id="13318" name="Picture 6" descr="chis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133600"/>
            <a:ext cx="4392612" cy="295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850" y="1484313"/>
            <a:ext cx="3924300" cy="2619375"/>
          </a:xfrm>
        </p:spPr>
        <p:txBody>
          <a:bodyPr/>
          <a:lstStyle/>
          <a:p>
            <a:pPr eaLnBrk="1" hangingPunct="1"/>
            <a:r>
              <a:rPr lang="uk-UA" sz="1600" b="1" u="sng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1.Метод заморожування ( одержання талої води )  </a:t>
            </a:r>
          </a:p>
          <a:p>
            <a:pPr eaLnBrk="1" hangingPunct="1"/>
            <a:r>
              <a:rPr lang="uk-UA" sz="1600" b="1" u="sng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2.Метод намагнічування води</a:t>
            </a:r>
            <a:r>
              <a:rPr lang="uk-UA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uk-UA" sz="1600" b="1" u="sng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3.Очищення за допомогою активованого вугілля </a:t>
            </a:r>
          </a:p>
          <a:p>
            <a:pPr eaLnBrk="1" hangingPunct="1"/>
            <a:r>
              <a:rPr lang="uk-UA" sz="1600" b="1" u="sng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4.Насичення води кремнієм</a:t>
            </a:r>
          </a:p>
          <a:p>
            <a:pPr eaLnBrk="1" hangingPunct="1"/>
            <a:r>
              <a:rPr lang="uk-UA" sz="1600" b="1" u="sng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5.Відстоювання</a:t>
            </a:r>
            <a:endParaRPr lang="uk-UA" sz="1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1619250" y="549275"/>
            <a:ext cx="5913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b="1" i="1">
                <a:latin typeface="Times New Roman" pitchFamily="18" charset="0"/>
                <a:cs typeface="Times New Roman" pitchFamily="18" charset="0"/>
              </a:rPr>
              <a:t>Домашні методи очистки води</a:t>
            </a:r>
          </a:p>
        </p:txBody>
      </p:sp>
      <p:sp>
        <p:nvSpPr>
          <p:cNvPr id="5" name="Ромб 4"/>
          <p:cNvSpPr/>
          <p:nvPr/>
        </p:nvSpPr>
        <p:spPr>
          <a:xfrm>
            <a:off x="250825" y="188913"/>
            <a:ext cx="8713788" cy="1303337"/>
          </a:xfrm>
          <a:prstGeom prst="diamond">
            <a:avLst/>
          </a:prstGeom>
          <a:noFill/>
          <a:ln w="762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22532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2997200"/>
            <a:ext cx="2376487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7775" y="1325563"/>
            <a:ext cx="2347913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3716338"/>
            <a:ext cx="2449512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535" name="Прямая со стрелкой 9"/>
          <p:cNvCxnSpPr>
            <a:cxnSpLocks noChangeShapeType="1"/>
          </p:cNvCxnSpPr>
          <p:nvPr/>
        </p:nvCxnSpPr>
        <p:spPr bwMode="auto">
          <a:xfrm flipV="1">
            <a:off x="3924300" y="1484313"/>
            <a:ext cx="2303463" cy="144462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22536" name="Соединительная линия уступом 18"/>
          <p:cNvCxnSpPr>
            <a:cxnSpLocks noChangeShapeType="1"/>
          </p:cNvCxnSpPr>
          <p:nvPr/>
        </p:nvCxnSpPr>
        <p:spPr bwMode="auto">
          <a:xfrm flipV="1">
            <a:off x="2987675" y="2492375"/>
            <a:ext cx="1620838" cy="180975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rgbClr val="0000FF"/>
            </a:solidFill>
            <a:miter lim="800000"/>
            <a:headEnd/>
            <a:tailEnd/>
          </a:ln>
        </p:spPr>
      </p:cxnSp>
      <p:cxnSp>
        <p:nvCxnSpPr>
          <p:cNvPr id="22537" name="Прямая со стрелкой 20"/>
          <p:cNvCxnSpPr>
            <a:cxnSpLocks noChangeShapeType="1"/>
          </p:cNvCxnSpPr>
          <p:nvPr/>
        </p:nvCxnSpPr>
        <p:spPr bwMode="auto">
          <a:xfrm>
            <a:off x="4608513" y="2492375"/>
            <a:ext cx="0" cy="360363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22538" name="Прямая соединительная линия 28"/>
          <p:cNvCxnSpPr>
            <a:cxnSpLocks noChangeShapeType="1"/>
          </p:cNvCxnSpPr>
          <p:nvPr/>
        </p:nvCxnSpPr>
        <p:spPr bwMode="auto">
          <a:xfrm flipH="1">
            <a:off x="250825" y="3500438"/>
            <a:ext cx="144463" cy="1008062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22539" name="Прямая со стрелкой 30"/>
          <p:cNvCxnSpPr>
            <a:cxnSpLocks noChangeShapeType="1"/>
          </p:cNvCxnSpPr>
          <p:nvPr/>
        </p:nvCxnSpPr>
        <p:spPr bwMode="auto">
          <a:xfrm>
            <a:off x="250825" y="4508500"/>
            <a:ext cx="288925" cy="461963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3"/>
          <p:cNvSpPr txBox="1">
            <a:spLocks noChangeArrowheads="1"/>
          </p:cNvSpPr>
          <p:nvPr/>
        </p:nvSpPr>
        <p:spPr bwMode="auto">
          <a:xfrm>
            <a:off x="250825" y="260350"/>
            <a:ext cx="2492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000" b="1" i="1">
                <a:latin typeface="Times New Roman" pitchFamily="18" charset="0"/>
                <a:cs typeface="Times New Roman" pitchFamily="18" charset="0"/>
              </a:rPr>
              <a:t>Висновок: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0825" y="260350"/>
            <a:ext cx="3025775" cy="1223963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395288" y="404813"/>
            <a:ext cx="3097212" cy="12954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4787900" y="233363"/>
            <a:ext cx="3941763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 i="1">
                <a:latin typeface="Times New Roman" pitchFamily="18" charset="0"/>
                <a:cs typeface="Times New Roman" pitchFamily="18" charset="0"/>
              </a:rPr>
              <a:t>Отже, на основі досліджень </a:t>
            </a:r>
            <a:r>
              <a:rPr lang="uk-UA" sz="2000" b="1" i="1">
                <a:latin typeface="Times New Roman" pitchFamily="18" charset="0"/>
              </a:rPr>
              <a:t>ми з’ясували</a:t>
            </a:r>
            <a:r>
              <a:rPr lang="uk-UA" sz="2000" i="1">
                <a:latin typeface="Times New Roman" pitchFamily="18" charset="0"/>
              </a:rPr>
              <a:t> </a:t>
            </a:r>
            <a:r>
              <a:rPr lang="uk-UA" sz="2000" b="1" i="1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•"/>
            </a:pPr>
            <a:r>
              <a:rPr lang="uk-UA" sz="2000" b="1">
                <a:latin typeface="Times New Roman" pitchFamily="18" charset="0"/>
                <a:cs typeface="Times New Roman" pitchFamily="18" charset="0"/>
              </a:rPr>
              <a:t>  вміст основних хімічних елементів у джерельній воді відповідає ГДК;</a:t>
            </a:r>
          </a:p>
          <a:p>
            <a:pPr>
              <a:buFontTx/>
              <a:buChar char="•"/>
            </a:pPr>
            <a:r>
              <a:rPr lang="uk-UA" sz="2000" b="1">
                <a:latin typeface="Times New Roman" pitchFamily="18" charset="0"/>
                <a:cs typeface="Times New Roman" pitchFamily="18" charset="0"/>
              </a:rPr>
              <a:t>  вода із джерела придатна для вживання населенням; </a:t>
            </a:r>
          </a:p>
          <a:p>
            <a:pPr>
              <a:buFontTx/>
              <a:buChar char="•"/>
            </a:pPr>
            <a:r>
              <a:rPr lang="uk-UA" sz="2000" b="1">
                <a:latin typeface="Times New Roman" pitchFamily="18" charset="0"/>
                <a:cs typeface="Times New Roman" pitchFamily="18" charset="0"/>
              </a:rPr>
              <a:t>  вода є екологічно чистою, має приємні смакові властивості;</a:t>
            </a:r>
          </a:p>
          <a:p>
            <a:pPr>
              <a:buFontTx/>
              <a:buChar char="•"/>
            </a:pPr>
            <a:r>
              <a:rPr lang="uk-UA" sz="2000" b="1">
                <a:latin typeface="Times New Roman" pitchFamily="18" charset="0"/>
                <a:cs typeface="Times New Roman" pitchFamily="18" charset="0"/>
              </a:rPr>
              <a:t>  джерельна вода краща для застосування в побуті, ніж водопровідна;</a:t>
            </a:r>
          </a:p>
          <a:p>
            <a:pPr>
              <a:buFontTx/>
              <a:buChar char="•"/>
            </a:pPr>
            <a:r>
              <a:rPr lang="uk-UA" sz="2000" b="1">
                <a:latin typeface="Times New Roman" pitchFamily="18" charset="0"/>
                <a:cs typeface="Times New Roman" pitchFamily="18" charset="0"/>
              </a:rPr>
              <a:t>  водопровідна вода має більшу «жорсткість»;</a:t>
            </a:r>
          </a:p>
          <a:p>
            <a:pPr>
              <a:buFontTx/>
              <a:buChar char="•"/>
            </a:pPr>
            <a:r>
              <a:rPr lang="uk-UA" sz="2000" b="1">
                <a:latin typeface="Times New Roman" pitchFamily="18" charset="0"/>
                <a:cs typeface="Times New Roman" pitchFamily="18" charset="0"/>
              </a:rPr>
              <a:t> для питних цілей слід використовувати джерельну воду, або очищати  водопровідну воду в домашніх умовах.</a:t>
            </a:r>
          </a:p>
        </p:txBody>
      </p:sp>
      <p:pic>
        <p:nvPicPr>
          <p:cNvPr id="23557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350" y="2420938"/>
            <a:ext cx="4448175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5"/>
          <p:cNvPicPr>
            <a:picLocks noChangeAspect="1"/>
          </p:cNvPicPr>
          <p:nvPr/>
        </p:nvPicPr>
        <p:blipFill>
          <a:blip r:embed="rId2"/>
          <a:srcRect l="-63519" t="-2000" r="56261" b="2000"/>
          <a:stretch>
            <a:fillRect/>
          </a:stretch>
        </p:blipFill>
        <p:spPr bwMode="auto">
          <a:xfrm>
            <a:off x="179388" y="188913"/>
            <a:ext cx="876935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468313" y="549275"/>
            <a:ext cx="446405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latin typeface="Times New Roman" pitchFamily="18" charset="0"/>
                <a:cs typeface="Times New Roman" pitchFamily="18" charset="0"/>
              </a:rPr>
              <a:t>Після  проведених дослідів можна без жодного перебільшення сказати, що високоякісна вода, яка відповідає санітарно-гігієнічним вимогам є однією з необхідних умов збереження здоров’я.  </a:t>
            </a:r>
          </a:p>
          <a:p>
            <a:endParaRPr lang="uk-UA" sz="2000" b="1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i="1">
                <a:solidFill>
                  <a:srgbClr val="283B80"/>
                </a:solidFill>
                <a:latin typeface="Times New Roman" pitchFamily="18" charset="0"/>
                <a:cs typeface="Times New Roman" pitchFamily="18" charset="0"/>
              </a:rPr>
              <a:t>«Людина випиває 90% своїх хвороб» - сказав Луї Пастер ще у </a:t>
            </a:r>
            <a:r>
              <a:rPr lang="en-US" sz="2000" b="1" i="1">
                <a:solidFill>
                  <a:srgbClr val="283B80"/>
                </a:solidFill>
                <a:latin typeface="Times New Roman" pitchFamily="18" charset="0"/>
                <a:cs typeface="Times New Roman" pitchFamily="18" charset="0"/>
              </a:rPr>
              <a:t>XV</a:t>
            </a:r>
            <a:r>
              <a:rPr lang="uk-UA" sz="2000" b="1" i="1">
                <a:solidFill>
                  <a:srgbClr val="283B80"/>
                </a:solidFill>
                <a:latin typeface="Times New Roman" pitchFamily="18" charset="0"/>
                <a:cs typeface="Times New Roman" pitchFamily="18" charset="0"/>
              </a:rPr>
              <a:t>ІІІ ст.</a:t>
            </a:r>
          </a:p>
          <a:p>
            <a:endParaRPr lang="uk-UA" sz="2000" b="1" i="1">
              <a:solidFill>
                <a:srgbClr val="283B8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>
                <a:latin typeface="Times New Roman" pitchFamily="18" charset="0"/>
                <a:cs typeface="Times New Roman" pitchFamily="18" charset="0"/>
              </a:rPr>
              <a:t> Чиста вода – шлях до довголіття. Всі ми хочемо довго жити. А рецепт простий : берегти воду від забруднення.</a:t>
            </a:r>
          </a:p>
          <a:p>
            <a:endParaRPr lang="uk-UA" sz="2000" b="1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>
                <a:latin typeface="Times New Roman" pitchFamily="18" charset="0"/>
                <a:cs typeface="Times New Roman" pitchFamily="18" charset="0"/>
              </a:rPr>
              <a:t>        Бажаємо, щоб у кожного вдома була чиста вода. Адже чиста вода – запорука існування здорової нації.</a:t>
            </a: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6156325" y="5516563"/>
            <a:ext cx="2274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i="1">
                <a:latin typeface="Times New Roman" pitchFamily="18" charset="0"/>
                <a:cs typeface="Times New Roman" pitchFamily="18" charset="0"/>
              </a:rPr>
              <a:t>Дякую за увагу!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ъект 2"/>
          <p:cNvSpPr>
            <a:spLocks noGrp="1"/>
          </p:cNvSpPr>
          <p:nvPr>
            <p:ph sz="quarter" idx="13"/>
          </p:nvPr>
        </p:nvSpPr>
        <p:spPr>
          <a:xfrm>
            <a:off x="250825" y="1844675"/>
            <a:ext cx="4249738" cy="4679950"/>
          </a:xfrm>
        </p:spPr>
        <p:txBody>
          <a:bodyPr/>
          <a:lstStyle/>
          <a:p>
            <a:pPr marL="26988" indent="0" eaLnBrk="1" hangingPunct="1">
              <a:buClr>
                <a:srgbClr val="3891A7"/>
              </a:buClr>
              <a:buFont typeface="Georgia" pitchFamily="18" charset="0"/>
              <a:buNone/>
            </a:pPr>
            <a:r>
              <a:rPr lang="uk-UA" sz="1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</a:p>
          <a:p>
            <a:pPr marL="26988" indent="0" eaLnBrk="1" hangingPunct="1">
              <a:buClr>
                <a:srgbClr val="3891A7"/>
              </a:buClr>
              <a:buFont typeface="Georgia" pitchFamily="18" charset="0"/>
              <a:buNone/>
            </a:pPr>
            <a:r>
              <a:rPr lang="uk-UA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дослідження джерельної води с. Мельниці</a:t>
            </a:r>
          </a:p>
          <a:p>
            <a:pPr marL="26988" indent="0" eaLnBrk="1" hangingPunct="1">
              <a:buClr>
                <a:srgbClr val="3891A7"/>
              </a:buClr>
              <a:buFont typeface="Georgia" pitchFamily="18" charset="0"/>
              <a:buNone/>
            </a:pPr>
            <a:r>
              <a:rPr lang="uk-UA" sz="1800" b="1" smtClean="0">
                <a:latin typeface="Times New Roman" pitchFamily="18" charset="0"/>
                <a:cs typeface="Times New Roman" pitchFamily="18" charset="0"/>
              </a:rPr>
              <a:t>Об’єкт:</a:t>
            </a:r>
          </a:p>
          <a:p>
            <a:pPr marL="26988" indent="0" eaLnBrk="1" hangingPunct="1">
              <a:buClr>
                <a:srgbClr val="3891A7"/>
              </a:buClr>
              <a:buFont typeface="Georgia" pitchFamily="18" charset="0"/>
              <a:buNone/>
            </a:pPr>
            <a:r>
              <a:rPr lang="uk-UA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якість води підземного джерела с. Мельниця </a:t>
            </a:r>
          </a:p>
          <a:p>
            <a:pPr marL="26988" indent="0" eaLnBrk="1" hangingPunct="1">
              <a:buClr>
                <a:srgbClr val="3891A7"/>
              </a:buClr>
              <a:buFont typeface="Georgia" pitchFamily="18" charset="0"/>
              <a:buNone/>
            </a:pPr>
            <a:r>
              <a:rPr lang="uk-UA" sz="1800" b="1" smtClean="0">
                <a:latin typeface="Times New Roman" pitchFamily="18" charset="0"/>
                <a:cs typeface="Times New Roman" pitchFamily="18" charset="0"/>
              </a:rPr>
              <a:t>Предмет:</a:t>
            </a:r>
          </a:p>
          <a:p>
            <a:pPr marL="26988" indent="0" eaLnBrk="1" hangingPunct="1">
              <a:buClr>
                <a:srgbClr val="3891A7"/>
              </a:buClr>
              <a:buFont typeface="Georgia" pitchFamily="18" charset="0"/>
              <a:buNone/>
            </a:pPr>
            <a:r>
              <a:rPr lang="uk-UA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формування якості джерельної води і підвищення екологічної безпеки, їх використання для питних цілей</a:t>
            </a:r>
          </a:p>
          <a:p>
            <a:pPr marL="26988" indent="0" eaLnBrk="1" hangingPunct="1">
              <a:buClr>
                <a:srgbClr val="3891A7"/>
              </a:buClr>
              <a:buFont typeface="Georgia" pitchFamily="18" charset="0"/>
              <a:buNone/>
            </a:pPr>
            <a:r>
              <a:rPr lang="uk-UA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Мета: </a:t>
            </a:r>
          </a:p>
          <a:p>
            <a:pPr marL="26988" indent="0" eaLnBrk="1" hangingPunct="1">
              <a:buClr>
                <a:srgbClr val="3891A7"/>
              </a:buClr>
            </a:pPr>
            <a:r>
              <a:rPr lang="uk-UA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1800" b="1" smtClean="0">
                <a:solidFill>
                  <a:schemeClr val="tx1"/>
                </a:solidFill>
                <a:latin typeface="Arial" charset="0"/>
              </a:rPr>
              <a:t>’</a:t>
            </a:r>
            <a:r>
              <a:rPr lang="uk-UA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ясувати історію джерела с. Мельниці; </a:t>
            </a:r>
          </a:p>
          <a:p>
            <a:pPr marL="26988" indent="0" eaLnBrk="1" hangingPunct="1">
              <a:buClr>
                <a:srgbClr val="3891A7"/>
              </a:buClr>
            </a:pPr>
            <a:r>
              <a:rPr lang="uk-UA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продемонструвати  на дослідах високу якість джерельної води; </a:t>
            </a:r>
          </a:p>
          <a:p>
            <a:pPr marL="26988" indent="0" eaLnBrk="1" hangingPunct="1">
              <a:buClr>
                <a:srgbClr val="3891A7"/>
              </a:buClr>
            </a:pPr>
            <a:r>
              <a:rPr lang="uk-UA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рекомендувати методи очистки води в домашніх умовах, для отримання якісної питної води.</a:t>
            </a:r>
          </a:p>
        </p:txBody>
      </p:sp>
      <p:pic>
        <p:nvPicPr>
          <p:cNvPr id="1433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141663"/>
            <a:ext cx="3995737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 rot="438989">
            <a:off x="4356100" y="2781300"/>
            <a:ext cx="4360863" cy="35464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2916238" y="288925"/>
            <a:ext cx="57531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>
                <a:solidFill>
                  <a:srgbClr val="293C83"/>
                </a:solidFill>
              </a:rPr>
              <a:t>Вода, у тебе немає ні смаку, ні кольору, ні запаху.</a:t>
            </a:r>
            <a:endParaRPr lang="ru-RU">
              <a:solidFill>
                <a:srgbClr val="293C83"/>
              </a:solidFill>
            </a:endParaRPr>
          </a:p>
          <a:p>
            <a:r>
              <a:rPr lang="uk-UA">
                <a:solidFill>
                  <a:srgbClr val="293C83"/>
                </a:solidFill>
              </a:rPr>
              <a:t>Тебе неможливо описати, тобою насолоджуються,                                        не розуміючи, що ти таке!</a:t>
            </a:r>
          </a:p>
          <a:p>
            <a:r>
              <a:rPr lang="uk-UA">
                <a:solidFill>
                  <a:srgbClr val="293C83"/>
                </a:solidFill>
              </a:rPr>
              <a:t>Неможна сказати, що ти потрібна для життя:</a:t>
            </a:r>
            <a:endParaRPr lang="ru-RU">
              <a:solidFill>
                <a:srgbClr val="293C83"/>
              </a:solidFill>
            </a:endParaRPr>
          </a:p>
          <a:p>
            <a:r>
              <a:rPr lang="uk-UA">
                <a:solidFill>
                  <a:srgbClr val="293C83"/>
                </a:solidFill>
              </a:rPr>
              <a:t>ти  і є життя. Ти найбільше багатство на світі.</a:t>
            </a:r>
            <a:endParaRPr lang="ru-RU">
              <a:solidFill>
                <a:srgbClr val="293C83"/>
              </a:solidFill>
            </a:endParaRPr>
          </a:p>
          <a:p>
            <a:pPr algn="r"/>
            <a:r>
              <a:rPr lang="uk-UA">
                <a:solidFill>
                  <a:srgbClr val="293C83"/>
                </a:solidFill>
              </a:rPr>
              <a:t>Антуан- де-Сент-Екзюпері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одзаголовок 2"/>
          <p:cNvSpPr txBox="1">
            <a:spLocks/>
          </p:cNvSpPr>
          <p:nvPr/>
        </p:nvSpPr>
        <p:spPr bwMode="auto">
          <a:xfrm>
            <a:off x="1403350" y="1844675"/>
            <a:ext cx="74072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/>
          <a:p>
            <a:pPr marL="26988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2600">
              <a:latin typeface="Trebuchet MS" pitchFamily="34" charset="0"/>
            </a:endParaRPr>
          </a:p>
        </p:txBody>
      </p:sp>
      <p:pic>
        <p:nvPicPr>
          <p:cNvPr id="15362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10934">
            <a:off x="377825" y="493713"/>
            <a:ext cx="3744913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7"/>
          <p:cNvSpPr txBox="1">
            <a:spLocks noChangeArrowheads="1"/>
          </p:cNvSpPr>
          <p:nvPr/>
        </p:nvSpPr>
        <p:spPr bwMode="auto">
          <a:xfrm>
            <a:off x="5724525" y="765175"/>
            <a:ext cx="2232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 i="1">
                <a:latin typeface="Times New Roman" pitchFamily="18" charset="0"/>
                <a:cs typeface="Times New Roman" pitchFamily="18" charset="0"/>
              </a:rPr>
              <a:t>Вода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468313" y="4576763"/>
            <a:ext cx="8424862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uk-UA" b="1">
                <a:latin typeface="Times New Roman" pitchFamily="18" charset="0"/>
              </a:rPr>
              <a:t>Вода – найцінніше багатство у світі. </a:t>
            </a:r>
          </a:p>
          <a:p>
            <a:pPr>
              <a:buFontTx/>
              <a:buChar char="•"/>
            </a:pPr>
            <a:r>
              <a:rPr lang="uk-UA" b="1">
                <a:latin typeface="Times New Roman" pitchFamily="18" charset="0"/>
              </a:rPr>
              <a:t>Вона входить до складу всіх живих організмів.</a:t>
            </a:r>
          </a:p>
          <a:p>
            <a:pPr>
              <a:buFontTx/>
              <a:buChar char="•"/>
            </a:pPr>
            <a:r>
              <a:rPr lang="uk-UA" b="1">
                <a:latin typeface="Times New Roman" pitchFamily="18" charset="0"/>
              </a:rPr>
              <a:t>Чиста вода є запорукою здорового організму.</a:t>
            </a:r>
            <a:endParaRPr lang="ru-RU" b="1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uk-UA" b="1">
                <a:latin typeface="Times New Roman" pitchFamily="18" charset="0"/>
              </a:rPr>
              <a:t>Чиста  вода – запорука існування здорової нації. </a:t>
            </a:r>
          </a:p>
          <a:p>
            <a:pPr>
              <a:buFontTx/>
              <a:buChar char="•"/>
            </a:pPr>
            <a:r>
              <a:rPr lang="uk-UA" b="1">
                <a:latin typeface="Times New Roman" pitchFamily="18" charset="0"/>
              </a:rPr>
              <a:t>Вода – джерело життя. </a:t>
            </a:r>
            <a:endParaRPr lang="ru-RU" b="1">
              <a:latin typeface="Times New Roman" pitchFamily="18" charset="0"/>
            </a:endParaRPr>
          </a:p>
        </p:txBody>
      </p:sp>
      <p:sp>
        <p:nvSpPr>
          <p:cNvPr id="15365" name="Oval 7"/>
          <p:cNvSpPr>
            <a:spLocks noChangeArrowheads="1"/>
          </p:cNvSpPr>
          <p:nvPr/>
        </p:nvSpPr>
        <p:spPr bwMode="auto">
          <a:xfrm>
            <a:off x="5219700" y="476250"/>
            <a:ext cx="2520950" cy="1295400"/>
          </a:xfrm>
          <a:prstGeom prst="ellipse">
            <a:avLst/>
          </a:prstGeom>
          <a:noFill/>
          <a:ln w="57150" cmpd="thinThick">
            <a:solidFill>
              <a:srgbClr val="25367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3">
            <a:lum bright="-4000" contrast="-24000"/>
          </a:blip>
          <a:srcRect/>
          <a:stretch>
            <a:fillRect/>
          </a:stretch>
        </p:blipFill>
        <p:spPr bwMode="auto">
          <a:xfrm rot="805535">
            <a:off x="4356100" y="2060575"/>
            <a:ext cx="4392613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9"/>
          <p:cNvSpPr txBox="1">
            <a:spLocks noChangeArrowheads="1"/>
          </p:cNvSpPr>
          <p:nvPr/>
        </p:nvSpPr>
        <p:spPr bwMode="auto">
          <a:xfrm rot="861963">
            <a:off x="6516688" y="5157788"/>
            <a:ext cx="1790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400" i="1">
                <a:latin typeface="Times New Roman" pitchFamily="18" charset="0"/>
              </a:rPr>
              <a:t>Джерело с. Мельниці</a:t>
            </a:r>
            <a:endParaRPr lang="ru-RU" sz="1400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3500438"/>
            <a:ext cx="4752975" cy="30972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ХРОНІКА ПОДІЙ:</a:t>
            </a:r>
          </a:p>
          <a:p>
            <a:pPr eaLnBrk="1" hangingPunct="1">
              <a:lnSpc>
                <a:spcPct val="90000"/>
              </a:lnSpc>
              <a:buFont typeface="Georgia" pitchFamily="18" charset="0"/>
              <a:buChar char="*"/>
            </a:pPr>
            <a:r>
              <a:rPr lang="uk-UA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Вдавнину з джерела пішов потужний струмінь води</a:t>
            </a:r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що спричинив підтоплення с. Мельниці. Місцеві жителі почали загачувати його хто чим міг, від цього і пішла назва урочища – Загаття.</a:t>
            </a:r>
          </a:p>
          <a:p>
            <a:pPr eaLnBrk="1" hangingPunct="1">
              <a:lnSpc>
                <a:spcPct val="90000"/>
              </a:lnSpc>
              <a:buFont typeface="Georgia" pitchFamily="18" charset="0"/>
              <a:buChar char="*"/>
            </a:pPr>
            <a:r>
              <a:rPr lang="uk-UA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2007 році Ковельське МУВГ спільно з Мельницькою сільською радою взяли участь в акції «До чистих джерел» і відродили джерело. </a:t>
            </a:r>
          </a:p>
          <a:p>
            <a:pPr eaLnBrk="1" hangingPunct="1">
              <a:lnSpc>
                <a:spcPct val="90000"/>
              </a:lnSpc>
              <a:buFont typeface="Georgia" pitchFamily="18" charset="0"/>
              <a:buChar char="*"/>
            </a:pPr>
            <a:r>
              <a:rPr lang="uk-UA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грудня 2007 року відбулося освячення цього цілющого  дж</a:t>
            </a:r>
            <a:r>
              <a:rPr lang="uk-UA" sz="1600" b="1" smtClean="0">
                <a:latin typeface="Times New Roman" pitchFamily="18" charset="0"/>
                <a:cs typeface="Times New Roman" pitchFamily="18" charset="0"/>
              </a:rPr>
              <a:t>ерела. </a:t>
            </a:r>
            <a:endParaRPr lang="uk-UA" sz="1600" b="1" smtClean="0"/>
          </a:p>
          <a:p>
            <a:pPr eaLnBrk="1" hangingPunct="1">
              <a:lnSpc>
                <a:spcPct val="90000"/>
              </a:lnSpc>
              <a:buFont typeface="Georgia" pitchFamily="18" charset="0"/>
              <a:buChar char="*"/>
            </a:pPr>
            <a:r>
              <a:rPr lang="uk-UA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Група експертів, досліджували стан джерельної води с. Мельниці.</a:t>
            </a:r>
            <a:endParaRPr lang="uk-UA" sz="1600" b="1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263" y="3213100"/>
            <a:ext cx="3744912" cy="2879725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16387" name="TextBox 8"/>
          <p:cNvSpPr txBox="1">
            <a:spLocks noChangeArrowheads="1"/>
          </p:cNvSpPr>
          <p:nvPr/>
        </p:nvSpPr>
        <p:spPr bwMode="auto">
          <a:xfrm rot="334687">
            <a:off x="4610100" y="476250"/>
            <a:ext cx="4533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 b="1" i="1" u="sng">
                <a:latin typeface="Times New Roman" pitchFamily="18" charset="0"/>
                <a:cs typeface="Times New Roman" pitchFamily="18" charset="0"/>
              </a:rPr>
              <a:t>Історія джерела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27538" y="358775"/>
            <a:ext cx="4581525" cy="974725"/>
          </a:xfrm>
          <a:prstGeom prst="roundRect">
            <a:avLst/>
          </a:prstGeom>
          <a:noFill/>
          <a:ln w="2857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08575" y="1052513"/>
            <a:ext cx="3900488" cy="1081087"/>
          </a:xfrm>
          <a:prstGeom prst="roundRect">
            <a:avLst/>
          </a:prstGeom>
          <a:noFill/>
          <a:ln w="28575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95963" y="1844675"/>
            <a:ext cx="3213100" cy="1160463"/>
          </a:xfrm>
          <a:prstGeom prst="roundRect">
            <a:avLst/>
          </a:prstGeom>
          <a:noFill/>
          <a:ln w="285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1639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60350"/>
            <a:ext cx="4321175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7092950" y="6165850"/>
            <a:ext cx="1690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400" i="1">
                <a:latin typeface="Times New Roman" pitchFamily="18" charset="0"/>
              </a:rPr>
              <a:t>Освячення джерела</a:t>
            </a:r>
            <a:endParaRPr lang="ru-RU" sz="1400" i="1">
              <a:latin typeface="Times New Roman" pitchFamily="18" charset="0"/>
            </a:endParaRPr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2916238" y="2997200"/>
            <a:ext cx="181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400" i="1">
                <a:latin typeface="Times New Roman" pitchFamily="18" charset="0"/>
              </a:rPr>
              <a:t>Відновлення джерела</a:t>
            </a:r>
            <a:endParaRPr lang="ru-RU" sz="1400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4292600"/>
            <a:ext cx="6048375" cy="23050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Georgia" pitchFamily="18" charset="0"/>
              <a:buChar char="*"/>
            </a:pPr>
            <a:r>
              <a:rPr lang="uk-UA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грудня 2006 року був взятий відбір проби води джерела с. Мельниця і зроблено її хімічний аналіз у представництві ГГМП. Результати аналізу показали</a:t>
            </a:r>
            <a:r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що вода із джерела відповідає Держстандартам якості.  </a:t>
            </a:r>
          </a:p>
          <a:p>
            <a:pPr eaLnBrk="1" hangingPunct="1">
              <a:lnSpc>
                <a:spcPct val="80000"/>
              </a:lnSpc>
              <a:buFont typeface="Georgia" pitchFamily="18" charset="0"/>
              <a:buChar char="*"/>
            </a:pPr>
            <a:r>
              <a:rPr lang="uk-UA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вересні 2012 року нами була взята нова проба води із джерела і зроблені лабораторні дослідження на визначення в ній вмісту хлоридів, сульфатів і нітритів в шкільних умовах. </a:t>
            </a:r>
          </a:p>
          <a:p>
            <a:pPr eaLnBrk="1" hangingPunct="1">
              <a:lnSpc>
                <a:spcPct val="80000"/>
              </a:lnSpc>
              <a:buFont typeface="Georgia" pitchFamily="18" charset="0"/>
              <a:buChar char="*"/>
            </a:pPr>
            <a:r>
              <a:rPr lang="uk-UA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Експерти-практики  дійшли висновку, що склад води за шість останніх  років трохи погіршився. Причиною цього, очевидно, є внесення у ґрунт пестицидів, адже тут розміщуються агробіоценози.</a:t>
            </a:r>
          </a:p>
          <a:p>
            <a:pPr eaLnBrk="1" hangingPunct="1">
              <a:lnSpc>
                <a:spcPct val="80000"/>
              </a:lnSpc>
            </a:pPr>
            <a:r>
              <a:rPr lang="uk-UA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19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TextBox 8"/>
          <p:cNvSpPr txBox="1">
            <a:spLocks noChangeArrowheads="1"/>
          </p:cNvSpPr>
          <p:nvPr/>
        </p:nvSpPr>
        <p:spPr bwMode="auto">
          <a:xfrm>
            <a:off x="596900" y="188913"/>
            <a:ext cx="8026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 b="1" i="1">
                <a:latin typeface="Times New Roman" pitchFamily="18" charset="0"/>
                <a:cs typeface="Times New Roman" pitchFamily="18" charset="0"/>
              </a:rPr>
              <a:t>Визначення хімічного складу води</a:t>
            </a:r>
          </a:p>
        </p:txBody>
      </p:sp>
      <p:pic>
        <p:nvPicPr>
          <p:cNvPr id="17411" name="Picture 8" descr="7213-000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981075"/>
            <a:ext cx="3671888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1"/>
          <p:cNvPicPr>
            <a:picLocks noChangeAspect="1" noChangeArrowheads="1"/>
          </p:cNvPicPr>
          <p:nvPr/>
        </p:nvPicPr>
        <p:blipFill>
          <a:blip r:embed="rId3"/>
          <a:srcRect l="978" t="3525" r="2095" b="2875"/>
          <a:stretch>
            <a:fillRect/>
          </a:stretch>
        </p:blipFill>
        <p:spPr bwMode="auto">
          <a:xfrm>
            <a:off x="5724525" y="908050"/>
            <a:ext cx="3148013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2700338" y="3716338"/>
            <a:ext cx="2486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400" i="1">
                <a:latin typeface="Times New Roman" pitchFamily="18" charset="0"/>
              </a:rPr>
              <a:t>Дослідження хімічного складу</a:t>
            </a:r>
            <a:endParaRPr lang="ru-RU" sz="1400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2492375"/>
            <a:ext cx="4895850" cy="39608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Щоб встановити придатність води для пиття нами було проведено:</a:t>
            </a:r>
            <a:endParaRPr lang="uk-UA" sz="21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Georgia" pitchFamily="18" charset="0"/>
              <a:buChar char="*"/>
            </a:pPr>
            <a:r>
              <a:rPr lang="uk-UA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санітарно-топографічне і санітарно-технічне обстеження джерела</a:t>
            </a:r>
            <a:r>
              <a:rPr lang="uk-UA" sz="21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lnSpc>
                <a:spcPct val="90000"/>
              </a:lnSpc>
              <a:buFont typeface="Georgia" pitchFamily="18" charset="0"/>
              <a:buChar char="*"/>
            </a:pPr>
            <a:r>
              <a:rPr lang="uk-UA" sz="21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вивчено епідеміологічну ситуацію навколо джерела, проведено органолептичне дослідження води;</a:t>
            </a:r>
          </a:p>
          <a:p>
            <a:pPr eaLnBrk="1" hangingPunct="1">
              <a:lnSpc>
                <a:spcPct val="90000"/>
              </a:lnSpc>
              <a:buFont typeface="Georgia" pitchFamily="18" charset="0"/>
              <a:buChar char="*"/>
            </a:pPr>
            <a:r>
              <a:rPr lang="uk-UA" sz="21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здійснено вимірювання температури води у джерелі.</a:t>
            </a:r>
          </a:p>
          <a:p>
            <a:pPr eaLnBrk="1" hangingPunct="1">
              <a:lnSpc>
                <a:spcPct val="90000"/>
              </a:lnSpc>
            </a:pPr>
            <a:endParaRPr lang="uk-UA" sz="21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1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uk-UA" sz="3600" smtClean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4583" y="337707"/>
            <a:ext cx="3307043" cy="1998096"/>
          </a:xfrm>
          <a:prstGeom prst="round2SameRect">
            <a:avLst>
              <a:gd name="adj1" fmla="val 12223"/>
              <a:gd name="adj2" fmla="val 0"/>
            </a:avLst>
          </a:prstGeom>
        </p:spPr>
      </p:pic>
      <p:sp>
        <p:nvSpPr>
          <p:cNvPr id="18435" name="TextBox 10"/>
          <p:cNvSpPr txBox="1">
            <a:spLocks noChangeArrowheads="1"/>
          </p:cNvSpPr>
          <p:nvPr/>
        </p:nvSpPr>
        <p:spPr bwMode="auto">
          <a:xfrm>
            <a:off x="5087938" y="258763"/>
            <a:ext cx="3789362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latin typeface="Times New Roman" pitchFamily="18" charset="0"/>
                <a:cs typeface="Times New Roman" pitchFamily="18" charset="0"/>
              </a:rPr>
              <a:t>                 Визначення   придатності води до           </a:t>
            </a:r>
          </a:p>
          <a:p>
            <a:r>
              <a:rPr lang="uk-UA" sz="2800" b="1" i="1">
                <a:latin typeface="Times New Roman" pitchFamily="18" charset="0"/>
                <a:cs typeface="Times New Roman" pitchFamily="18" charset="0"/>
              </a:rPr>
              <a:t>споживання за органолептичною оцінкою</a:t>
            </a:r>
          </a:p>
        </p:txBody>
      </p:sp>
      <p:sp>
        <p:nvSpPr>
          <p:cNvPr id="15" name="Овал 14"/>
          <p:cNvSpPr/>
          <p:nvPr/>
        </p:nvSpPr>
        <p:spPr>
          <a:xfrm rot="20866832">
            <a:off x="4579938" y="180975"/>
            <a:ext cx="4359275" cy="2401888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18437" name="Объект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3141663"/>
            <a:ext cx="3595688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3"/>
          <p:cNvSpPr txBox="1">
            <a:spLocks noChangeArrowheads="1"/>
          </p:cNvSpPr>
          <p:nvPr/>
        </p:nvSpPr>
        <p:spPr bwMode="auto">
          <a:xfrm rot="-774611">
            <a:off x="735013" y="803275"/>
            <a:ext cx="24320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latin typeface="Times New Roman" pitchFamily="18" charset="0"/>
                <a:cs typeface="Times New Roman" pitchFamily="18" charset="0"/>
              </a:rPr>
              <a:t>Визначення запаху, смаку, кольоровості</a:t>
            </a:r>
          </a:p>
        </p:txBody>
      </p:sp>
      <p:sp>
        <p:nvSpPr>
          <p:cNvPr id="19458" name="TextBox 5"/>
          <p:cNvSpPr txBox="1">
            <a:spLocks noChangeArrowheads="1"/>
          </p:cNvSpPr>
          <p:nvPr/>
        </p:nvSpPr>
        <p:spPr bwMode="auto">
          <a:xfrm>
            <a:off x="5292725" y="333375"/>
            <a:ext cx="3455988" cy="581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sz="140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uk-UA" b="1" i="1">
                <a:latin typeface="Times New Roman" pitchFamily="18" charset="0"/>
              </a:rPr>
              <a:t>Експерти-практики провели органолептичну оцінку води візуальним методом. За нашими дослідженнями: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</a:pPr>
            <a:r>
              <a:rPr lang="uk-UA" b="1">
                <a:latin typeface="Times New Roman" pitchFamily="18" charset="0"/>
              </a:rPr>
              <a:t> Джерельна вода відповідає критерію: прозора.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</a:pPr>
            <a:r>
              <a:rPr lang="uk-UA" b="1">
                <a:latin typeface="Times New Roman" pitchFamily="18" charset="0"/>
              </a:rPr>
              <a:t> Джерельна вода без запаху, оцінка інтенсивності запаху за таблицею дорівнює 0.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</a:pPr>
            <a:r>
              <a:rPr lang="uk-UA" b="1">
                <a:latin typeface="Times New Roman" pitchFamily="18" charset="0"/>
              </a:rPr>
              <a:t> Вода без смаку і присмаку.</a:t>
            </a:r>
            <a:r>
              <a:rPr lang="uk-UA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</a:pPr>
            <a:r>
              <a:rPr lang="uk-UA" b="1">
                <a:latin typeface="Times New Roman" pitchFamily="18" charset="0"/>
              </a:rPr>
              <a:t> Колірність відповідає 0 градусів.</a:t>
            </a:r>
            <a:r>
              <a:rPr lang="ru-RU" b="1">
                <a:latin typeface="Times New Roman" pitchFamily="18" charset="0"/>
              </a:rPr>
              <a:t> </a:t>
            </a:r>
            <a:endParaRPr lang="uk-UA" b="1">
              <a:latin typeface="Times New Roman" pitchFamily="18" charset="0"/>
            </a:endParaRPr>
          </a:p>
          <a:p>
            <a:r>
              <a:rPr lang="uk-UA" b="1" i="1">
                <a:latin typeface="Times New Roman" pitchFamily="18" charset="0"/>
              </a:rPr>
              <a:t>            Отже, органолептична оцінка якості води показала, що вода із джерела с. Мельниця має хороші фізичні властивості, тому може використовуватися місцевими жителями як джерело  питної  води.</a:t>
            </a:r>
          </a:p>
          <a:p>
            <a:endParaRPr lang="uk-UA" sz="1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 rot="21048420">
            <a:off x="506413" y="547688"/>
            <a:ext cx="2836862" cy="2036762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3" name="Овал 12"/>
          <p:cNvSpPr/>
          <p:nvPr/>
        </p:nvSpPr>
        <p:spPr>
          <a:xfrm rot="20831819">
            <a:off x="106363" y="674688"/>
            <a:ext cx="3582987" cy="171608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19461" name="Рисунок 2" descr="G:\07213\7213-003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565400"/>
            <a:ext cx="453548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2268538" y="5805488"/>
            <a:ext cx="2770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400" i="1">
                <a:latin typeface="Times New Roman" pitchFamily="18" charset="0"/>
              </a:rPr>
              <a:t>Дослідження властивостей води</a:t>
            </a:r>
            <a:r>
              <a:rPr lang="uk-UA"/>
              <a:t>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771775" y="3429000"/>
            <a:ext cx="5976938" cy="30956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uk-UA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проведення порівняльного аналізу, якості досліджуваної води ми брали водопровідну воду із крану ЗОШ№12 і джерельну. </a:t>
            </a:r>
          </a:p>
          <a:p>
            <a:pPr algn="ctr" eaLnBrk="1" hangingPunct="1">
              <a:lnSpc>
                <a:spcPct val="90000"/>
              </a:lnSpc>
            </a:pPr>
            <a:r>
              <a:rPr lang="uk-UA" sz="16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Результати наших досліджень були такими: </a:t>
            </a:r>
          </a:p>
          <a:p>
            <a:pPr eaLnBrk="1" hangingPunct="1">
              <a:lnSpc>
                <a:spcPct val="90000"/>
              </a:lnSpc>
            </a:pPr>
            <a:r>
              <a:rPr lang="uk-UA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1) вода з джерела в порівнянні із водопровідною більш м’яка, без запаху  і будь-якого присмаку, приємна на смак. Водопровідна вода має хлорний запах і неприємна на смак;</a:t>
            </a:r>
          </a:p>
          <a:p>
            <a:pPr eaLnBrk="1" hangingPunct="1">
              <a:lnSpc>
                <a:spcPct val="90000"/>
              </a:lnSpc>
            </a:pPr>
            <a:r>
              <a:rPr lang="uk-UA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2) при додаванні прального порошку у джерельній воді порошок розчинявся швидше і спінився краще, ніж у водопровідній воді;</a:t>
            </a:r>
          </a:p>
          <a:p>
            <a:pPr eaLnBrk="1" hangingPunct="1">
              <a:lnSpc>
                <a:spcPct val="90000"/>
              </a:lnSpc>
            </a:pPr>
            <a:r>
              <a:rPr lang="uk-UA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3) джерельна була прозора, безколірна, водопровідна виявилася менш прозорою і мала легко-жовтуватий відтінок.</a:t>
            </a:r>
            <a:endParaRPr lang="uk-UA" sz="1600" smtClean="0"/>
          </a:p>
        </p:txBody>
      </p:sp>
      <p:sp>
        <p:nvSpPr>
          <p:cNvPr id="5" name="TextBox 4"/>
          <p:cNvSpPr txBox="1"/>
          <p:nvPr/>
        </p:nvSpPr>
        <p:spPr>
          <a:xfrm rot="21364923">
            <a:off x="179512" y="823395"/>
            <a:ext cx="3960440" cy="156966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latin typeface="Times New Roman" pitchFamily="18" charset="0"/>
                <a:cs typeface="Times New Roman" pitchFamily="18" charset="0"/>
              </a:rPr>
              <a:t>Порівняння якості джерельної води з водопровідною</a:t>
            </a: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5435600" y="1341438"/>
            <a:ext cx="1389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Trebuchet MS" pitchFamily="34" charset="0"/>
              </a:rPr>
              <a:t>Фото крана</a:t>
            </a:r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0" y="260350"/>
            <a:ext cx="38163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 стрелкой 11"/>
          <p:cNvCxnSpPr/>
          <p:nvPr/>
        </p:nvCxnSpPr>
        <p:spPr>
          <a:xfrm flipV="1">
            <a:off x="4189413" y="2852738"/>
            <a:ext cx="2111375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8" name="TextBox 12"/>
          <p:cNvSpPr txBox="1">
            <a:spLocks noChangeArrowheads="1"/>
          </p:cNvSpPr>
          <p:nvPr/>
        </p:nvSpPr>
        <p:spPr bwMode="auto">
          <a:xfrm>
            <a:off x="1331913" y="3141663"/>
            <a:ext cx="28384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i="1">
                <a:latin typeface="Times New Roman" pitchFamily="18" charset="0"/>
                <a:cs typeface="Times New Roman" pitchFamily="18" charset="0"/>
              </a:rPr>
              <a:t>Утворення іржі через жорсткість води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 rot="21369936">
            <a:off x="265569" y="779162"/>
            <a:ext cx="3788326" cy="2015121"/>
          </a:xfrm>
          <a:prstGeom prst="round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20492" name="Picture 14" descr="ANd9GcQRVEp3BoHVMCLqiXBIgAxbQOs2oMrDXR1aWdE8FimdKtZMMyMFaX5TUt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733864">
            <a:off x="390525" y="4445000"/>
            <a:ext cx="18732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850" y="1052513"/>
            <a:ext cx="3816350" cy="25923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Дослід 1. Вода (з крану) + дитяча суміш – суміш зварюється.</a:t>
            </a:r>
          </a:p>
          <a:p>
            <a:pPr eaLnBrk="1" hangingPunct="1">
              <a:lnSpc>
                <a:spcPct val="80000"/>
              </a:lnSpc>
            </a:pPr>
            <a:r>
              <a:rPr lang="uk-UA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Дослід 2. Вода (з джерела) + дитяча суміш – суміш готується добре.</a:t>
            </a:r>
          </a:p>
          <a:p>
            <a:pPr eaLnBrk="1" hangingPunct="1">
              <a:lnSpc>
                <a:spcPct val="80000"/>
              </a:lnSpc>
            </a:pPr>
            <a:r>
              <a:rPr lang="uk-UA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Ці досліди підтвердили, що у більш жорсткій воді дитяча суміш утворює грудочки(зварюється), а у джерельній суміш стає однорідною.</a:t>
            </a:r>
          </a:p>
        </p:txBody>
      </p:sp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468313" y="188913"/>
            <a:ext cx="83518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latin typeface="Times New Roman" pitchFamily="18" charset="0"/>
                <a:cs typeface="Times New Roman" pitchFamily="18" charset="0"/>
              </a:rPr>
              <a:t>Досліди на визначення жорсткості води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257870" y="809967"/>
            <a:ext cx="4713231" cy="3252969"/>
          </a:xfrm>
          <a:prstGeom prst="flowChartPunchedCard">
            <a:avLst/>
          </a:prstGeom>
          <a:ln w="38100">
            <a:solidFill>
              <a:schemeClr val="accent1"/>
            </a:solidFill>
          </a:ln>
        </p:spPr>
      </p:pic>
      <p:sp>
        <p:nvSpPr>
          <p:cNvPr id="21508" name="TextBox 8"/>
          <p:cNvSpPr txBox="1">
            <a:spLocks noChangeArrowheads="1"/>
          </p:cNvSpPr>
          <p:nvPr/>
        </p:nvSpPr>
        <p:spPr bwMode="auto">
          <a:xfrm>
            <a:off x="395288" y="4581525"/>
            <a:ext cx="8208962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 i="1">
                <a:latin typeface="Times New Roman" pitchFamily="18" charset="0"/>
                <a:cs typeface="Times New Roman" pitchFamily="18" charset="0"/>
              </a:rPr>
              <a:t>Результати досліджень показали:</a:t>
            </a:r>
          </a:p>
          <a:p>
            <a:r>
              <a:rPr lang="uk-UA" b="1">
                <a:latin typeface="Times New Roman" pitchFamily="18" charset="0"/>
                <a:cs typeface="Times New Roman" pitchFamily="18" charset="0"/>
              </a:rPr>
              <a:t>Постійна жорсткість води зумовлена наявністю у ній сульфатів і хлоридів.</a:t>
            </a:r>
          </a:p>
          <a:p>
            <a:pPr>
              <a:buFontTx/>
              <a:buChar char="•"/>
            </a:pPr>
            <a:r>
              <a:rPr lang="uk-UA" b="1">
                <a:latin typeface="Times New Roman" pitchFamily="18" charset="0"/>
                <a:cs typeface="Times New Roman" pitchFamily="18" charset="0"/>
              </a:rPr>
              <a:t>Постійне вживання жорсткої води людиною сприяє розвитку захворювань.</a:t>
            </a:r>
          </a:p>
          <a:p>
            <a:pPr>
              <a:buFontTx/>
              <a:buChar char="•"/>
            </a:pPr>
            <a:r>
              <a:rPr lang="uk-UA" b="1">
                <a:latin typeface="Times New Roman" pitchFamily="18" charset="0"/>
              </a:rPr>
              <a:t>Тимчасова жорсткість води усувається при кип’ятінні, але </a:t>
            </a:r>
            <a:r>
              <a:rPr lang="uk-UA" b="1">
                <a:latin typeface="Times New Roman" pitchFamily="18" charset="0"/>
                <a:cs typeface="Times New Roman" pitchFamily="18" charset="0"/>
              </a:rPr>
              <a:t>вживання перевареної води небезпечне. Тому для очистки води потрібно використовувати інші методи. </a:t>
            </a:r>
          </a:p>
        </p:txBody>
      </p:sp>
      <p:cxnSp>
        <p:nvCxnSpPr>
          <p:cNvPr id="11" name="Соединительная линия уступом 10"/>
          <p:cNvCxnSpPr/>
          <p:nvPr/>
        </p:nvCxnSpPr>
        <p:spPr>
          <a:xfrm>
            <a:off x="542616" y="4090218"/>
            <a:ext cx="7498399" cy="648073"/>
          </a:xfrm>
          <a:prstGeom prst="bentConnector3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/>
          <p:nvPr/>
        </p:nvCxnSpPr>
        <p:spPr>
          <a:xfrm>
            <a:off x="468313" y="3789363"/>
            <a:ext cx="7056437" cy="647700"/>
          </a:xfrm>
          <a:prstGeom prst="bentConnector3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1" name="TextBox 15"/>
          <p:cNvSpPr txBox="1">
            <a:spLocks noChangeArrowheads="1"/>
          </p:cNvSpPr>
          <p:nvPr/>
        </p:nvSpPr>
        <p:spPr bwMode="auto">
          <a:xfrm>
            <a:off x="5076825" y="4365625"/>
            <a:ext cx="337978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300" i="1">
                <a:latin typeface="Times New Roman" pitchFamily="18" charset="0"/>
                <a:cs typeface="Times New Roman" pitchFamily="18" charset="0"/>
              </a:rPr>
              <a:t>Учениці 11 класу ЗОШ№12 проводять дослід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470</TotalTime>
  <Words>732</Words>
  <Application>Microsoft Office PowerPoint</Application>
  <PresentationFormat>Экран (4:3)</PresentationFormat>
  <Paragraphs>97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Trebuchet MS</vt:lpstr>
      <vt:lpstr>Georgia</vt:lpstr>
      <vt:lpstr>Calibri</vt:lpstr>
      <vt:lpstr>Times New Roman</vt:lpstr>
      <vt:lpstr>Wingdings 2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aLEXUS</cp:lastModifiedBy>
  <cp:revision>44</cp:revision>
  <dcterms:created xsi:type="dcterms:W3CDTF">2012-11-22T16:55:36Z</dcterms:created>
  <dcterms:modified xsi:type="dcterms:W3CDTF">2013-04-08T12:08:34Z</dcterms:modified>
</cp:coreProperties>
</file>