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sldIdLst>
    <p:sldId id="256" r:id="rId2"/>
    <p:sldId id="270" r:id="rId3"/>
    <p:sldId id="257" r:id="rId4"/>
    <p:sldId id="271" r:id="rId5"/>
    <p:sldId id="275" r:id="rId6"/>
    <p:sldId id="258" r:id="rId7"/>
    <p:sldId id="272" r:id="rId8"/>
    <p:sldId id="266" r:id="rId9"/>
    <p:sldId id="260" r:id="rId10"/>
    <p:sldId id="259" r:id="rId11"/>
    <p:sldId id="261" r:id="rId12"/>
    <p:sldId id="262" r:id="rId13"/>
    <p:sldId id="263" r:id="rId14"/>
    <p:sldId id="267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00CCFF"/>
    <a:srgbClr val="66CCFF"/>
    <a:srgbClr val="33CCFF"/>
    <a:srgbClr val="000000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86413" autoAdjust="0"/>
  </p:normalViewPr>
  <p:slideViewPr>
    <p:cSldViewPr>
      <p:cViewPr>
        <p:scale>
          <a:sx n="60" d="100"/>
          <a:sy n="60" d="100"/>
        </p:scale>
        <p:origin x="-145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66B01-5F2E-4450-A6B7-B50D283D897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D0570-4560-4A03-AF69-8FDD0F492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D0570-4560-4A03-AF69-8FDD0F4920C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EA0C-A738-4994-87F5-1D72AE0D2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ACDA-9DE4-4604-95E9-466D02397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604D-6A03-4C9D-B17B-A7C1B9489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B69F-4DA2-4101-B882-A62FF15CC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D311-36BA-4CBA-A818-F8DFB5216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8759-97E3-491A-96F1-9F9FB9F8B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D8A7-16BB-4A13-A486-174CCCCF8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E85D-C553-41E0-B2D4-21190AF93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38F85-9F40-4A9D-B61C-2BB40BA3E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77B2-62A6-4437-8508-696C8A558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09B75-2B31-4174-8646-DD15EB212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26F2-132B-4B55-93C0-65F70492B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29FE-524E-4CC8-9B6E-EFEADF256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34F6-9C68-49BB-B8E1-D0509861B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6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6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6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7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87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7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87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87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87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87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287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7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7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369FD64B-2718-42D6-A31C-0B1DE9DF2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80927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Сучасний стан гідробіологічного режиму пониззя Дніпра</a:t>
            </a:r>
            <a:endParaRPr lang="ru-RU" sz="5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43438" y="3214688"/>
            <a:ext cx="4500561" cy="36433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Виконавець: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Смєшко Ганна Олександрівна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10 – Б класу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Херсонської гімназії №20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імені Бориса Лавреньова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Науковий керівник: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Борткевич Лариса Вікторівна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кандидат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біологічних наук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доцент  Херсонського Державного Аграрного Університету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160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4143404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9138"/>
          </a:xfrm>
        </p:spPr>
        <p:txBody>
          <a:bodyPr/>
          <a:lstStyle/>
          <a:p>
            <a:pPr eaLnBrk="1" hangingPunct="1">
              <a:defRPr/>
            </a:pPr>
            <a:r>
              <a:rPr lang="uk-UA" sz="3000" b="1" smtClean="0">
                <a:solidFill>
                  <a:srgbClr val="000099"/>
                </a:solidFill>
              </a:rPr>
              <a:t>Таблиця 1 - Якісний склад організмів</a:t>
            </a:r>
            <a:endParaRPr lang="ru-RU" sz="3000" b="1" smtClean="0">
              <a:solidFill>
                <a:srgbClr val="000099"/>
              </a:solidFill>
            </a:endParaRPr>
          </a:p>
        </p:txBody>
      </p:sp>
      <p:graphicFrame>
        <p:nvGraphicFramePr>
          <p:cNvPr id="7273" name="Group 105"/>
          <p:cNvGraphicFramePr>
            <a:graphicFrameLocks noGrp="1"/>
          </p:cNvGraphicFramePr>
          <p:nvPr/>
        </p:nvGraphicFramePr>
        <p:xfrm>
          <a:off x="0" y="1341438"/>
          <a:ext cx="9144000" cy="4615752"/>
        </p:xfrm>
        <a:graphic>
          <a:graphicData uri="http://schemas.openxmlformats.org/drawingml/2006/table">
            <a:tbl>
              <a:tblPr/>
              <a:tblGrid>
                <a:gridCol w="3132138"/>
                <a:gridCol w="6011862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Організми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Видовий склад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Фітопланктон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Cholorophyta</a:t>
                      </a: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Сyanophyta</a:t>
                      </a:r>
                      <a:endParaRPr kumimoji="0" lang="uk-UA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Diatomeae</a:t>
                      </a: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Euglenophyta</a:t>
                      </a: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Chlorococcales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Зоопланктон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Roratoria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Cladocera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Copepoda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Зообентос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Mollusca                          Chironomidae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Макрофіти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Hydrocharitaceae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Ceratophyllaceae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Halaragaceae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Potamogetonaceae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Перифітон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Mollusca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Crustacea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>
              <a:defRPr/>
            </a:pPr>
            <a:r>
              <a:rPr lang="uk-UA" sz="3000" b="1" dirty="0" smtClean="0">
                <a:solidFill>
                  <a:srgbClr val="000099"/>
                </a:solidFill>
              </a:rPr>
              <a:t>Таблиця 2 – Середні показники біомаси зоопланктону г/м</a:t>
            </a:r>
            <a:r>
              <a:rPr lang="uk-UA" sz="3000" b="1" baseline="30000" dirty="0" smtClean="0">
                <a:solidFill>
                  <a:srgbClr val="000099"/>
                </a:solidFill>
              </a:rPr>
              <a:t>3</a:t>
            </a:r>
            <a:r>
              <a:rPr lang="uk-UA" sz="3000" b="1" dirty="0" smtClean="0">
                <a:solidFill>
                  <a:srgbClr val="000099"/>
                </a:solidFill>
              </a:rPr>
              <a:t> у водоймах пониззя Дніпра, 2010-2012 рр.</a:t>
            </a:r>
            <a:endParaRPr lang="ru-RU" sz="3000" dirty="0" smtClean="0"/>
          </a:p>
        </p:txBody>
      </p:sp>
      <p:graphicFrame>
        <p:nvGraphicFramePr>
          <p:cNvPr id="9255" name="Group 39"/>
          <p:cNvGraphicFramePr>
            <a:graphicFrameLocks noGrp="1"/>
          </p:cNvGraphicFramePr>
          <p:nvPr>
            <p:ph idx="1"/>
          </p:nvPr>
        </p:nvGraphicFramePr>
        <p:xfrm>
          <a:off x="0" y="1628775"/>
          <a:ext cx="9144000" cy="5048051"/>
        </p:xfrm>
        <a:graphic>
          <a:graphicData uri="http://schemas.openxmlformats.org/drawingml/2006/table">
            <a:tbl>
              <a:tblPr/>
              <a:tblGrid>
                <a:gridCol w="4556696"/>
                <a:gridCol w="1630244"/>
                <a:gridCol w="1478530"/>
                <a:gridCol w="1478530"/>
              </a:tblGrid>
              <a:tr h="585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Водойми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 р.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 р.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 р.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р. Рвач, глибини:         0,25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2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3,5 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118,7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12,2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р. Вільхова, глибина:   1 м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2 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21,0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оз. Дідове, глибини:    0,25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1,8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4 м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33,3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оз. Беребез, глибини: 1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2 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000" b="1" dirty="0" smtClean="0">
                <a:solidFill>
                  <a:srgbClr val="000099"/>
                </a:solidFill>
              </a:rPr>
              <a:t>Таблиця 3 – Середні показники біомаси зообентосу г/м</a:t>
            </a:r>
            <a:r>
              <a:rPr lang="uk-UA" sz="3000" b="1" baseline="30000" dirty="0" smtClean="0">
                <a:solidFill>
                  <a:srgbClr val="000099"/>
                </a:solidFill>
              </a:rPr>
              <a:t>2</a:t>
            </a:r>
            <a:r>
              <a:rPr lang="uk-UA" sz="3000" b="1" dirty="0" smtClean="0">
                <a:solidFill>
                  <a:srgbClr val="000099"/>
                </a:solidFill>
              </a:rPr>
              <a:t> у водоймах пониззя Дніпра, 2010-2012 рр.</a:t>
            </a:r>
            <a:endParaRPr lang="ru-RU" sz="3000" b="1" baseline="30000" dirty="0" smtClean="0">
              <a:solidFill>
                <a:srgbClr val="000099"/>
              </a:solidFill>
            </a:endParaRP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>
            <p:ph idx="1"/>
          </p:nvPr>
        </p:nvGraphicFramePr>
        <p:xfrm>
          <a:off x="0" y="1643063"/>
          <a:ext cx="9144000" cy="3844862"/>
        </p:xfrm>
        <a:graphic>
          <a:graphicData uri="http://schemas.openxmlformats.org/drawingml/2006/table">
            <a:tbl>
              <a:tblPr/>
              <a:tblGrid>
                <a:gridCol w="4556696"/>
                <a:gridCol w="1630244"/>
                <a:gridCol w="1478530"/>
                <a:gridCol w="147853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Водойми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 р.</a:t>
                      </a:r>
                      <a:endParaRPr kumimoji="0" lang="ru-RU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 р.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 р.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р. Рвач, глибини:         0,5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2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3,5 м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96,9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0,003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р. Вільхова, глибина:   2 м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240,1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оз. Дідове, глибина:     2 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293,1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оз. Беребез, глибини: 1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2 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1480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000" b="1" dirty="0" smtClean="0">
                <a:solidFill>
                  <a:srgbClr val="000099"/>
                </a:solidFill>
              </a:rPr>
              <a:t>Таблиця 4 – Середні показники біомаси перифітону г/м</a:t>
            </a:r>
            <a:r>
              <a:rPr lang="uk-UA" sz="3000" b="1" baseline="30000" dirty="0" smtClean="0">
                <a:solidFill>
                  <a:srgbClr val="000099"/>
                </a:solidFill>
              </a:rPr>
              <a:t>2</a:t>
            </a:r>
            <a:r>
              <a:rPr lang="uk-UA" sz="3000" b="1" dirty="0" smtClean="0">
                <a:solidFill>
                  <a:srgbClr val="000099"/>
                </a:solidFill>
              </a:rPr>
              <a:t> у водоймах пониззя Дніпра, 2010-2012 рр.</a:t>
            </a:r>
            <a:endParaRPr lang="ru-RU" sz="3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11297" name="Group 33"/>
          <p:cNvGraphicFramePr>
            <a:graphicFrameLocks noGrp="1"/>
          </p:cNvGraphicFramePr>
          <p:nvPr>
            <p:ph idx="1"/>
          </p:nvPr>
        </p:nvGraphicFramePr>
        <p:xfrm>
          <a:off x="0" y="1700213"/>
          <a:ext cx="9144000" cy="3085276"/>
        </p:xfrm>
        <a:graphic>
          <a:graphicData uri="http://schemas.openxmlformats.org/drawingml/2006/table">
            <a:tbl>
              <a:tblPr/>
              <a:tblGrid>
                <a:gridCol w="2239229"/>
                <a:gridCol w="2003337"/>
                <a:gridCol w="2450717"/>
                <a:gridCol w="245071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Групи організмів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р. Рвач,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 р.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р. Вільхова,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 р.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р. Вільхова,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 р.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Mollusca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2929,4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2361,1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Amphipoda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Chironomidae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Всього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2943,1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2363,3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000" b="1" dirty="0" smtClean="0">
                <a:solidFill>
                  <a:srgbClr val="000099"/>
                </a:solidFill>
              </a:rPr>
              <a:t>Таблиця 5 – Показники середньої маси вищої водної рослинності г/м</a:t>
            </a:r>
            <a:r>
              <a:rPr lang="uk-UA" sz="3000" b="1" baseline="30000" dirty="0" smtClean="0">
                <a:solidFill>
                  <a:srgbClr val="000099"/>
                </a:solidFill>
              </a:rPr>
              <a:t>2 </a:t>
            </a:r>
            <a:r>
              <a:rPr lang="uk-UA" sz="3000" b="1" dirty="0" smtClean="0">
                <a:solidFill>
                  <a:srgbClr val="000099"/>
                </a:solidFill>
              </a:rPr>
              <a:t>у водоймах пониззя Дніпра, 2010-2012 рр.</a:t>
            </a:r>
            <a:endParaRPr lang="ru-RU" sz="3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>
            <p:ph idx="1"/>
          </p:nvPr>
        </p:nvGraphicFramePr>
        <p:xfrm>
          <a:off x="0" y="1844675"/>
          <a:ext cx="9144000" cy="4640136"/>
        </p:xfrm>
        <a:graphic>
          <a:graphicData uri="http://schemas.openxmlformats.org/drawingml/2006/table">
            <a:tbl>
              <a:tblPr/>
              <a:tblGrid>
                <a:gridCol w="4587866"/>
                <a:gridCol w="1499320"/>
                <a:gridCol w="1528407"/>
                <a:gridCol w="1528407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Водойми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 р.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 р.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 р.</a:t>
                      </a:r>
                      <a:endParaRPr kumimoji="0" 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р. Рвач, глибини:        0,25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1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3,5 м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2368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1369,6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р. Вільхова, глибина:  1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2 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3600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оз. Дідове, глибини:    0,25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4 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2123,2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3748,8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оз. Беребез, глибина: 1 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2 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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6400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39825"/>
          </a:xfrm>
        </p:spPr>
        <p:txBody>
          <a:bodyPr/>
          <a:lstStyle/>
          <a:p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642918"/>
          <a:ext cx="91440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08"/>
                <a:gridCol w="1886864"/>
                <a:gridCol w="1886864"/>
                <a:gridCol w="1886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Показники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2011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2012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Макрофіти, г/м</a:t>
                      </a:r>
                      <a:r>
                        <a:rPr kumimoji="0" lang="ru-RU" sz="2800" kern="1200" baseline="300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1868,8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3709,1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9296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Фітопланктон, г/м</a:t>
                      </a:r>
                      <a:r>
                        <a:rPr kumimoji="0" lang="ru-RU" sz="2800" kern="1200" baseline="300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&lt;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&lt;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&lt; 10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Зоопланктон,</a:t>
                      </a:r>
                      <a:r>
                        <a:rPr lang="uk-UA" sz="2800" baseline="0" dirty="0" smtClean="0"/>
                        <a:t> г/м</a:t>
                      </a:r>
                      <a:r>
                        <a:rPr kumimoji="0" lang="ru-RU" sz="2800" kern="1200" baseline="300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101,09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13,49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10,5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Зообентос</a:t>
                      </a:r>
                      <a:r>
                        <a:rPr lang="uk-UA" sz="2800" baseline="0" dirty="0" smtClean="0"/>
                        <a:t> м</a:t>
                      </a:r>
                      <a:r>
                        <a:rPr lang="en-US" sz="2800" baseline="0" dirty="0" smtClean="0"/>
                        <a:t>’</a:t>
                      </a:r>
                      <a:r>
                        <a:rPr lang="uk-UA" sz="2800" baseline="0" dirty="0" smtClean="0"/>
                        <a:t>який, г/м</a:t>
                      </a:r>
                      <a:r>
                        <a:rPr kumimoji="0" lang="ru-RU" sz="2800" kern="1200" baseline="300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2,67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0,05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0,01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643314"/>
            <a:ext cx="9144000" cy="3214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макрофіти збільшилися у 5 разів;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характеристика фітопланктону майже ідентична;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біомаса зоопланктону зменшилася у 7,5 разів;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біомаса 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якого зообентосу впала у 133,5 разів.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5183188" cy="1052513"/>
          </a:xfrm>
        </p:spPr>
        <p:txBody>
          <a:bodyPr/>
          <a:lstStyle/>
          <a:p>
            <a:pPr>
              <a:defRPr/>
            </a:pPr>
            <a:r>
              <a:rPr lang="uk-UA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endParaRPr lang="ru-RU" sz="6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8" y="1142984"/>
            <a:ext cx="3428992" cy="1714512"/>
          </a:xfrm>
          <a:solidFill>
            <a:srgbClr val="0033CC"/>
          </a:solidFill>
          <a:ln cap="rnd">
            <a:solidFill>
              <a:schemeClr val="tx1"/>
            </a:solidFill>
            <a:prstDash val="sysDot"/>
          </a:ln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Якісний склад та кількісний розвиток визначає рівень рибної продукції</a:t>
            </a:r>
            <a:endParaRPr lang="ru-RU" sz="25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42984"/>
            <a:ext cx="4214810" cy="1714512"/>
          </a:xfrm>
          <a:solidFill>
            <a:srgbClr val="0033CC"/>
          </a:solidFill>
          <a:ln cap="rnd">
            <a:solidFill>
              <a:schemeClr val="tx1"/>
            </a:solidFill>
            <a:prstDash val="sysDot"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Визначаються структурні та функціональні характеристики кормових організмів</a:t>
            </a:r>
            <a:endParaRPr lang="ru-RU" sz="25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786322"/>
            <a:ext cx="3000364" cy="1849458"/>
          </a:xfrm>
          <a:prstGeom prst="rect">
            <a:avLst/>
          </a:prstGeom>
          <a:solidFill>
            <a:srgbClr val="0033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Оцінка потенційних</a:t>
            </a:r>
            <a:endParaRPr lang="uk-UA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рибогосподарських</a:t>
            </a:r>
            <a:endParaRPr lang="uk-UA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можливостей </a:t>
            </a:r>
          </a:p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пониззя  Дніпра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929190" y="4786322"/>
            <a:ext cx="4214810" cy="1849457"/>
          </a:xfrm>
          <a:prstGeom prst="rect">
            <a:avLst/>
          </a:prstGeom>
          <a:solidFill>
            <a:srgbClr val="0033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Природна кормова база</a:t>
            </a:r>
          </a:p>
          <a:p>
            <a:pPr algn="r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є частиною ресурсів водойм</a:t>
            </a:r>
          </a:p>
          <a:p>
            <a:pPr algn="r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і являє собою багатовидовий</a:t>
            </a:r>
          </a:p>
          <a:p>
            <a:pPr algn="r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комплекс гідробіонтів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6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428868"/>
            <a:ext cx="3074084" cy="2551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uk-UA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6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endParaRPr lang="ru-RU" sz="6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3500438"/>
            <a:ext cx="2051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Фітопланктон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7234238" y="3429000"/>
            <a:ext cx="19097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Зоопланктон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0" y="6491288"/>
            <a:ext cx="374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Зообентос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594600" y="6491288"/>
            <a:ext cx="154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Перифітон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0004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4214810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292600"/>
            <a:ext cx="4038600" cy="2187575"/>
          </a:xfr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14818"/>
            <a:ext cx="3643306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4000496" y="4857760"/>
            <a:ext cx="154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 i="1" dirty="0">
                <a:latin typeface="Times New Roman" pitchFamily="18" charset="0"/>
                <a:cs typeface="Times New Roman" pitchFamily="18" charset="0"/>
              </a:rPr>
              <a:t>Макрофіти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65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2214554"/>
            <a:ext cx="3786214" cy="251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/>
      <p:bldP spid="4104" grpId="0"/>
      <p:bldP spid="4105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9144000" cy="1585909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середні біомаси кожної групи кормових гідробіонтів на мілководних ділянках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357422" y="285728"/>
            <a:ext cx="43577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uk-UA" sz="8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</a:t>
            </a:r>
            <a:endParaRPr lang="ru-RU" sz="80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Содержимое 6" descr="IMG_74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345480"/>
            <a:ext cx="5000660" cy="322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uk-UA" sz="8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endParaRPr lang="ru-RU" sz="8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285861"/>
            <a:ext cx="9144000" cy="2000264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визначити середні показники біомас у літній період кожної групи кормових гідробіонтів на різних глибинах мілководних зон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3500" dirty="0" smtClean="0">
              <a:effectLst/>
            </a:endParaRPr>
          </a:p>
        </p:txBody>
      </p:sp>
      <p:pic>
        <p:nvPicPr>
          <p:cNvPr id="7" name="Рисунок 6" descr="IMG_6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857628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323528" y="5373216"/>
            <a:ext cx="7920880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049338"/>
            <a:ext cx="6012160" cy="5808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виявити за літературними даними середньосезонні показники чисельності та біомаси груп кормових гідробіонтів на мілководдях пониззя Дніпра;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засвоїти методики відбору та камеральної обробки проб фітопланктону, зоопланктону, зообентосу, перифітону, вищої водної рослинності;</a:t>
            </a: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визначити середні показники біомас у літній період кормових гідробіонтів на різних глибинах мілководь р. Рвач та Вільхова, оз. Беребез та Дідове в районі с. Кізомис протягом  2010-2012 рр.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000099"/>
              </a:buClr>
              <a:buFont typeface="Wingdings" pitchFamily="2" charset="2"/>
              <a:buChar char="ü"/>
              <a:defRPr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619250" y="0"/>
            <a:ext cx="5905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8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857364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uk-UA" sz="6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endParaRPr lang="ru-RU" sz="6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28775"/>
            <a:ext cx="8229600" cy="4497388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00CCFF"/>
              </a:buClr>
              <a:buFont typeface="Wingdings" pitchFamily="2" charset="2"/>
              <a:buChar char="Ш"/>
            </a:pPr>
            <a:r>
              <a:rPr lang="uk-UA" sz="2800" smtClean="0">
                <a:effectLst/>
              </a:rPr>
              <a:t>аналіз джерел спеціальної літератури з гідробіологічного режиму Нижнього Дніпра;</a:t>
            </a:r>
          </a:p>
          <a:p>
            <a:pPr>
              <a:lnSpc>
                <a:spcPct val="90000"/>
              </a:lnSpc>
              <a:buClr>
                <a:srgbClr val="00CCFF"/>
              </a:buClr>
              <a:buFont typeface="Wingdings" pitchFamily="2" charset="2"/>
              <a:buChar char="Ш"/>
            </a:pPr>
            <a:r>
              <a:rPr lang="uk-UA" sz="2800" smtClean="0">
                <a:effectLst/>
              </a:rPr>
              <a:t>польові зйомки спеціальними гідробіологічними приладами на мілководдях р. Рвач та Вільхова, оз. Беребез та Дідове;</a:t>
            </a:r>
          </a:p>
          <a:p>
            <a:pPr>
              <a:lnSpc>
                <a:spcPct val="90000"/>
              </a:lnSpc>
              <a:buClr>
                <a:srgbClr val="00CCFF"/>
              </a:buClr>
              <a:buFont typeface="Wingdings" pitchFamily="2" charset="2"/>
              <a:buChar char="Ш"/>
            </a:pPr>
            <a:r>
              <a:rPr lang="uk-UA" sz="2800" smtClean="0">
                <a:effectLst/>
              </a:rPr>
              <a:t>камеральна обробка гідробіологічних проб у лабораторії кафедри гідробіоресурсів ХДАУ;</a:t>
            </a:r>
          </a:p>
          <a:p>
            <a:pPr>
              <a:lnSpc>
                <a:spcPct val="90000"/>
              </a:lnSpc>
              <a:buClr>
                <a:srgbClr val="00CCFF"/>
              </a:buClr>
              <a:buFont typeface="Wingdings" pitchFamily="2" charset="2"/>
              <a:buChar char="Ш"/>
            </a:pPr>
            <a:r>
              <a:rPr lang="uk-UA" sz="2800" smtClean="0">
                <a:effectLst/>
              </a:rPr>
              <a:t>складання підсумкових таблиць з динаміки біомаси кормових гідробіонтів на мілководдях р. Рвач та Вільхова, оз. Беребез та Дідове.</a:t>
            </a:r>
            <a:endParaRPr lang="ru-RU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Відбір проб</a:t>
            </a:r>
            <a:endParaRPr lang="ru-RU" sz="6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3"/>
            <a:ext cx="4214810" cy="2987331"/>
          </a:xfrm>
          <a:prstGeom prst="rect">
            <a:avLst/>
          </a:prstGeom>
        </p:spPr>
      </p:pic>
      <p:pic>
        <p:nvPicPr>
          <p:cNvPr id="10" name="Рисунок 9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575317" y="217507"/>
            <a:ext cx="2922557" cy="4214808"/>
          </a:xfrm>
          <a:prstGeom prst="rect">
            <a:avLst/>
          </a:prstGeom>
        </p:spPr>
      </p:pic>
      <p:pic>
        <p:nvPicPr>
          <p:cNvPr id="11" name="Рисунок 10" descr="отбор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72383"/>
            <a:ext cx="4214810" cy="2985617"/>
          </a:xfrm>
          <a:prstGeom prst="rect">
            <a:avLst/>
          </a:prstGeom>
        </p:spPr>
      </p:pic>
      <p:pic>
        <p:nvPicPr>
          <p:cNvPr id="12" name="Рисунок 11" descr="отб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5975" y="3857628"/>
            <a:ext cx="4238025" cy="30003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4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4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44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091767" cy="3000397"/>
          </a:xfrm>
          <a:prstGeom prst="rect">
            <a:avLst/>
          </a:prstGeom>
          <a:noFill/>
        </p:spPr>
      </p:pic>
      <p:pic>
        <p:nvPicPr>
          <p:cNvPr id="8198" name="Picture 6" descr="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714356"/>
            <a:ext cx="4071934" cy="29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Камеральна </a:t>
            </a:r>
            <a:r>
              <a:rPr lang="uk-UA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обробка </a:t>
            </a:r>
            <a:r>
              <a:rPr lang="uk-UA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гідробіологічних проб</a:t>
            </a:r>
            <a:endParaRPr lang="ru-RU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2" name="Picture 6" descr="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8506"/>
            <a:ext cx="4071934" cy="3009494"/>
          </a:xfrm>
          <a:prstGeom prst="rect">
            <a:avLst/>
          </a:prstGeom>
          <a:noFill/>
        </p:spPr>
      </p:pic>
      <p:pic>
        <p:nvPicPr>
          <p:cNvPr id="9223" name="Picture 7" descr="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875596"/>
            <a:ext cx="4071934" cy="298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2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1416</TotalTime>
  <Words>699</Words>
  <Application>Microsoft Office PowerPoint</Application>
  <PresentationFormat>Экран (4:3)</PresentationFormat>
  <Paragraphs>229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Круги</vt:lpstr>
      <vt:lpstr>Сучасний стан гідробіологічного режиму пониззя Дніпра</vt:lpstr>
      <vt:lpstr>Актуальність</vt:lpstr>
      <vt:lpstr>Об’єкти досліджень</vt:lpstr>
      <vt:lpstr>Слайд 4</vt:lpstr>
      <vt:lpstr>Мета</vt:lpstr>
      <vt:lpstr>Слайд 6</vt:lpstr>
      <vt:lpstr>Методика</vt:lpstr>
      <vt:lpstr>Слайд 8</vt:lpstr>
      <vt:lpstr>Слайд 9</vt:lpstr>
      <vt:lpstr>Таблиця 1 - Якісний склад організмів</vt:lpstr>
      <vt:lpstr>Таблиця 2 – Середні показники біомаси зоопланктону г/м3 у водоймах пониззя Дніпра, 2010-2012 рр.</vt:lpstr>
      <vt:lpstr>Таблиця 3 – Середні показники біомаси зообентосу г/м2 у водоймах пониззя Дніпра, 2010-2012 рр.</vt:lpstr>
      <vt:lpstr>Таблиця 4 – Середні показники біомаси перифітону г/м2 у водоймах пониззя Дніпра, 2010-2012 рр.</vt:lpstr>
      <vt:lpstr>Таблиця 5 – Показники середньої маси вищої водної рослинності г/м2 у водоймах пониззя Дніпра, 2010-2012 рр.</vt:lpstr>
      <vt:lpstr>Висновки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Природна кормова база коропових видів риб у пониззі Дніпра</dc:title>
  <dc:creator>Admin</dc:creator>
  <cp:lastModifiedBy>Admin</cp:lastModifiedBy>
  <cp:revision>88</cp:revision>
  <dcterms:created xsi:type="dcterms:W3CDTF">2012-01-03T18:08:34Z</dcterms:created>
  <dcterms:modified xsi:type="dcterms:W3CDTF">2013-04-15T14:17:06Z</dcterms:modified>
</cp:coreProperties>
</file>