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7" r:id="rId6"/>
    <p:sldId id="260" r:id="rId7"/>
    <p:sldId id="266" r:id="rId8"/>
    <p:sldId id="261" r:id="rId9"/>
    <p:sldId id="262" r:id="rId10"/>
    <p:sldId id="269" r:id="rId11"/>
    <p:sldId id="263" r:id="rId12"/>
    <p:sldId id="268"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118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660"/>
  </p:normalViewPr>
  <p:slideViewPr>
    <p:cSldViewPr>
      <p:cViewPr varScale="1">
        <p:scale>
          <a:sx n="98" d="100"/>
          <a:sy n="98" d="100"/>
        </p:scale>
        <p:origin x="-28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D17337-2CA2-447E-B500-CED6D8F7ED89}" type="datetimeFigureOut">
              <a:rPr lang="ru-RU" smtClean="0"/>
              <a:pPr/>
              <a:t>04.04.2013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88EC32-C0FE-4BF0-9890-ABE486AB6E1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688EC32-C0FE-4BF0-9890-ABE486AB6E14}"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1688EC32-C0FE-4BF0-9890-ABE486AB6E14}"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3FBEBE-7975-4372-8D4B-7A29285BC76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FC75A-AE1A-4010-BD0B-CB2E2E42563B}" type="datetimeFigureOut">
              <a:rPr lang="ru-RU" smtClean="0"/>
              <a:pPr/>
              <a:t>04.04.2013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FBEBE-7975-4372-8D4B-7A29285BC76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blip>
          <a:srcRect l="10417" b="396"/>
          <a:stretch>
            <a:fillRect/>
          </a:stretch>
        </p:blipFill>
        <p:spPr bwMode="auto">
          <a:xfrm>
            <a:off x="0" y="0"/>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683568" y="1124744"/>
            <a:ext cx="7992888" cy="4662815"/>
          </a:xfrm>
          <a:prstGeom prst="rect">
            <a:avLst/>
          </a:prstGeom>
          <a:solidFill>
            <a:schemeClr val="tx2">
              <a:alpha val="40000"/>
            </a:schemeClr>
          </a:solidFill>
          <a:effectLst>
            <a:outerShdw blurRad="50800" dist="38100" dir="8100000" algn="tr" rotWithShape="0">
              <a:prstClr val="black">
                <a:alpha val="40000"/>
              </a:prstClr>
            </a:outerShdw>
          </a:effectLst>
        </p:spPr>
        <p:txBody>
          <a:bodyPr wrap="square" rtlCol="0">
            <a:spAutoFit/>
          </a:bodyPr>
          <a:lstStyle/>
          <a:p>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Робота учениці 7 класу</a:t>
            </a:r>
          </a:p>
          <a:p>
            <a:r>
              <a:rPr lang="uk-UA" sz="3200"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Вишнівської</a:t>
            </a:r>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загальноосвітньої школи</a:t>
            </a:r>
          </a:p>
          <a:p>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І-ІІІ ступенів №3</a:t>
            </a:r>
          </a:p>
          <a:p>
            <a:r>
              <a:rPr lang="uk-UA" sz="3200"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Києво-Святошинського</a:t>
            </a:r>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району</a:t>
            </a:r>
          </a:p>
          <a:p>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Київської області</a:t>
            </a:r>
          </a:p>
          <a:p>
            <a:r>
              <a:rPr lang="uk-UA" sz="3200"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Митяй</a:t>
            </a:r>
            <a:r>
              <a:rPr lang="uk-UA" sz="3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Ірини Валентинівни</a:t>
            </a:r>
          </a:p>
          <a:p>
            <a:endParaRPr lang="uk-UA" sz="35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uk-UA" sz="35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a:p>
            <a:pPr algn="r"/>
            <a:r>
              <a:rPr lang="uk-UA" sz="25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Вчитель історії: Кравчук О.О.</a:t>
            </a:r>
          </a:p>
          <a:p>
            <a:pPr algn="r"/>
            <a:endParaRPr lang="uk-UA" sz="1000" dirty="0">
              <a:no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0"/>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827584" y="260648"/>
            <a:ext cx="7848872" cy="3108543"/>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uk-UA" sz="3200" dirty="0" smtClean="0">
                <a:solidFill>
                  <a:schemeClr val="bg1"/>
                </a:solidFill>
                <a:latin typeface="Times New Roman" pitchFamily="18" charset="0"/>
                <a:cs typeface="Times New Roman" pitchFamily="18" charset="0"/>
              </a:rPr>
              <a:t>Проект на тему:</a:t>
            </a:r>
          </a:p>
          <a:p>
            <a:pPr algn="ctr"/>
            <a:r>
              <a:rPr lang="uk-UA" sz="3200" dirty="0" err="1" smtClean="0">
                <a:solidFill>
                  <a:schemeClr val="bg1"/>
                </a:solidFill>
                <a:latin typeface="Times New Roman" pitchFamily="18" charset="0"/>
                <a:cs typeface="Times New Roman" pitchFamily="18" charset="0"/>
              </a:rPr>
              <a:t>“Порівняльний</a:t>
            </a:r>
            <a:r>
              <a:rPr lang="uk-UA" sz="3200" dirty="0" smtClean="0">
                <a:solidFill>
                  <a:schemeClr val="bg1"/>
                </a:solidFill>
                <a:latin typeface="Times New Roman" pitchFamily="18" charset="0"/>
                <a:cs typeface="Times New Roman" pitchFamily="18" charset="0"/>
              </a:rPr>
              <a:t> аналіз історичних подій:</a:t>
            </a:r>
          </a:p>
          <a:p>
            <a:pPr algn="ctr"/>
            <a:r>
              <a:rPr lang="uk-UA" sz="3200" dirty="0" smtClean="0">
                <a:solidFill>
                  <a:schemeClr val="bg1"/>
                </a:solidFill>
                <a:latin typeface="Times New Roman" pitchFamily="18" charset="0"/>
                <a:cs typeface="Times New Roman" pitchFamily="18" charset="0"/>
              </a:rPr>
              <a:t>Війни Росії з Наполеоном 1812р. та </a:t>
            </a:r>
          </a:p>
          <a:p>
            <a:pPr algn="ctr"/>
            <a:r>
              <a:rPr lang="uk-UA" sz="3200" dirty="0" smtClean="0">
                <a:solidFill>
                  <a:schemeClr val="bg1"/>
                </a:solidFill>
                <a:latin typeface="Times New Roman" pitchFamily="18" charset="0"/>
                <a:cs typeface="Times New Roman" pitchFamily="18" charset="0"/>
              </a:rPr>
              <a:t>Великої Вітчизняної війни 1941-1945рр. ” </a:t>
            </a:r>
          </a:p>
          <a:p>
            <a:endParaRPr lang="uk-UA" sz="2000" dirty="0" smtClean="0">
              <a:solidFill>
                <a:schemeClr val="bg1"/>
              </a:solidFill>
              <a:latin typeface="Times New Roman" pitchFamily="18" charset="0"/>
              <a:cs typeface="Times New Roman" pitchFamily="18" charset="0"/>
            </a:endParaRPr>
          </a:p>
          <a:p>
            <a:endParaRPr lang="uk-UA" sz="1000"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itchFamily="18" charset="0"/>
                <a:cs typeface="Times New Roman" pitchFamily="18" charset="0"/>
              </a:rPr>
              <a:t>	(Для порівняння обрано фрагменти битви за Москву)</a:t>
            </a:r>
          </a:p>
          <a:p>
            <a:endParaRPr lang="uk-UA" dirty="0">
              <a:solidFill>
                <a:schemeClr val="bg1"/>
              </a:solidFill>
              <a:latin typeface="Times New Roman" pitchFamily="18" charset="0"/>
              <a:cs typeface="Times New Roman" pitchFamily="18" charset="0"/>
            </a:endParaRPr>
          </a:p>
        </p:txBody>
      </p:sp>
      <p:pic>
        <p:nvPicPr>
          <p:cNvPr id="6" name="Picture 4" descr="C:\Documents and Settings\maximus\Рабочий стол\ман\erheben712.jpg"/>
          <p:cNvPicPr>
            <a:picLocks noChangeAspect="1" noChangeArrowheads="1"/>
          </p:cNvPicPr>
          <p:nvPr/>
        </p:nvPicPr>
        <p:blipFill>
          <a:blip r:embed="rId4" cstate="print"/>
          <a:srcRect l="10466" t="5316" b="6821"/>
          <a:stretch>
            <a:fillRect/>
          </a:stretch>
        </p:blipFill>
        <p:spPr bwMode="auto">
          <a:xfrm>
            <a:off x="35496" y="3520389"/>
            <a:ext cx="2952328" cy="3364995"/>
          </a:xfrm>
          <a:prstGeom prst="rect">
            <a:avLst/>
          </a:prstGeom>
          <a:ln>
            <a:noFill/>
          </a:ln>
          <a:effectLst>
            <a:softEdge rad="112500"/>
          </a:effectLst>
        </p:spPr>
      </p:pic>
      <p:pic>
        <p:nvPicPr>
          <p:cNvPr id="8" name="Picture 3" descr="C:\Documents and Settings\maximus\Рабочий стол\ман\gitler+12281493465.jpg"/>
          <p:cNvPicPr>
            <a:picLocks noChangeAspect="1" noChangeArrowheads="1"/>
          </p:cNvPicPr>
          <p:nvPr/>
        </p:nvPicPr>
        <p:blipFill>
          <a:blip r:embed="rId5" cstate="print"/>
          <a:srcRect b="5023"/>
          <a:stretch>
            <a:fillRect/>
          </a:stretch>
        </p:blipFill>
        <p:spPr bwMode="auto">
          <a:xfrm>
            <a:off x="6228184" y="3501009"/>
            <a:ext cx="2911064" cy="335699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363"/>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7848872" cy="4585871"/>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r>
              <a:rPr lang="uk-UA" sz="3200" dirty="0" smtClean="0">
                <a:solidFill>
                  <a:schemeClr val="bg1"/>
                </a:solidFill>
                <a:latin typeface="Times New Roman" pitchFamily="18" charset="0"/>
                <a:cs typeface="Times New Roman" pitchFamily="18" charset="0"/>
              </a:rPr>
              <a:t>План:</a:t>
            </a:r>
          </a:p>
          <a:p>
            <a:endParaRPr lang="uk-UA" sz="1000" dirty="0" smtClean="0">
              <a:solidFill>
                <a:schemeClr val="bg1"/>
              </a:solidFill>
              <a:latin typeface="Times New Roman" pitchFamily="18" charset="0"/>
              <a:cs typeface="Times New Roman" pitchFamily="18" charset="0"/>
            </a:endParaRP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Наполеон Бонапарт та його план відносно Москви;</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Партизанський рух та підпільна боротьба жителів Москви;</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Розгром армії Наполеона у 1812р. під Москвою;</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План Адольфа Гітлера відносно Москви у 1941р.;</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Мужність і героїзм захисників Москви;</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Кінець міфу про непереможність німецько-фашистської армії під Москвою;</a:t>
            </a:r>
          </a:p>
          <a:p>
            <a:pPr marL="457200" indent="-457200">
              <a:buFont typeface="+mj-lt"/>
              <a:buAutoNum type="arabicPeriod"/>
            </a:pPr>
            <a:r>
              <a:rPr lang="uk-UA" sz="2500" dirty="0" smtClean="0">
                <a:solidFill>
                  <a:schemeClr val="bg1"/>
                </a:solidFill>
                <a:latin typeface="Times New Roman" pitchFamily="18" charset="0"/>
                <a:cs typeface="Times New Roman" pitchFamily="18" charset="0"/>
              </a:rPr>
              <a:t>Висновки.</a:t>
            </a:r>
          </a:p>
          <a:p>
            <a:endParaRPr lang="uk-UA" sz="25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113739" y="-115540"/>
            <a:ext cx="9294251" cy="7000924"/>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a:pPr>
            <a:r>
              <a:rPr lang="uk-UA" dirty="0" smtClean="0">
                <a:solidFill>
                  <a:schemeClr val="bg1"/>
                </a:solidFill>
                <a:latin typeface="Times New Roman" pitchFamily="18" charset="0"/>
                <a:cs typeface="Times New Roman" pitchFamily="18" charset="0"/>
              </a:rPr>
              <a:t>Наполеон Бонапарт та його план відносно Москви</a:t>
            </a:r>
            <a:endParaRPr lang="uk-UA" dirty="0">
              <a:solidFill>
                <a:schemeClr val="bg1"/>
              </a:solidFill>
              <a:latin typeface="Times New Roman" pitchFamily="18" charset="0"/>
              <a:cs typeface="Times New Roman" pitchFamily="18" charset="0"/>
            </a:endParaRPr>
          </a:p>
        </p:txBody>
      </p:sp>
      <p:pic>
        <p:nvPicPr>
          <p:cNvPr id="2" name="Picture 2" descr="C:\Documents and Settings\Общага\Рабочий стол\картинки ман\83894009_17_Napoleon_at_the_enBattle_of_Friedland__deSchlacht_bei_Friedland___1807_.jpg"/>
          <p:cNvPicPr>
            <a:picLocks noChangeAspect="1" noChangeArrowheads="1"/>
          </p:cNvPicPr>
          <p:nvPr/>
        </p:nvPicPr>
        <p:blipFill>
          <a:blip r:embed="rId4" cstate="print"/>
          <a:srcRect/>
          <a:stretch>
            <a:fillRect/>
          </a:stretch>
        </p:blipFill>
        <p:spPr bwMode="auto">
          <a:xfrm>
            <a:off x="4932040" y="1340768"/>
            <a:ext cx="4117466" cy="3599719"/>
          </a:xfrm>
          <a:prstGeom prst="rect">
            <a:avLst/>
          </a:prstGeom>
          <a:noFill/>
          <a:effectLst>
            <a:softEdge rad="63500"/>
          </a:effectLst>
        </p:spPr>
      </p:pic>
      <p:sp>
        <p:nvSpPr>
          <p:cNvPr id="6" name="TextBox 4"/>
          <p:cNvSpPr txBox="1">
            <a:spLocks noChangeArrowheads="1"/>
          </p:cNvSpPr>
          <p:nvPr/>
        </p:nvSpPr>
        <p:spPr bwMode="auto">
          <a:xfrm>
            <a:off x="251520" y="857232"/>
            <a:ext cx="4464496" cy="5509200"/>
          </a:xfrm>
          <a:prstGeom prst="rect">
            <a:avLst/>
          </a:prstGeom>
          <a:noFill/>
          <a:ln w="9525">
            <a:noFill/>
            <a:miter lim="800000"/>
            <a:headEnd/>
            <a:tailEnd/>
          </a:ln>
          <a:effectLst>
            <a:glow rad="101600">
              <a:srgbClr val="002060">
                <a:alpha val="60000"/>
              </a:srgbClr>
            </a:glow>
          </a:effectLst>
        </p:spPr>
        <p:txBody>
          <a:bodyPr wrap="square">
            <a:spAutoFit/>
          </a:bodyPr>
          <a:lstStyle/>
          <a:p>
            <a:pPr indent="361950" algn="just"/>
            <a:r>
              <a:rPr lang="uk-UA" dirty="0">
                <a:solidFill>
                  <a:srgbClr val="002060"/>
                </a:solidFill>
                <a:latin typeface="Times New Roman" pitchFamily="18" charset="0"/>
                <a:cs typeface="Times New Roman" pitchFamily="18" charset="0"/>
              </a:rPr>
              <a:t>На стику XVIII–XIX ст. наполеонівська Франція успішно провела цілу низку завойовних війн.</a:t>
            </a:r>
            <a:r>
              <a:rPr lang="ru-RU" dirty="0">
                <a:solidFill>
                  <a:srgbClr val="002060"/>
                </a:solidFill>
                <a:latin typeface="Times New Roman" pitchFamily="18" charset="0"/>
                <a:cs typeface="Times New Roman" pitchFamily="18" charset="0"/>
              </a:rPr>
              <a:t> </a:t>
            </a:r>
            <a:r>
              <a:rPr lang="uk-UA" dirty="0">
                <a:solidFill>
                  <a:srgbClr val="002060"/>
                </a:solidFill>
                <a:latin typeface="Times New Roman" pitchFamily="18" charset="0"/>
                <a:cs typeface="Times New Roman" pitchFamily="18" charset="0"/>
              </a:rPr>
              <a:t>Мета наполеонівської імперії полягала у знищенні Англії, завоюванні Європи та світовому пануванні Франції. Здійснити це можна було шляхом розгрому і знищення самостійності всіх великих держав Європи і, в кінцевому рахунку, найсильнішої з них - Росії. Далі він збирався йти на Індію, використавши російські війська як допоміжні сили.</a:t>
            </a:r>
            <a:r>
              <a:rPr lang="ru-RU" dirty="0">
                <a:solidFill>
                  <a:srgbClr val="002060"/>
                </a:solidFill>
                <a:latin typeface="Times New Roman" pitchFamily="18" charset="0"/>
                <a:cs typeface="Times New Roman" pitchFamily="18" charset="0"/>
              </a:rPr>
              <a:t> </a:t>
            </a:r>
            <a:endParaRPr lang="uk-UA" dirty="0">
              <a:solidFill>
                <a:srgbClr val="002060"/>
              </a:solidFill>
              <a:latin typeface="Times New Roman" pitchFamily="18" charset="0"/>
              <a:cs typeface="Times New Roman" pitchFamily="18" charset="0"/>
            </a:endParaRPr>
          </a:p>
          <a:p>
            <a:pPr algn="just"/>
            <a:endParaRPr lang="en-US" sz="1000" dirty="0" smtClean="0">
              <a:solidFill>
                <a:srgbClr val="002060"/>
              </a:solidFill>
              <a:latin typeface="Times New Roman" pitchFamily="18" charset="0"/>
              <a:cs typeface="Times New Roman" pitchFamily="18" charset="0"/>
            </a:endParaRPr>
          </a:p>
          <a:p>
            <a:pPr indent="361950" algn="just"/>
            <a:r>
              <a:rPr lang="uk-UA" dirty="0" smtClean="0">
                <a:solidFill>
                  <a:srgbClr val="002060"/>
                </a:solidFill>
                <a:latin typeface="Times New Roman" pitchFamily="18" charset="0"/>
                <a:cs typeface="Times New Roman" pitchFamily="18" charset="0"/>
              </a:rPr>
              <a:t> </a:t>
            </a:r>
            <a:r>
              <a:rPr lang="uk-UA" dirty="0">
                <a:solidFill>
                  <a:srgbClr val="002060"/>
                </a:solidFill>
                <a:latin typeface="Times New Roman" pitchFamily="18" charset="0"/>
                <a:cs typeface="Times New Roman" pitchFamily="18" charset="0"/>
              </a:rPr>
              <a:t>24 червня 1812 р. французька армія переправилася через річку Німан і вдерлася у Росію.</a:t>
            </a:r>
            <a:r>
              <a:rPr lang="ru-RU" dirty="0">
                <a:solidFill>
                  <a:srgbClr val="002060"/>
                </a:solidFill>
                <a:latin typeface="Times New Roman" pitchFamily="18" charset="0"/>
                <a:cs typeface="Times New Roman" pitchFamily="18" charset="0"/>
              </a:rPr>
              <a:t> </a:t>
            </a:r>
            <a:r>
              <a:rPr lang="uk-UA" dirty="0" smtClean="0">
                <a:solidFill>
                  <a:srgbClr val="002060"/>
                </a:solidFill>
                <a:latin typeface="Times New Roman" pitchFamily="18" charset="0"/>
                <a:cs typeface="Times New Roman" pitchFamily="18" charset="0"/>
              </a:rPr>
              <a:t>Але цього разу Наполеонові не вдалося обрати час і місце битви на свій розсуд. Російські армії, відступаючи та маневруючи, з'єдналися біля Смоленська і стали відходити до Москви. </a:t>
            </a:r>
            <a:endParaRPr lang="ru-RU" dirty="0" smtClean="0">
              <a:solidFill>
                <a:srgbClr val="002060"/>
              </a:solidFill>
              <a:latin typeface="Times New Roman" pitchFamily="18" charset="0"/>
              <a:cs typeface="Times New Roman" pitchFamily="18" charset="0"/>
            </a:endParaRPr>
          </a:p>
          <a:p>
            <a:pPr indent="361950" algn="just"/>
            <a:endParaRPr lang="uk-UA"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113739" y="-142900"/>
            <a:ext cx="9294251" cy="7000924"/>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a:pPr>
            <a:r>
              <a:rPr lang="uk-UA" dirty="0" smtClean="0">
                <a:solidFill>
                  <a:schemeClr val="bg1"/>
                </a:solidFill>
                <a:latin typeface="Times New Roman" pitchFamily="18" charset="0"/>
                <a:cs typeface="Times New Roman" pitchFamily="18" charset="0"/>
              </a:rPr>
              <a:t>Наполеон Бонапарт та його план відносно Москви</a:t>
            </a:r>
            <a:endParaRPr lang="uk-UA" dirty="0">
              <a:solidFill>
                <a:schemeClr val="bg1"/>
              </a:solidFill>
              <a:latin typeface="Times New Roman" pitchFamily="18" charset="0"/>
              <a:cs typeface="Times New Roman" pitchFamily="18" charset="0"/>
            </a:endParaRPr>
          </a:p>
        </p:txBody>
      </p:sp>
      <p:pic>
        <p:nvPicPr>
          <p:cNvPr id="5122" name="Picture 2" descr="C:\Documents and Settings\Общага\Рабочий стол\картинки ман\1344491848_karta-vtorzheniya-napoleona.gif"/>
          <p:cNvPicPr>
            <a:picLocks noChangeAspect="1" noChangeArrowheads="1"/>
          </p:cNvPicPr>
          <p:nvPr/>
        </p:nvPicPr>
        <p:blipFill>
          <a:blip r:embed="rId4" cstate="print"/>
          <a:srcRect/>
          <a:stretch>
            <a:fillRect/>
          </a:stretch>
        </p:blipFill>
        <p:spPr bwMode="auto">
          <a:xfrm>
            <a:off x="428596" y="928670"/>
            <a:ext cx="8429684" cy="5283636"/>
          </a:xfrm>
          <a:prstGeom prst="rect">
            <a:avLst/>
          </a:prstGeom>
          <a:noFill/>
          <a:effectLst>
            <a:softEdge rad="63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2"/>
            </a:pPr>
            <a:r>
              <a:rPr lang="uk-UA" dirty="0" smtClean="0">
                <a:solidFill>
                  <a:schemeClr val="bg1"/>
                </a:solidFill>
                <a:latin typeface="Times New Roman" pitchFamily="18" charset="0"/>
                <a:cs typeface="Times New Roman" pitchFamily="18" charset="0"/>
              </a:rPr>
              <a:t>Партизанський рух та підпільна боротьба жителів Москви</a:t>
            </a:r>
            <a:endParaRPr lang="uk-UA" dirty="0">
              <a:solidFill>
                <a:schemeClr val="bg1"/>
              </a:solidFill>
              <a:latin typeface="Times New Roman" pitchFamily="18" charset="0"/>
              <a:cs typeface="Times New Roman" pitchFamily="18" charset="0"/>
            </a:endParaRPr>
          </a:p>
        </p:txBody>
      </p:sp>
      <p:pic>
        <p:nvPicPr>
          <p:cNvPr id="2050" name="Picture 2" descr="E:\загрузки\1812opolchenci1.jpg"/>
          <p:cNvPicPr>
            <a:picLocks noChangeAspect="1" noChangeArrowheads="1"/>
          </p:cNvPicPr>
          <p:nvPr/>
        </p:nvPicPr>
        <p:blipFill>
          <a:blip r:embed="rId4" cstate="print">
            <a:lum contrast="20000"/>
          </a:blip>
          <a:srcRect l="12069"/>
          <a:stretch>
            <a:fillRect/>
          </a:stretch>
        </p:blipFill>
        <p:spPr bwMode="auto">
          <a:xfrm>
            <a:off x="467544" y="2013920"/>
            <a:ext cx="3758278" cy="3143272"/>
          </a:xfrm>
          <a:prstGeom prst="rect">
            <a:avLst/>
          </a:prstGeom>
          <a:noFill/>
          <a:effectLst>
            <a:softEdge rad="63500"/>
          </a:effectLst>
        </p:spPr>
      </p:pic>
      <p:sp>
        <p:nvSpPr>
          <p:cNvPr id="6" name="TextBox 4"/>
          <p:cNvSpPr txBox="1">
            <a:spLocks noChangeArrowheads="1"/>
          </p:cNvSpPr>
          <p:nvPr/>
        </p:nvSpPr>
        <p:spPr bwMode="auto">
          <a:xfrm>
            <a:off x="4499992" y="1000108"/>
            <a:ext cx="4464496" cy="5078313"/>
          </a:xfrm>
          <a:prstGeom prst="rect">
            <a:avLst/>
          </a:prstGeom>
          <a:noFill/>
          <a:ln w="9525">
            <a:noFill/>
            <a:miter lim="800000"/>
            <a:headEnd/>
            <a:tailEnd/>
          </a:ln>
          <a:effectLst>
            <a:glow rad="101600">
              <a:srgbClr val="002060">
                <a:alpha val="60000"/>
              </a:srgbClr>
            </a:glow>
          </a:effectLst>
        </p:spPr>
        <p:txBody>
          <a:bodyPr wrap="square">
            <a:spAutoFit/>
          </a:bodyPr>
          <a:lstStyle/>
          <a:p>
            <a:pPr indent="361950" algn="just"/>
            <a:r>
              <a:rPr lang="uk-UA" dirty="0" smtClean="0">
                <a:solidFill>
                  <a:srgbClr val="002060"/>
                </a:solidFill>
                <a:latin typeface="Times New Roman" pitchFamily="18" charset="0"/>
                <a:cs typeface="Times New Roman" pitchFamily="18" charset="0"/>
              </a:rPr>
              <a:t>Могутній патріотичний підйом охопив Росію. Народ, більшість дворянства та буржуазія палали бажанням дати відсіч вторгненню. Жителі  Москви пішли у партизанські  загони, розпочалася по-справжньому народна війна, яка підривала сили супротивника, створювали цілі загони партизанів. Партизани висаджували в повітря артилерійські і продовольчі склади ворога, руйнували шляхи, збирали розвідувальні дані для регулярних військ, а під час відступу противника переслідували та знищували його. Керівниками партизанських загонів були селяни, солдати, які опинились у ворожому тилу. Наполеон засвідчив, що кожного дня його армія втрачає після нападу партизанів більше людей, ніж під час боїв з армією.</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142924"/>
            <a:ext cx="9294251" cy="7000924"/>
          </a:xfrm>
          <a:prstGeom prst="rect">
            <a:avLst/>
          </a:prstGeom>
          <a:ln>
            <a:noFill/>
          </a:ln>
          <a:effectLst>
            <a:outerShdw blurRad="292100" dist="139700" dir="2700000" algn="tl" rotWithShape="0">
              <a:srgbClr val="333333">
                <a:alpha val="65000"/>
              </a:srgbClr>
            </a:outerShdw>
          </a:effectLst>
        </p:spPr>
      </p:pic>
      <p:pic>
        <p:nvPicPr>
          <p:cNvPr id="4098" name="Picture 2" descr="C:\Documents and Settings\Общага\Рабочий стол\картинки ман\435489_original.jpg"/>
          <p:cNvPicPr>
            <a:picLocks noChangeAspect="1" noChangeArrowheads="1"/>
          </p:cNvPicPr>
          <p:nvPr/>
        </p:nvPicPr>
        <p:blipFill>
          <a:blip r:embed="rId4" cstate="print"/>
          <a:srcRect r="3704"/>
          <a:stretch>
            <a:fillRect/>
          </a:stretch>
        </p:blipFill>
        <p:spPr bwMode="auto">
          <a:xfrm>
            <a:off x="785786" y="928670"/>
            <a:ext cx="3714776" cy="2391456"/>
          </a:xfrm>
          <a:prstGeom prst="rect">
            <a:avLst/>
          </a:prstGeom>
          <a:noFill/>
          <a:effectLst>
            <a:softEdge rad="63500"/>
          </a:effectLst>
        </p:spPr>
      </p:pic>
      <p:pic>
        <p:nvPicPr>
          <p:cNvPr id="4099" name="Picture 3" descr="C:\Documents and Settings\Общага\Рабочий стол\картинки ман\51648-borod_44.jpg"/>
          <p:cNvPicPr>
            <a:picLocks noChangeAspect="1" noChangeArrowheads="1"/>
          </p:cNvPicPr>
          <p:nvPr/>
        </p:nvPicPr>
        <p:blipFill>
          <a:blip r:embed="rId5" cstate="print"/>
          <a:srcRect l="4430" t="1328" b="2270"/>
          <a:stretch>
            <a:fillRect/>
          </a:stretch>
        </p:blipFill>
        <p:spPr bwMode="auto">
          <a:xfrm>
            <a:off x="5857884" y="1643050"/>
            <a:ext cx="2916733" cy="4139197"/>
          </a:xfrm>
          <a:prstGeom prst="rect">
            <a:avLst/>
          </a:prstGeom>
          <a:noFill/>
          <a:effectLst>
            <a:softEdge rad="63500"/>
          </a:effectLst>
        </p:spPr>
      </p:pic>
      <p:sp>
        <p:nvSpPr>
          <p:cNvPr id="6" name="Прямоугольник 5"/>
          <p:cNvSpPr/>
          <p:nvPr/>
        </p:nvSpPr>
        <p:spPr>
          <a:xfrm>
            <a:off x="142876" y="3357562"/>
            <a:ext cx="5572132" cy="3139321"/>
          </a:xfrm>
          <a:prstGeom prst="rect">
            <a:avLst/>
          </a:prstGeom>
        </p:spPr>
        <p:txBody>
          <a:bodyPr wrap="square">
            <a:spAutoFit/>
          </a:bodyPr>
          <a:lstStyle/>
          <a:p>
            <a:pPr marL="176213" algn="just"/>
            <a:r>
              <a:rPr lang="uk-UA" dirty="0" smtClean="0">
                <a:solidFill>
                  <a:schemeClr val="tx2"/>
                </a:solidFill>
                <a:latin typeface="Times New Roman" pitchFamily="18" charset="0"/>
                <a:cs typeface="Times New Roman" pitchFamily="18" charset="0"/>
              </a:rPr>
              <a:t>       Залишення Москви ворогові було вимушеним кроком, який мав стратегічне виправдання. Кутузов пожертвував столицею, але зберіг армію. Надії Наполеона на капітуляцію росіян після битви не виправдалися. Пожежа, яка почалася в місті після вступу туди ворога, майже цілком знищила місто і зробила перебування там французів майже нестерпним з огляду на зиму, яка була не за горами. На додачу до цього, партизанський рух, який набирав сили щодня, унеможливив забезпечення французів фуражем та продовольством</a:t>
            </a:r>
            <a:r>
              <a:rPr lang="en-US" dirty="0" smtClean="0">
                <a:solidFill>
                  <a:schemeClr val="tx2"/>
                </a:solidFill>
                <a:latin typeface="Times New Roman" pitchFamily="18" charset="0"/>
                <a:cs typeface="Times New Roman" pitchFamily="18" charset="0"/>
              </a:rPr>
              <a:t>.</a:t>
            </a:r>
            <a:endParaRPr lang="ru-RU" dirty="0">
              <a:solidFill>
                <a:schemeClr val="tx2"/>
              </a:solidFill>
              <a:latin typeface="Times New Roman" pitchFamily="18" charset="0"/>
              <a:cs typeface="Times New Roman" pitchFamily="18" charset="0"/>
            </a:endParaRPr>
          </a:p>
        </p:txBody>
      </p:sp>
      <p:sp>
        <p:nvSpPr>
          <p:cNvPr id="8" name="TextBox 7"/>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3"/>
            </a:pPr>
            <a:r>
              <a:rPr lang="uk-UA" dirty="0" smtClean="0">
                <a:solidFill>
                  <a:schemeClr val="bg1"/>
                </a:solidFill>
                <a:latin typeface="Times New Roman" pitchFamily="18" charset="0"/>
                <a:cs typeface="Times New Roman" pitchFamily="18" charset="0"/>
              </a:rPr>
              <a:t>Розгром армії Наполеона у 1812р. під Москвою</a:t>
            </a:r>
            <a:endParaRPr lang="uk-UA"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4"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3"/>
            </a:pPr>
            <a:r>
              <a:rPr lang="uk-UA" dirty="0" smtClean="0">
                <a:solidFill>
                  <a:schemeClr val="bg1"/>
                </a:solidFill>
                <a:latin typeface="Times New Roman" pitchFamily="18" charset="0"/>
                <a:cs typeface="Times New Roman" pitchFamily="18" charset="0"/>
              </a:rPr>
              <a:t>Розгром армії Наполеона у 1812р. під Москвою</a:t>
            </a:r>
            <a:endParaRPr lang="uk-UA" dirty="0">
              <a:solidFill>
                <a:schemeClr val="bg1"/>
              </a:solidFill>
              <a:latin typeface="Times New Roman" pitchFamily="18" charset="0"/>
              <a:cs typeface="Times New Roman" pitchFamily="18" charset="0"/>
            </a:endParaRPr>
          </a:p>
        </p:txBody>
      </p:sp>
      <p:pic>
        <p:nvPicPr>
          <p:cNvPr id="3074" name="Picture 2" descr="C:\Documents and Settings\Общага\Рабочий стол\картинки ман\ishdywra-ap-rfvthhasakwgu-12-c24c-tcnwbxf-1812-y-1998-250n150-r-g-ozkhj-t-nkqszecfisxbm.jpg"/>
          <p:cNvPicPr>
            <a:picLocks noChangeAspect="1" noChangeArrowheads="1"/>
          </p:cNvPicPr>
          <p:nvPr/>
        </p:nvPicPr>
        <p:blipFill>
          <a:blip r:embed="rId5" cstate="print"/>
          <a:srcRect l="3704" b="64"/>
          <a:stretch>
            <a:fillRect/>
          </a:stretch>
        </p:blipFill>
        <p:spPr bwMode="auto">
          <a:xfrm>
            <a:off x="428596" y="926960"/>
            <a:ext cx="4181905" cy="2573478"/>
          </a:xfrm>
          <a:prstGeom prst="rect">
            <a:avLst/>
          </a:prstGeom>
          <a:noFill/>
          <a:effectLst>
            <a:softEdge rad="63500"/>
          </a:effectLst>
        </p:spPr>
      </p:pic>
      <p:pic>
        <p:nvPicPr>
          <p:cNvPr id="3075" name="Picture 3" descr="C:\Documents and Settings\Общага\Рабочий стол\картинки ман\fd73acedb9f9e63a9d118564f6b80bfa_1M.png"/>
          <p:cNvPicPr>
            <a:picLocks noChangeAspect="1" noChangeArrowheads="1"/>
          </p:cNvPicPr>
          <p:nvPr/>
        </p:nvPicPr>
        <p:blipFill>
          <a:blip r:embed="rId6" cstate="print"/>
          <a:srcRect/>
          <a:stretch>
            <a:fillRect/>
          </a:stretch>
        </p:blipFill>
        <p:spPr bwMode="auto">
          <a:xfrm>
            <a:off x="4786313" y="4000504"/>
            <a:ext cx="4143405" cy="2527478"/>
          </a:xfrm>
          <a:prstGeom prst="rect">
            <a:avLst/>
          </a:prstGeom>
          <a:noFill/>
          <a:effectLst>
            <a:softEdge rad="63500"/>
          </a:effectLst>
        </p:spPr>
      </p:pic>
      <p:sp>
        <p:nvSpPr>
          <p:cNvPr id="6" name="Прямоугольник 5"/>
          <p:cNvSpPr/>
          <p:nvPr/>
        </p:nvSpPr>
        <p:spPr>
          <a:xfrm>
            <a:off x="4643438" y="714356"/>
            <a:ext cx="4286280" cy="3139321"/>
          </a:xfrm>
          <a:prstGeom prst="rect">
            <a:avLst/>
          </a:prstGeom>
        </p:spPr>
        <p:txBody>
          <a:bodyPr wrap="square">
            <a:spAutoFit/>
          </a:bodyPr>
          <a:lstStyle/>
          <a:p>
            <a:pPr algn="just"/>
            <a:r>
              <a:rPr lang="uk-UA" dirty="0" smtClean="0"/>
              <a:t>      </a:t>
            </a:r>
            <a:r>
              <a:rPr lang="uk-UA" dirty="0" smtClean="0">
                <a:solidFill>
                  <a:schemeClr val="tx2"/>
                </a:solidFill>
                <a:latin typeface="Times New Roman" pitchFamily="18" charset="0"/>
                <a:cs typeface="Times New Roman" pitchFamily="18" charset="0"/>
              </a:rPr>
              <a:t>У жорстокій битві французька армія була відкинута на Смоленську дорогу, яка вже була ними розграбована під час наступу на Москву. Тепер, відступаючи нею, ворожа армія зазнавала величезних втрат від голоду, партизанських ударів та атак російської армії, що йшла паралельними дорогами. При переправі через Березину французька армія зазнала остаточного розгрому, уникнути якого вдалося лише гвардії Наполеона</a:t>
            </a:r>
            <a:r>
              <a:rPr lang="uk-UA" dirty="0" smtClean="0">
                <a:solidFill>
                  <a:schemeClr val="tx2"/>
                </a:solidFill>
              </a:rPr>
              <a:t>. </a:t>
            </a:r>
            <a:endParaRPr lang="ru-RU" dirty="0">
              <a:solidFill>
                <a:schemeClr val="tx2"/>
              </a:solidFill>
            </a:endParaRPr>
          </a:p>
        </p:txBody>
      </p:sp>
      <p:sp>
        <p:nvSpPr>
          <p:cNvPr id="8" name="Прямоугольник 7"/>
          <p:cNvSpPr/>
          <p:nvPr/>
        </p:nvSpPr>
        <p:spPr>
          <a:xfrm>
            <a:off x="285720" y="3714752"/>
            <a:ext cx="4214842" cy="3139321"/>
          </a:xfrm>
          <a:prstGeom prst="rect">
            <a:avLst/>
          </a:prstGeom>
        </p:spPr>
        <p:txBody>
          <a:bodyPr wrap="square">
            <a:spAutoFit/>
          </a:bodyPr>
          <a:lstStyle/>
          <a:p>
            <a:pPr algn="just"/>
            <a:r>
              <a:rPr lang="uk-UA" dirty="0" smtClean="0">
                <a:solidFill>
                  <a:schemeClr val="tx2"/>
                </a:solidFill>
                <a:latin typeface="Times New Roman" pitchFamily="18" charset="0"/>
                <a:cs typeface="Times New Roman" pitchFamily="18" charset="0"/>
              </a:rPr>
              <a:t>     Рештки Великої армії загинули від морозів та голоду. Ця поразка завдала нищівного удару по імперії Наполеона. Виникла нова коаліція проти Франції. Престиж та воєнна слава Росії піднялися на нечувану висоту. Пізніше Наполеон згадував: </a:t>
            </a:r>
            <a:r>
              <a:rPr lang="uk-UA" dirty="0" err="1" smtClean="0">
                <a:solidFill>
                  <a:schemeClr val="tx2"/>
                </a:solidFill>
                <a:latin typeface="Times New Roman" pitchFamily="18" charset="0"/>
                <a:cs typeface="Times New Roman" pitchFamily="18" charset="0"/>
              </a:rPr>
              <a:t>“Серед</a:t>
            </a:r>
            <a:r>
              <a:rPr lang="uk-UA" dirty="0" smtClean="0">
                <a:solidFill>
                  <a:schemeClr val="tx2"/>
                </a:solidFill>
                <a:latin typeface="Times New Roman" pitchFamily="18" charset="0"/>
                <a:cs typeface="Times New Roman" pitchFamily="18" charset="0"/>
              </a:rPr>
              <a:t> всіх моїх битв найстрашніша була та, яку я дав під Москвою... Французи показали себе гідними перемоги, а росіяни здобули право бути непереможеними. „ </a:t>
            </a:r>
            <a:endParaRPr lang="ru-RU" dirty="0">
              <a:solidFill>
                <a:schemeClr val="tx2"/>
              </a:solidFill>
              <a:latin typeface="Times New Roman" pitchFamily="18" charset="0"/>
              <a:cs typeface="Times New Roman" pitchFamily="18"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4"/>
            </a:pPr>
            <a:r>
              <a:rPr lang="uk-UA" dirty="0" smtClean="0">
                <a:solidFill>
                  <a:schemeClr val="bg1"/>
                </a:solidFill>
                <a:latin typeface="Times New Roman" pitchFamily="18" charset="0"/>
                <a:cs typeface="Times New Roman" pitchFamily="18" charset="0"/>
              </a:rPr>
              <a:t>План Адольфа Гітлера відносно Москви у 1941р.</a:t>
            </a:r>
            <a:endParaRPr lang="uk-UA" dirty="0">
              <a:solidFill>
                <a:schemeClr val="bg1"/>
              </a:solidFill>
              <a:latin typeface="Times New Roman" pitchFamily="18" charset="0"/>
              <a:cs typeface="Times New Roman" pitchFamily="18" charset="0"/>
            </a:endParaRPr>
          </a:p>
        </p:txBody>
      </p:sp>
      <p:pic>
        <p:nvPicPr>
          <p:cNvPr id="7170" name="Picture 2" descr="C:\Documents and Settings\Общага\Рабочий стол\картинки ман\e9fe99cde71c5c5bbf399cc6c3db3756.jpg"/>
          <p:cNvPicPr>
            <a:picLocks noChangeAspect="1" noChangeArrowheads="1"/>
          </p:cNvPicPr>
          <p:nvPr/>
        </p:nvPicPr>
        <p:blipFill>
          <a:blip r:embed="rId4" cstate="print"/>
          <a:srcRect l="2910" t="3881" r="2975" b="5562"/>
          <a:stretch>
            <a:fillRect/>
          </a:stretch>
        </p:blipFill>
        <p:spPr bwMode="auto">
          <a:xfrm>
            <a:off x="467544" y="3933056"/>
            <a:ext cx="3691953" cy="2664296"/>
          </a:xfrm>
          <a:prstGeom prst="rect">
            <a:avLst/>
          </a:prstGeom>
          <a:noFill/>
          <a:effectLst>
            <a:softEdge rad="63500"/>
          </a:effectLst>
        </p:spPr>
      </p:pic>
      <p:pic>
        <p:nvPicPr>
          <p:cNvPr id="2050" name="Picture 2" descr="C:\Documents and Settings\maximus\Рабочий стол\ман\adolf-hitler(1).jpg"/>
          <p:cNvPicPr>
            <a:picLocks noChangeAspect="1" noChangeArrowheads="1"/>
          </p:cNvPicPr>
          <p:nvPr/>
        </p:nvPicPr>
        <p:blipFill>
          <a:blip r:embed="rId5" cstate="print"/>
          <a:srcRect/>
          <a:stretch>
            <a:fillRect/>
          </a:stretch>
        </p:blipFill>
        <p:spPr bwMode="auto">
          <a:xfrm>
            <a:off x="467544" y="1052736"/>
            <a:ext cx="1872208" cy="2621091"/>
          </a:xfrm>
          <a:prstGeom prst="rect">
            <a:avLst/>
          </a:prstGeom>
          <a:noFill/>
          <a:effectLst>
            <a:softEdge rad="63500"/>
          </a:effectLst>
        </p:spPr>
      </p:pic>
      <p:sp>
        <p:nvSpPr>
          <p:cNvPr id="6" name="Прямоугольник 5"/>
          <p:cNvSpPr/>
          <p:nvPr/>
        </p:nvSpPr>
        <p:spPr>
          <a:xfrm>
            <a:off x="2643174" y="1000108"/>
            <a:ext cx="6143668" cy="2862322"/>
          </a:xfrm>
          <a:prstGeom prst="rect">
            <a:avLst/>
          </a:prstGeom>
        </p:spPr>
        <p:txBody>
          <a:bodyPr wrap="square">
            <a:spAutoFit/>
          </a:bodyPr>
          <a:lstStyle/>
          <a:p>
            <a:pPr indent="354013" algn="just"/>
            <a:r>
              <a:rPr lang="uk-UA" dirty="0" smtClean="0">
                <a:solidFill>
                  <a:srgbClr val="002060"/>
                </a:solidFill>
                <a:latin typeface="Times New Roman" pitchFamily="18" charset="0"/>
                <a:cs typeface="Times New Roman" pitchFamily="18" charset="0"/>
              </a:rPr>
              <a:t>Після завоювання більшої частини Європи  18 грудня 1940р. Гітлер затвердив план війни проти СРСР генерала </a:t>
            </a:r>
            <a:r>
              <a:rPr lang="uk-UA" dirty="0" err="1" smtClean="0">
                <a:solidFill>
                  <a:srgbClr val="002060"/>
                </a:solidFill>
                <a:latin typeface="Times New Roman" pitchFamily="18" charset="0"/>
                <a:cs typeface="Times New Roman" pitchFamily="18" charset="0"/>
              </a:rPr>
              <a:t>Гальдера</a:t>
            </a:r>
            <a:r>
              <a:rPr lang="uk-UA" dirty="0" smtClean="0">
                <a:solidFill>
                  <a:srgbClr val="002060"/>
                </a:solidFill>
                <a:latin typeface="Times New Roman" pitchFamily="18" charset="0"/>
                <a:cs typeface="Times New Roman" pitchFamily="18" charset="0"/>
              </a:rPr>
              <a:t>, який увійшов в історію під назвою план "</a:t>
            </a:r>
            <a:r>
              <a:rPr lang="uk-UA" dirty="0" err="1" smtClean="0">
                <a:solidFill>
                  <a:srgbClr val="002060"/>
                </a:solidFill>
                <a:latin typeface="Times New Roman" pitchFamily="18" charset="0"/>
                <a:cs typeface="Times New Roman" pitchFamily="18" charset="0"/>
              </a:rPr>
              <a:t>Барбаросса</a:t>
            </a:r>
            <a:r>
              <a:rPr lang="uk-UA" dirty="0" smtClean="0">
                <a:solidFill>
                  <a:srgbClr val="002060"/>
                </a:solidFill>
                <a:latin typeface="Times New Roman" pitchFamily="18" charset="0"/>
                <a:cs typeface="Times New Roman" pitchFamily="18" charset="0"/>
              </a:rPr>
              <a:t>". В основу плану було покладено мету: </a:t>
            </a:r>
            <a:r>
              <a:rPr lang="uk-UA" i="1" dirty="0" smtClean="0">
                <a:solidFill>
                  <a:srgbClr val="002060"/>
                </a:solidFill>
                <a:latin typeface="Times New Roman" pitchFamily="18" charset="0"/>
                <a:cs typeface="Times New Roman" pitchFamily="18" charset="0"/>
              </a:rPr>
              <a:t>повного розгрому СРСР шляхом блискавичної війни</a:t>
            </a:r>
            <a:r>
              <a:rPr lang="uk-UA" dirty="0" smtClean="0">
                <a:solidFill>
                  <a:srgbClr val="002060"/>
                </a:solidFill>
                <a:latin typeface="Times New Roman" pitchFamily="18" charset="0"/>
                <a:cs typeface="Times New Roman" pitchFamily="18" charset="0"/>
              </a:rPr>
              <a:t>. </a:t>
            </a:r>
          </a:p>
          <a:p>
            <a:pPr indent="354013" algn="just"/>
            <a:r>
              <a:rPr lang="uk-UA" dirty="0" smtClean="0">
                <a:solidFill>
                  <a:srgbClr val="002060"/>
                </a:solidFill>
                <a:latin typeface="Times New Roman" pitchFamily="18" charset="0"/>
                <a:cs typeface="Times New Roman" pitchFamily="18" charset="0"/>
              </a:rPr>
              <a:t>Ранком 22 червня 1941р. Німеччина без оголошення війни напала на СРСР. Бомбардуванню були піддані важливі об’єкти, що знаходились на території України, Білорусії, на півночі Росії.</a:t>
            </a:r>
            <a:endParaRPr lang="ru-RU" dirty="0" smtClean="0">
              <a:solidFill>
                <a:srgbClr val="002060"/>
              </a:solidFill>
              <a:latin typeface="Times New Roman" pitchFamily="18" charset="0"/>
              <a:cs typeface="Times New Roman" pitchFamily="18" charset="0"/>
            </a:endParaRPr>
          </a:p>
          <a:p>
            <a:endParaRPr lang="ru-RU" dirty="0"/>
          </a:p>
        </p:txBody>
      </p:sp>
      <p:sp>
        <p:nvSpPr>
          <p:cNvPr id="14" name="TextBox 13"/>
          <p:cNvSpPr txBox="1"/>
          <p:nvPr/>
        </p:nvSpPr>
        <p:spPr>
          <a:xfrm>
            <a:off x="4429125" y="3929066"/>
            <a:ext cx="4429155" cy="2585323"/>
          </a:xfrm>
          <a:prstGeom prst="rect">
            <a:avLst/>
          </a:prstGeom>
          <a:noFill/>
        </p:spPr>
        <p:txBody>
          <a:bodyPr wrap="square" rtlCol="0">
            <a:spAutoFit/>
          </a:bodyPr>
          <a:lstStyle/>
          <a:p>
            <a:pPr indent="354013" algn="just"/>
            <a:r>
              <a:rPr lang="uk-UA" dirty="0" smtClean="0">
                <a:solidFill>
                  <a:srgbClr val="002060"/>
                </a:solidFill>
                <a:latin typeface="Times New Roman" pitchFamily="18" charset="0"/>
                <a:cs typeface="Times New Roman" pitchFamily="18" charset="0"/>
              </a:rPr>
              <a:t>На головних напрямках ударів німецькі війська мали перевагу в людях у 3-5 разів, у гарматах – більше ніж у три рази і абсолютну перевагу в танках. Перші три місяці війни для СРСР були майже повною катастрофою. Було втрачено основні сили авіації, танків, сотні тисяч солдатів потрапили в полон до німців.</a:t>
            </a:r>
            <a:endParaRPr lang="ru-RU" dirty="0" smtClean="0">
              <a:solidFill>
                <a:srgbClr val="002060"/>
              </a:solidFill>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4"/>
            </a:pPr>
            <a:r>
              <a:rPr lang="uk-UA" dirty="0" smtClean="0">
                <a:solidFill>
                  <a:schemeClr val="bg1"/>
                </a:solidFill>
                <a:latin typeface="Times New Roman" pitchFamily="18" charset="0"/>
                <a:cs typeface="Times New Roman" pitchFamily="18" charset="0"/>
              </a:rPr>
              <a:t>План Адольфа Гітлера відносно Москви у 1941р.</a:t>
            </a:r>
            <a:endParaRPr lang="uk-UA" dirty="0">
              <a:solidFill>
                <a:schemeClr val="bg1"/>
              </a:solidFill>
              <a:latin typeface="Times New Roman" pitchFamily="18" charset="0"/>
              <a:cs typeface="Times New Roman" pitchFamily="18" charset="0"/>
            </a:endParaRPr>
          </a:p>
        </p:txBody>
      </p:sp>
      <p:pic>
        <p:nvPicPr>
          <p:cNvPr id="3074" name="Picture 2" descr="C:\Documents and Settings\maximus\Рабочий стол\ман\0214171365.jpg"/>
          <p:cNvPicPr>
            <a:picLocks noChangeAspect="1" noChangeArrowheads="1"/>
          </p:cNvPicPr>
          <p:nvPr/>
        </p:nvPicPr>
        <p:blipFill>
          <a:blip r:embed="rId4" cstate="print"/>
          <a:srcRect l="1333" t="16267" r="2667" b="2169"/>
          <a:stretch>
            <a:fillRect/>
          </a:stretch>
        </p:blipFill>
        <p:spPr bwMode="auto">
          <a:xfrm>
            <a:off x="1763688" y="689483"/>
            <a:ext cx="5796000" cy="6054584"/>
          </a:xfrm>
          <a:prstGeom prst="rect">
            <a:avLst/>
          </a:prstGeom>
          <a:noFill/>
          <a:effectLst>
            <a:softEdge rad="3175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5"/>
            </a:pPr>
            <a:r>
              <a:rPr lang="uk-UA" dirty="0" smtClean="0">
                <a:solidFill>
                  <a:schemeClr val="bg1"/>
                </a:solidFill>
                <a:latin typeface="Times New Roman" pitchFamily="18" charset="0"/>
                <a:cs typeface="Times New Roman" pitchFamily="18" charset="0"/>
              </a:rPr>
              <a:t>Мужність і героїзм захисників Москви</a:t>
            </a:r>
            <a:endParaRPr lang="uk-UA" dirty="0">
              <a:solidFill>
                <a:schemeClr val="bg1"/>
              </a:solidFill>
              <a:latin typeface="Times New Roman" pitchFamily="18" charset="0"/>
              <a:cs typeface="Times New Roman" pitchFamily="18" charset="0"/>
            </a:endParaRPr>
          </a:p>
        </p:txBody>
      </p:sp>
      <p:sp>
        <p:nvSpPr>
          <p:cNvPr id="5" name="TextBox 4"/>
          <p:cNvSpPr txBox="1">
            <a:spLocks noChangeArrowheads="1"/>
          </p:cNvSpPr>
          <p:nvPr/>
        </p:nvSpPr>
        <p:spPr bwMode="auto">
          <a:xfrm>
            <a:off x="428596" y="857232"/>
            <a:ext cx="4214842" cy="3416320"/>
          </a:xfrm>
          <a:prstGeom prst="rect">
            <a:avLst/>
          </a:prstGeom>
          <a:noFill/>
          <a:ln w="9525">
            <a:noFill/>
            <a:miter lim="800000"/>
            <a:headEnd/>
            <a:tailEnd/>
          </a:ln>
          <a:effectLst>
            <a:glow rad="101600">
              <a:srgbClr val="002060">
                <a:alpha val="60000"/>
              </a:srgbClr>
            </a:glow>
          </a:effectLst>
        </p:spPr>
        <p:txBody>
          <a:bodyPr wrap="square">
            <a:spAutoFit/>
          </a:bodyPr>
          <a:lstStyle/>
          <a:p>
            <a:pPr indent="361950" algn="just"/>
            <a:r>
              <a:rPr lang="uk-UA" dirty="0" smtClean="0">
                <a:solidFill>
                  <a:srgbClr val="002060"/>
                </a:solidFill>
                <a:latin typeface="Times New Roman" pitchFamily="18" charset="0"/>
                <a:cs typeface="Times New Roman" pitchFamily="18" charset="0"/>
              </a:rPr>
              <a:t>Перші грізні повідомлення з підмосковних фронтів мобілізували всіх трудящих столиці. Сотні тисяч москвичів вступили в дивізії народного ополчення, винищувальні загони, будували укріплення. На посилення небезпеки Москва відповіла новими десятками тисяч добровольців. </a:t>
            </a:r>
          </a:p>
          <a:p>
            <a:pPr indent="361950" algn="just"/>
            <a:r>
              <a:rPr lang="uk-UA" dirty="0" smtClean="0">
                <a:solidFill>
                  <a:srgbClr val="002060"/>
                </a:solidFill>
                <a:latin typeface="Times New Roman" pitchFamily="18" charset="0"/>
                <a:cs typeface="Times New Roman" pitchFamily="18" charset="0"/>
              </a:rPr>
              <a:t>        З 20 жовтня за рішенням Державного Комітету Оборони столиця і прилеглі до неї райони були оголошені              	</a:t>
            </a:r>
          </a:p>
        </p:txBody>
      </p:sp>
      <p:sp>
        <p:nvSpPr>
          <p:cNvPr id="8" name="Прямоугольник 7"/>
          <p:cNvSpPr/>
          <p:nvPr/>
        </p:nvSpPr>
        <p:spPr>
          <a:xfrm>
            <a:off x="428596" y="3929066"/>
            <a:ext cx="8429684" cy="2031325"/>
          </a:xfrm>
          <a:prstGeom prst="rect">
            <a:avLst/>
          </a:prstGeom>
        </p:spPr>
        <p:txBody>
          <a:bodyPr wrap="square">
            <a:spAutoFit/>
          </a:bodyPr>
          <a:lstStyle/>
          <a:p>
            <a:pPr algn="just"/>
            <a:r>
              <a:rPr lang="uk-UA" dirty="0" smtClean="0">
                <a:solidFill>
                  <a:srgbClr val="002060"/>
                </a:solidFill>
                <a:latin typeface="Times New Roman" pitchFamily="18" charset="0"/>
                <a:cs typeface="Times New Roman" pitchFamily="18" charset="0"/>
              </a:rPr>
              <a:t>у стані облоги. До того часу Москва перетворилась, стала прифронтовим містом, наїжилася сталевими протитанковими «їжаками» і надовбами. Барикади перегородили вулиці та в'їзди до столиці. Велику роль у захисті Москви зіграли Військово-Повітряні Сили та війська ППО. З першого і до останнього нальоту фашистської авіації столиця Радянської країни залишалася недоступною її масованим ударам. На повітряних підступах до Москви радянські льотчики і війська ППО проявили високу майстерність і героїзм. </a:t>
            </a:r>
            <a:endParaRPr lang="ru-RU" dirty="0" smtClean="0">
              <a:solidFill>
                <a:srgbClr val="002060"/>
              </a:solidFill>
              <a:latin typeface="Times New Roman" pitchFamily="18" charset="0"/>
              <a:cs typeface="Times New Roman" pitchFamily="18" charset="0"/>
            </a:endParaRPr>
          </a:p>
        </p:txBody>
      </p:sp>
      <p:pic>
        <p:nvPicPr>
          <p:cNvPr id="8194" name="Picture 2" descr="http://maxpark.com/static/u/article_image/13/01/29/tmpN0QlSK.jpeg"/>
          <p:cNvPicPr>
            <a:picLocks noChangeAspect="1" noChangeArrowheads="1"/>
          </p:cNvPicPr>
          <p:nvPr/>
        </p:nvPicPr>
        <p:blipFill>
          <a:blip r:embed="rId4" cstate="print"/>
          <a:srcRect/>
          <a:stretch>
            <a:fillRect/>
          </a:stretch>
        </p:blipFill>
        <p:spPr bwMode="auto">
          <a:xfrm>
            <a:off x="4857752" y="982523"/>
            <a:ext cx="3952868" cy="297985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6"/>
            </a:pPr>
            <a:r>
              <a:rPr lang="uk-UA" dirty="0" smtClean="0">
                <a:solidFill>
                  <a:schemeClr val="bg1"/>
                </a:solidFill>
                <a:latin typeface="Times New Roman" pitchFamily="18" charset="0"/>
                <a:cs typeface="Times New Roman" pitchFamily="18" charset="0"/>
              </a:rPr>
              <a:t>Кінець міфу про непереможність німецько-фашистської армії під Москвою</a:t>
            </a:r>
            <a:endParaRPr lang="uk-UA" dirty="0">
              <a:solidFill>
                <a:schemeClr val="bg1"/>
              </a:solidFill>
              <a:latin typeface="Times New Roman" pitchFamily="18" charset="0"/>
              <a:cs typeface="Times New Roman" pitchFamily="18" charset="0"/>
            </a:endParaRPr>
          </a:p>
        </p:txBody>
      </p:sp>
      <p:pic>
        <p:nvPicPr>
          <p:cNvPr id="2" name="Picture 2" descr="C:\Documents and Settings\maximus\Рабочий стол\ман\orig_89be592df5d2b24f2e06c83b9166c28f.jpg"/>
          <p:cNvPicPr>
            <a:picLocks noChangeAspect="1" noChangeArrowheads="1"/>
          </p:cNvPicPr>
          <p:nvPr/>
        </p:nvPicPr>
        <p:blipFill>
          <a:blip r:embed="rId4" cstate="print">
            <a:lum contrast="20000"/>
          </a:blip>
          <a:stretch>
            <a:fillRect/>
          </a:stretch>
        </p:blipFill>
        <p:spPr bwMode="auto">
          <a:xfrm>
            <a:off x="4517994" y="1844824"/>
            <a:ext cx="4230470" cy="3384376"/>
          </a:xfrm>
          <a:prstGeom prst="rect">
            <a:avLst/>
          </a:prstGeom>
          <a:noFill/>
          <a:ln>
            <a:noFill/>
          </a:ln>
          <a:effectLst>
            <a:outerShdw blurRad="184150" dist="241300" dir="11520000" sx="110000" sy="110000" algn="ctr">
              <a:srgbClr val="000000">
                <a:alpha val="18000"/>
              </a:srgbClr>
            </a:outerShdw>
            <a:softEdge rad="63500"/>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5" name="TextBox 4"/>
          <p:cNvSpPr txBox="1">
            <a:spLocks noChangeArrowheads="1"/>
          </p:cNvSpPr>
          <p:nvPr/>
        </p:nvSpPr>
        <p:spPr bwMode="auto">
          <a:xfrm>
            <a:off x="395536" y="1052736"/>
            <a:ext cx="4464496" cy="5078313"/>
          </a:xfrm>
          <a:prstGeom prst="rect">
            <a:avLst/>
          </a:prstGeom>
          <a:noFill/>
          <a:ln w="9525">
            <a:noFill/>
            <a:miter lim="800000"/>
            <a:headEnd/>
            <a:tailEnd/>
          </a:ln>
          <a:effectLst>
            <a:glow rad="101600">
              <a:srgbClr val="002060">
                <a:alpha val="60000"/>
              </a:srgbClr>
            </a:glow>
          </a:effectLst>
        </p:spPr>
        <p:txBody>
          <a:bodyPr wrap="square">
            <a:spAutoFit/>
          </a:bodyPr>
          <a:lstStyle/>
          <a:p>
            <a:pPr indent="361950" algn="just"/>
            <a:r>
              <a:rPr lang="uk-UA" dirty="0" smtClean="0">
                <a:solidFill>
                  <a:srgbClr val="002060"/>
                </a:solidFill>
                <a:latin typeface="Times New Roman" pitchFamily="18" charset="0"/>
                <a:cs typeface="Times New Roman" pitchFamily="18" charset="0"/>
              </a:rPr>
              <a:t>Перемога під Москвою ще вище підняла політико-моральний стан Червоної Армії, бойовий дух її вояків, які побачили, як під їх ударами в паніці біжать «непереможні» гітлерівські війська. Вона зміцнила віру радянських людей в свою Червону Армію, в її перемогу, надихнула на нові зусилля на допомогу фронту. </a:t>
            </a:r>
          </a:p>
          <a:p>
            <a:pPr indent="361950" algn="just"/>
            <a:r>
              <a:rPr lang="uk-UA" dirty="0" smtClean="0">
                <a:solidFill>
                  <a:srgbClr val="002060"/>
                </a:solidFill>
                <a:latin typeface="Times New Roman" pitchFamily="18" charset="0"/>
                <a:cs typeface="Times New Roman" pitchFamily="18" charset="0"/>
              </a:rPr>
              <a:t> Розгром гітлерівців під Москвою сколихнув все прогресивне людство, посилив симпатії до СРСР і віру в нього з боку трудящих усього світу. Вимушене перекидання німецьких дивізій з країн окупованої Європи на Східний фронт полегшила народам цих держав можливість опору загарбникам. Військово-політичне становище гітлерівської Німеччини погіршилося.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ximus\Рабочий стол\ман\nastol.com.ua-6683.jpg"/>
          <p:cNvPicPr>
            <a:picLocks noChangeAspect="1" noChangeArrowheads="1"/>
          </p:cNvPicPr>
          <p:nvPr/>
        </p:nvPicPr>
        <p:blipFill>
          <a:blip r:embed="rId3" cstate="print">
            <a:duotone>
              <a:prstClr val="black"/>
              <a:srgbClr val="D9C3A5">
                <a:tint val="50000"/>
                <a:satMod val="180000"/>
              </a:srgbClr>
            </a:duotone>
            <a:lum bright="50000" contrast="-70000"/>
          </a:blip>
          <a:srcRect l="10417" b="396"/>
          <a:stretch>
            <a:fillRect/>
          </a:stretch>
        </p:blipFill>
        <p:spPr bwMode="auto">
          <a:xfrm>
            <a:off x="0" y="-29747"/>
            <a:ext cx="9144000" cy="68877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5536" y="260648"/>
            <a:ext cx="8748464" cy="369332"/>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mj-lt"/>
              <a:buAutoNum type="arabicPeriod" startAt="7"/>
            </a:pPr>
            <a:r>
              <a:rPr lang="uk-UA" dirty="0" smtClean="0">
                <a:solidFill>
                  <a:schemeClr val="bg1"/>
                </a:solidFill>
                <a:latin typeface="Times New Roman" pitchFamily="18" charset="0"/>
                <a:cs typeface="Times New Roman" pitchFamily="18" charset="0"/>
              </a:rPr>
              <a:t>Висновки</a:t>
            </a:r>
            <a:endParaRPr lang="uk-UA" dirty="0">
              <a:solidFill>
                <a:schemeClr val="bg1"/>
              </a:solidFill>
              <a:latin typeface="Times New Roman" pitchFamily="18" charset="0"/>
              <a:cs typeface="Times New Roman" pitchFamily="18" charset="0"/>
            </a:endParaRPr>
          </a:p>
        </p:txBody>
      </p:sp>
      <p:sp>
        <p:nvSpPr>
          <p:cNvPr id="6" name="TextBox 5"/>
          <p:cNvSpPr txBox="1"/>
          <p:nvPr/>
        </p:nvSpPr>
        <p:spPr>
          <a:xfrm>
            <a:off x="395288" y="846866"/>
            <a:ext cx="8425184" cy="5678478"/>
          </a:xfrm>
          <a:prstGeom prst="rect">
            <a:avLst/>
          </a:prstGeom>
          <a:solidFill>
            <a:schemeClr val="tx2">
              <a:alpha val="70000"/>
            </a:schemeClr>
          </a:solidFill>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a:spAutoFit/>
          </a:bodyPr>
          <a:lstStyle/>
          <a:p>
            <a:pPr algn="just">
              <a:defRPr/>
            </a:pPr>
            <a:r>
              <a:rPr lang="uk-UA" sz="1650" dirty="0" smtClean="0">
                <a:solidFill>
                  <a:schemeClr val="bg1"/>
                </a:solidFill>
                <a:latin typeface="Times New Roman" pitchFamily="18" charset="0"/>
                <a:cs typeface="Times New Roman" pitchFamily="18" charset="0"/>
              </a:rPr>
              <a:t>Таким чином, оборона Москви у Вітчизняній Війні 1812р. Наполеона з Росією і оборона міста Москви у війні Радянського союзу з фашистською Німеччиною у 1941-1945р.р. мали багато спільного:</a:t>
            </a:r>
          </a:p>
          <a:p>
            <a:pPr algn="just">
              <a:defRPr/>
            </a:pP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Війська імператора Наполеона Бонапарта перейшли через річку Німан і вторглися на територію Росії 12 червня 1812 року.  Війська Німецької армії перейшли кордон СРСР 22 червня 1941 року. </a:t>
            </a: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Війна з французами закінчилася 18 березня 1813 в Парижі.  Головну роль в цьому зіграла російська армія.  Особливий жах на французів наводили козаки, яких Наполеон називав «кращими легкими військами в Європі».  Гітлерівська армія капітулювала 9 травня 1945 у Берліні.  Головну роль у перемозі над фашизмом зіграла радянська армія. </a:t>
            </a: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Наполеон мріяв взяти Москву з тріумфом.  Гітлер планував взяти Москву через короткий час після початку війни, провівши парад своїх військ на Красній площі. </a:t>
            </a: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Перша поразка яку зазнали французи була від москвичів.  Битва за Москву, що почалася в грудні 1941 року поклала початок поразці гітлерівської армії. </a:t>
            </a: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Велику роль у перемозі над ворогом у війні 1812 року і в війні 1941-1945 років зіграла партизанська війна. </a:t>
            </a:r>
            <a:endParaRPr lang="ru-RU"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Війна з французькими загарбниками 1812 носить назву Вітчизняна. Війна з фашистськими загарбниками 1941-1945 років називається Велика Вітчизняна. </a:t>
            </a:r>
            <a:endParaRPr lang="en-US" sz="1650" dirty="0" smtClean="0">
              <a:solidFill>
                <a:schemeClr val="bg1"/>
              </a:solidFill>
              <a:latin typeface="Times New Roman" pitchFamily="18" charset="0"/>
              <a:cs typeface="Times New Roman" pitchFamily="18" charset="0"/>
            </a:endParaRPr>
          </a:p>
          <a:p>
            <a:pPr marL="400050" indent="-400050" algn="just">
              <a:buFont typeface="+mj-lt"/>
              <a:buAutoNum type="romanUcPeriod"/>
              <a:defRPr/>
            </a:pPr>
            <a:r>
              <a:rPr lang="uk-UA" sz="1650" dirty="0" smtClean="0">
                <a:solidFill>
                  <a:schemeClr val="bg1"/>
                </a:solidFill>
                <a:latin typeface="Times New Roman" pitchFamily="18" charset="0"/>
                <a:cs typeface="Times New Roman" pitchFamily="18" charset="0"/>
              </a:rPr>
              <a:t>Всі події війни 1812 року пов'язані із західним напрямком: Смоленськ, Бородіно.   Війна у 1941 році теж прийшла із Заходу</a:t>
            </a:r>
            <a:r>
              <a:rPr lang="ru-RU" sz="1650" dirty="0" smtClean="0">
                <a:solidFill>
                  <a:schemeClr val="bg1"/>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521</TotalTime>
  <Words>1205</Words>
  <Application>Microsoft Office PowerPoint</Application>
  <PresentationFormat>Экран (4:3)</PresentationFormat>
  <Paragraphs>72</Paragraphs>
  <Slides>13</Slides>
  <Notes>13</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maximus</dc:creator>
  <cp:lastModifiedBy>maximus</cp:lastModifiedBy>
  <cp:revision>52</cp:revision>
  <dcterms:created xsi:type="dcterms:W3CDTF">2013-03-28T10:25:15Z</dcterms:created>
  <dcterms:modified xsi:type="dcterms:W3CDTF">2013-04-04T06:46:50Z</dcterms:modified>
</cp:coreProperties>
</file>