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61" r:id="rId9"/>
    <p:sldId id="262" r:id="rId10"/>
    <p:sldId id="263" r:id="rId11"/>
    <p:sldId id="266" r:id="rId12"/>
    <p:sldId id="267" r:id="rId13"/>
    <p:sldId id="268" r:id="rId14"/>
    <p:sldId id="271" r:id="rId15"/>
    <p:sldId id="272" r:id="rId16"/>
    <p:sldId id="269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tile tx="0" ty="0" sx="85000" sy="8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98B3D05-EE95-4544-980F-ACD94228A6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F87A2C-F704-4222-A17A-1F79276E0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4437112"/>
            <a:ext cx="6480174" cy="1673225"/>
          </a:xfrm>
        </p:spPr>
        <p:txBody>
          <a:bodyPr>
            <a:normAutofit/>
          </a:bodyPr>
          <a:lstStyle/>
          <a:p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 ученик </a:t>
            </a:r>
            <a:r>
              <a:rPr lang="ru-RU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-А класса</a:t>
            </a:r>
          </a:p>
          <a:p>
            <a:r>
              <a:rPr lang="ru-RU" sz="28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Месхи</a:t>
            </a:r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Михаил</a:t>
            </a:r>
          </a:p>
          <a:p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</a:t>
            </a:r>
            <a:r>
              <a:rPr lang="ru-RU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Кучеренко М.В</a:t>
            </a:r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2780928"/>
            <a:ext cx="7772400" cy="1524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по теме: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Устройство для демонстрации силы Архимеда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646B86">
                      <a:satMod val="155000"/>
                    </a:srgbClr>
                  </a:solidFill>
                  <a:prstDash val="solid"/>
                </a:ln>
                <a:solidFill>
                  <a:srgbClr val="C5D1D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Донецкая специализированая физико-математическая </a:t>
            </a:r>
            <a:endParaRPr lang="ru-RU" sz="3600" b="1" dirty="0" smtClean="0">
              <a:ln w="12700">
                <a:solidFill>
                  <a:srgbClr val="646B86">
                    <a:satMod val="155000"/>
                  </a:srgbClr>
                </a:solidFill>
                <a:prstDash val="solid"/>
              </a:ln>
              <a:solidFill>
                <a:srgbClr val="C5D1D7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ln w="12700">
                  <a:solidFill>
                    <a:srgbClr val="646B86">
                      <a:satMod val="155000"/>
                    </a:srgbClr>
                  </a:solidFill>
                  <a:prstDash val="solid"/>
                </a:ln>
                <a:solidFill>
                  <a:srgbClr val="C5D1D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школа </a:t>
            </a:r>
            <a:r>
              <a:rPr lang="ru-RU" sz="3600" b="1" dirty="0">
                <a:ln w="12700">
                  <a:solidFill>
                    <a:srgbClr val="646B86">
                      <a:satMod val="155000"/>
                    </a:srgbClr>
                  </a:solidFill>
                  <a:prstDash val="solid"/>
                </a:ln>
                <a:solidFill>
                  <a:srgbClr val="C5D1D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№ 35</a:t>
            </a:r>
            <a:br>
              <a:rPr lang="ru-RU" sz="3600" b="1" dirty="0">
                <a:ln w="12700">
                  <a:solidFill>
                    <a:srgbClr val="646B86">
                      <a:satMod val="155000"/>
                    </a:srgbClr>
                  </a:solidFill>
                  <a:prstDash val="solid"/>
                </a:ln>
                <a:solidFill>
                  <a:srgbClr val="C5D1D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Грузы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3960440"/>
          </a:xfrm>
        </p:spPr>
        <p:txBody>
          <a:bodyPr>
            <a:normAutofit/>
          </a:bodyPr>
          <a:lstStyle/>
          <a:p>
            <a:pPr lvl="0"/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каждой гайке 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делаем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прорезь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ножовкой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/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Приклеиваем к нижней части гайки кусочек резины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толщи-ной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мм.</a:t>
            </a:r>
            <a:endParaRPr lang="ru-RU" sz="19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резине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ножом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делаем про-резь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центра в сторону паза в гайке.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нужно для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устранения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сколь-</a:t>
            </a:r>
            <a:r>
              <a:rPr lang="ru-RU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жения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гаек одна по другой.</a:t>
            </a:r>
            <a:endParaRPr lang="ru-RU" sz="19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5" y="2348880"/>
            <a:ext cx="40417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16947" r="18439" b="25175"/>
          <a:stretch/>
        </p:blipFill>
        <p:spPr>
          <a:xfrm>
            <a:off x="180187" y="1988840"/>
            <a:ext cx="4385389" cy="366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Доработка контейнера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625" y="2230580"/>
            <a:ext cx="4038600" cy="2963577"/>
          </a:xfrm>
        </p:spPr>
      </p:pic>
      <p:sp>
        <p:nvSpPr>
          <p:cNvPr id="2" name="Текс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endParaRPr lang="ru-RU" sz="19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боковых стенках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контейнера для сухих продуктов на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уровне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верхних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частей вставок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делаем отверстия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винты-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ru-RU" sz="19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саморе-зы</a:t>
            </a:r>
            <a:r>
              <a:rPr lang="en-US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9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средней части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крышки кон</a:t>
            </a:r>
            <a:r>
              <a:rPr lang="en-US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sz="19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тейнера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вырезаем </a:t>
            </a:r>
            <a:r>
              <a:rPr lang="ru-RU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квадратное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отверстие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таких размеров, </a:t>
            </a:r>
            <a:r>
              <a:rPr lang="ru-RU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что-бы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бутылка свободно проходи-ла.</a:t>
            </a:r>
            <a:endParaRPr lang="en-US" sz="19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900" dirty="0" smtClean="0"/>
              <a:t>От пластмассовой линейки отрезаем полоску </a:t>
            </a:r>
            <a:r>
              <a:rPr lang="ru-RU" sz="1900" dirty="0"/>
              <a:t>с </a:t>
            </a:r>
            <a:r>
              <a:rPr lang="ru-RU" sz="1900" dirty="0" smtClean="0"/>
              <a:t>деления-ми.</a:t>
            </a:r>
            <a:endParaRPr lang="ru-RU" sz="1900" dirty="0"/>
          </a:p>
          <a:p>
            <a:pPr lvl="0"/>
            <a:endParaRPr lang="ru-RU" sz="19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 уровня воды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8082" r="19790" b="10135"/>
          <a:stretch/>
        </p:blipFill>
        <p:spPr>
          <a:xfrm>
            <a:off x="1259633" y="3846207"/>
            <a:ext cx="936104" cy="1041656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100" dirty="0"/>
              <a:t>На нижней поверхности </a:t>
            </a:r>
            <a:r>
              <a:rPr lang="ru-RU" sz="2100" dirty="0" smtClean="0"/>
              <a:t>вставки делаем </a:t>
            </a:r>
            <a:r>
              <a:rPr lang="ru-RU" sz="2100" dirty="0"/>
              <a:t>несколько канавок для поступления воды к трубке.</a:t>
            </a:r>
          </a:p>
          <a:p>
            <a:pPr lvl="0"/>
            <a:r>
              <a:rPr lang="ru-RU" sz="2100" dirty="0"/>
              <a:t>Обрезаем трубку </a:t>
            </a:r>
            <a:r>
              <a:rPr lang="ru-RU" sz="2100" dirty="0" err="1" smtClean="0"/>
              <a:t>термомет-ра</a:t>
            </a:r>
            <a:r>
              <a:rPr lang="ru-RU" sz="2100" dirty="0" smtClean="0"/>
              <a:t> </a:t>
            </a:r>
            <a:r>
              <a:rPr lang="ru-RU" sz="2100" dirty="0"/>
              <a:t>до необходимого </a:t>
            </a:r>
            <a:r>
              <a:rPr lang="ru-RU" sz="2100" dirty="0" err="1" smtClean="0"/>
              <a:t>разме-ра</a:t>
            </a:r>
            <a:r>
              <a:rPr lang="ru-RU" sz="2100" dirty="0"/>
              <a:t>.</a:t>
            </a:r>
          </a:p>
          <a:p>
            <a:pPr lvl="0"/>
            <a:r>
              <a:rPr lang="ru-RU" sz="2100" dirty="0"/>
              <a:t>С помощью капроновых нитей </a:t>
            </a:r>
            <a:r>
              <a:rPr lang="ru-RU" sz="2100" dirty="0" smtClean="0"/>
              <a:t>закрепляем </a:t>
            </a:r>
            <a:r>
              <a:rPr lang="ru-RU" sz="2100" dirty="0"/>
              <a:t>трубку на </a:t>
            </a:r>
            <a:r>
              <a:rPr lang="ru-RU" sz="2100" dirty="0" smtClean="0"/>
              <a:t>этой вставке.</a:t>
            </a:r>
          </a:p>
          <a:p>
            <a:pPr lvl="0"/>
            <a:r>
              <a:rPr lang="ru-RU" sz="2100" dirty="0" smtClean="0"/>
              <a:t>Справа от трубки </a:t>
            </a:r>
            <a:r>
              <a:rPr lang="ru-RU" sz="2100" dirty="0" smtClean="0"/>
              <a:t>также закрепляем </a:t>
            </a:r>
            <a:r>
              <a:rPr lang="ru-RU" sz="2100" dirty="0" smtClean="0"/>
              <a:t>полоску с деле-</a:t>
            </a:r>
            <a:r>
              <a:rPr lang="ru-RU" sz="2100" dirty="0" err="1" smtClean="0"/>
              <a:t>ниями</a:t>
            </a:r>
            <a:r>
              <a:rPr lang="ru-RU" sz="2100" dirty="0" smtClean="0"/>
              <a:t> от пластмассовой линейки.</a:t>
            </a:r>
            <a:endParaRPr lang="ru-RU" sz="2100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49289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Заменить рисунок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286486" cy="44097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rgbClr val="D6ECFF">
                    <a:lumMod val="2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Сборка и подготовка к работе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96855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900" dirty="0" smtClean="0"/>
              <a:t>Ставим на место пенопластовые вставки и закрепляем их винтами </a:t>
            </a:r>
            <a:r>
              <a:rPr lang="en-US" sz="1900" dirty="0" smtClean="0"/>
              <a:t>“</a:t>
            </a:r>
            <a:r>
              <a:rPr lang="ru-RU" sz="1900" dirty="0" err="1" smtClean="0"/>
              <a:t>саморезами</a:t>
            </a:r>
            <a:r>
              <a:rPr lang="en-US" sz="1900" dirty="0"/>
              <a:t> </a:t>
            </a:r>
            <a:r>
              <a:rPr lang="en-US" sz="1900" dirty="0" smtClean="0"/>
              <a:t>“</a:t>
            </a:r>
            <a:r>
              <a:rPr lang="ru-RU" sz="1900" dirty="0" smtClean="0"/>
              <a:t>, в стеклянную трубку опускаем  колпачок от аптечного флакона (поплавок – индикатор уровня воды).</a:t>
            </a:r>
            <a:endParaRPr lang="en-US" sz="1900" dirty="0"/>
          </a:p>
          <a:p>
            <a:pPr marL="457200" lvl="0" indent="-457200">
              <a:buFont typeface="+mj-lt"/>
              <a:buAutoNum type="arabicPeriod"/>
            </a:pPr>
            <a:r>
              <a:rPr lang="ru-RU" sz="1900" dirty="0" smtClean="0"/>
              <a:t>В </a:t>
            </a:r>
            <a:r>
              <a:rPr lang="ru-RU" sz="1900" dirty="0"/>
              <a:t>контейнер заливаем </a:t>
            </a:r>
            <a:r>
              <a:rPr lang="ru-RU" sz="1900" dirty="0" smtClean="0"/>
              <a:t>воду – примерно  на половину уровня.</a:t>
            </a:r>
            <a:endParaRPr lang="ru-RU" sz="1900" dirty="0"/>
          </a:p>
          <a:p>
            <a:pPr marL="457200" lvl="0" indent="-457200">
              <a:buFont typeface="+mj-lt"/>
              <a:buAutoNum type="arabicPeriod"/>
            </a:pPr>
            <a:r>
              <a:rPr lang="ru-RU" sz="1900" dirty="0"/>
              <a:t>Опускаем бутылку в контейнер с водой и </a:t>
            </a:r>
            <a:r>
              <a:rPr lang="ru-RU" sz="1900" dirty="0" smtClean="0"/>
              <a:t>добиваемся устойчивого </a:t>
            </a:r>
            <a:r>
              <a:rPr lang="ru-RU" sz="1900" dirty="0"/>
              <a:t>положении </a:t>
            </a:r>
            <a:r>
              <a:rPr lang="ru-RU" sz="1900" dirty="0" smtClean="0"/>
              <a:t>бутылки,  для чего на дно бутылки насыпаем понемногу песка</a:t>
            </a:r>
            <a:r>
              <a:rPr lang="en-US" sz="1900" dirty="0" smtClean="0"/>
              <a:t> (</a:t>
            </a:r>
            <a:r>
              <a:rPr lang="ru-RU" sz="1900" dirty="0" smtClean="0"/>
              <a:t>это делаем только один раз – песок оставляем</a:t>
            </a:r>
            <a:r>
              <a:rPr lang="en-US" sz="1900" dirty="0" smtClean="0"/>
              <a:t>)</a:t>
            </a:r>
            <a:r>
              <a:rPr lang="ru-RU" sz="1900" dirty="0" smtClean="0"/>
              <a:t>.</a:t>
            </a:r>
            <a:endParaRPr lang="ru-RU" sz="1900" dirty="0"/>
          </a:p>
          <a:p>
            <a:pPr marL="457200" lvl="0" indent="-457200">
              <a:buFont typeface="+mj-lt"/>
              <a:buAutoNum type="arabicPeriod"/>
            </a:pPr>
            <a:r>
              <a:rPr lang="ru-RU" sz="1900" dirty="0" smtClean="0"/>
              <a:t>Доливаем (отливаем) </a:t>
            </a:r>
            <a:r>
              <a:rPr lang="ru-RU" sz="1900" dirty="0"/>
              <a:t>воду до уровня </a:t>
            </a:r>
            <a:r>
              <a:rPr lang="ru-RU" sz="1900" dirty="0" smtClean="0"/>
              <a:t>метки  </a:t>
            </a:r>
            <a:r>
              <a:rPr lang="en-US" sz="1900" dirty="0" smtClean="0"/>
              <a:t>“</a:t>
            </a:r>
            <a:r>
              <a:rPr lang="ru-RU" sz="1900" dirty="0" smtClean="0"/>
              <a:t>3 см</a:t>
            </a:r>
            <a:r>
              <a:rPr lang="ru-RU" sz="1800" dirty="0" smtClean="0"/>
              <a:t> </a:t>
            </a:r>
            <a:r>
              <a:rPr lang="ru-RU" sz="1900" dirty="0" smtClean="0"/>
              <a:t>(</a:t>
            </a:r>
            <a:r>
              <a:rPr lang="ru-RU" sz="1900" dirty="0"/>
              <a:t>по верхней поверхности поплавка).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dirty="0"/>
              <a:t>Закрываем контейнер.</a:t>
            </a:r>
          </a:p>
          <a:p>
            <a:pPr>
              <a:buFont typeface="Wingdings" pitchFamily="2" charset="2"/>
              <a:buChar char="§"/>
            </a:pPr>
            <a:endParaRPr lang="ru-RU" sz="19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Демонстрация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66998"/>
            <a:ext cx="4038600" cy="468172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0960" y="544522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Заменить рисунок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7FD13B"/>
              </a:buClr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7FD13B"/>
              </a:buClr>
              <a:buNone/>
            </a:pPr>
            <a:endParaRPr lang="ru-RU" sz="1900" dirty="0">
              <a:solidFill>
                <a:prstClr val="black"/>
              </a:solidFill>
            </a:endParaRPr>
          </a:p>
          <a:p>
            <a:pPr marL="0" lvl="0" indent="0">
              <a:buClr>
                <a:srgbClr val="7FD13B"/>
              </a:buClr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7FD13B"/>
              </a:buClr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</a:rPr>
              <a:t>Приподнимаем </a:t>
            </a:r>
            <a:r>
              <a:rPr lang="ru-RU" sz="1900" dirty="0">
                <a:solidFill>
                  <a:prstClr val="black"/>
                </a:solidFill>
              </a:rPr>
              <a:t>площадку для загрузки до уровня выреза в </a:t>
            </a:r>
            <a:r>
              <a:rPr lang="ru-RU" sz="1900" dirty="0" smtClean="0">
                <a:solidFill>
                  <a:prstClr val="black"/>
                </a:solidFill>
              </a:rPr>
              <a:t>бутылке.</a:t>
            </a:r>
          </a:p>
          <a:p>
            <a:pPr marL="457200" lvl="0" indent="-457200">
              <a:buClr>
                <a:srgbClr val="7FD13B"/>
              </a:buClr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</a:rPr>
              <a:t> Помещаем </a:t>
            </a:r>
            <a:r>
              <a:rPr lang="ru-RU" sz="1900" dirty="0">
                <a:solidFill>
                  <a:prstClr val="black"/>
                </a:solidFill>
              </a:rPr>
              <a:t>гайку прорезью к </a:t>
            </a:r>
            <a:r>
              <a:rPr lang="ru-RU" sz="1900" dirty="0" smtClean="0">
                <a:solidFill>
                  <a:prstClr val="black"/>
                </a:solidFill>
              </a:rPr>
              <a:t>спице.</a:t>
            </a:r>
          </a:p>
          <a:p>
            <a:pPr marL="457200" lvl="0" indent="-457200">
              <a:buClr>
                <a:srgbClr val="7FD13B"/>
              </a:buClr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</a:rPr>
              <a:t> Опускаем </a:t>
            </a:r>
            <a:r>
              <a:rPr lang="ru-RU" sz="1900" dirty="0">
                <a:solidFill>
                  <a:prstClr val="black"/>
                </a:solidFill>
              </a:rPr>
              <a:t>вниз  спицу до упора.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0312"/>
            <a:ext cx="4190736" cy="38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Продолжение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86098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Заменить рисунок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7FD13B"/>
              </a:buClr>
              <a:buFont typeface="+mj-lt"/>
              <a:buAutoNum type="arabicPeriod" startAt="4"/>
            </a:pPr>
            <a:r>
              <a:rPr lang="ru-RU" sz="2100" dirty="0" smtClean="0">
                <a:solidFill>
                  <a:prstClr val="black"/>
                </a:solidFill>
              </a:rPr>
              <a:t>Отмечаем </a:t>
            </a:r>
            <a:r>
              <a:rPr lang="ru-RU" sz="2100" dirty="0">
                <a:solidFill>
                  <a:prstClr val="black"/>
                </a:solidFill>
              </a:rPr>
              <a:t>новое положение поплавка.</a:t>
            </a:r>
          </a:p>
          <a:p>
            <a:pPr marL="457200" lvl="0" indent="-457200">
              <a:buClr>
                <a:srgbClr val="7FD13B"/>
              </a:buClr>
              <a:buFont typeface="+mj-lt"/>
              <a:buAutoNum type="arabicPeriod" startAt="4"/>
            </a:pPr>
            <a:r>
              <a:rPr lang="ru-RU" sz="2100" dirty="0">
                <a:solidFill>
                  <a:prstClr val="black"/>
                </a:solidFill>
              </a:rPr>
              <a:t>Повторяем </a:t>
            </a:r>
            <a:r>
              <a:rPr lang="ru-RU" sz="2100" dirty="0" smtClean="0">
                <a:solidFill>
                  <a:prstClr val="black"/>
                </a:solidFill>
              </a:rPr>
              <a:t>п.1 и п.2 четыре </a:t>
            </a:r>
            <a:r>
              <a:rPr lang="ru-RU" sz="2100" dirty="0">
                <a:solidFill>
                  <a:prstClr val="black"/>
                </a:solidFill>
              </a:rPr>
              <a:t>раза и наблюдаем за изменением положений поплавка.</a:t>
            </a:r>
          </a:p>
          <a:p>
            <a:pPr marL="0" lvl="0" indent="0">
              <a:buClr>
                <a:srgbClr val="7FD13B"/>
              </a:buClr>
              <a:buNone/>
            </a:pPr>
            <a:r>
              <a:rPr lang="ru-RU" sz="2100" dirty="0">
                <a:solidFill>
                  <a:prstClr val="black"/>
                </a:solidFill>
              </a:rPr>
              <a:t>  </a:t>
            </a:r>
            <a:r>
              <a:rPr lang="ru-RU" sz="2100" u="sng" dirty="0">
                <a:solidFill>
                  <a:prstClr val="black"/>
                </a:solidFill>
              </a:rPr>
              <a:t>Таким образом мы </a:t>
            </a:r>
            <a:r>
              <a:rPr lang="ru-RU" sz="2100" u="sng" dirty="0" err="1" smtClean="0">
                <a:solidFill>
                  <a:prstClr val="black"/>
                </a:solidFill>
              </a:rPr>
              <a:t>наблюда</a:t>
            </a:r>
            <a:r>
              <a:rPr lang="ru-RU" sz="2100" u="sng" dirty="0" smtClean="0">
                <a:solidFill>
                  <a:prstClr val="black"/>
                </a:solidFill>
              </a:rPr>
              <a:t>-ем </a:t>
            </a:r>
            <a:r>
              <a:rPr lang="ru-RU" sz="2100" u="sng" dirty="0">
                <a:solidFill>
                  <a:prstClr val="black"/>
                </a:solidFill>
              </a:rPr>
              <a:t>зависимость </a:t>
            </a:r>
            <a:r>
              <a:rPr lang="ru-RU" sz="2100" u="sng" dirty="0" smtClean="0">
                <a:solidFill>
                  <a:prstClr val="black"/>
                </a:solidFill>
              </a:rPr>
              <a:t>выталкиваю-щей </a:t>
            </a:r>
            <a:r>
              <a:rPr lang="ru-RU" sz="2100" u="sng" dirty="0">
                <a:solidFill>
                  <a:prstClr val="black"/>
                </a:solidFill>
              </a:rPr>
              <a:t>силы от </a:t>
            </a:r>
            <a:r>
              <a:rPr lang="ru-RU" sz="2100" u="sng" dirty="0" smtClean="0">
                <a:solidFill>
                  <a:prstClr val="black"/>
                </a:solidFill>
              </a:rPr>
              <a:t>веса погружаемо-</a:t>
            </a:r>
            <a:r>
              <a:rPr lang="ru-RU" sz="2100" u="sng" dirty="0" err="1" smtClean="0">
                <a:solidFill>
                  <a:prstClr val="black"/>
                </a:solidFill>
              </a:rPr>
              <a:t>го</a:t>
            </a:r>
            <a:r>
              <a:rPr lang="ru-RU" sz="2100" u="sng" dirty="0" smtClean="0">
                <a:solidFill>
                  <a:prstClr val="black"/>
                </a:solidFill>
              </a:rPr>
              <a:t> </a:t>
            </a:r>
            <a:r>
              <a:rPr lang="ru-RU" sz="2100" u="sng" dirty="0">
                <a:solidFill>
                  <a:prstClr val="black"/>
                </a:solidFill>
              </a:rPr>
              <a:t>тела.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006" y="2181632"/>
            <a:ext cx="4635238" cy="34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особенности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Устройство изготовлено из подручных и доступных средств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Не требует сложной механической обработки.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Наглядно демонстрирует физическое явление – проявление закона Архимеда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  <a:p>
            <a:pPr>
              <a:buFont typeface="Wingdings" pitchFamily="2" charset="2"/>
              <a:buChar char="v"/>
            </a:pP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Общий вид устройства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r="8903"/>
          <a:stretch/>
        </p:blipFill>
        <p:spPr>
          <a:xfrm>
            <a:off x="2699792" y="1556792"/>
            <a:ext cx="4124326" cy="4572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Изготовление из подручных материалов устройства для демонстрации  </a:t>
            </a:r>
            <a:r>
              <a:rPr lang="en-US" sz="2000" dirty="0" smtClean="0"/>
              <a:t>“</a:t>
            </a:r>
            <a:r>
              <a:rPr lang="ru-RU" sz="2000" dirty="0" smtClean="0"/>
              <a:t>Архимедовой</a:t>
            </a:r>
            <a:r>
              <a:rPr lang="en-US" sz="2000" dirty="0" smtClean="0"/>
              <a:t>”</a:t>
            </a:r>
            <a:r>
              <a:rPr lang="ru-RU" sz="2000" dirty="0" smtClean="0"/>
              <a:t> силы.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	Формула </a:t>
            </a:r>
            <a:r>
              <a:rPr lang="ru-RU" sz="2000" b="1" dirty="0"/>
              <a:t>Архимедовой силы: </a:t>
            </a:r>
            <a:r>
              <a:rPr lang="ru-RU" sz="2000" b="1" dirty="0" smtClean="0"/>
              <a:t> F=</a:t>
            </a:r>
            <a:r>
              <a:rPr lang="ru-RU" sz="2000" b="1" i="1" dirty="0" err="1" smtClean="0"/>
              <a:t>p</a:t>
            </a:r>
            <a:r>
              <a:rPr lang="ru-RU" sz="2000" b="1" dirty="0" err="1" smtClean="0"/>
              <a:t>gV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где </a:t>
            </a:r>
            <a:r>
              <a:rPr lang="ru-RU" sz="2000" dirty="0"/>
              <a:t> </a:t>
            </a:r>
            <a:r>
              <a:rPr lang="en-US" sz="2000" dirty="0" smtClean="0"/>
              <a:t>P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dirty="0" smtClean="0"/>
              <a:t>плотность жидкости,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dirty="0" smtClean="0"/>
              <a:t>      </a:t>
            </a:r>
            <a:r>
              <a:rPr lang="en-US" sz="2000" dirty="0" smtClean="0"/>
              <a:t>g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dirty="0" smtClean="0"/>
              <a:t>ускорение свободного падения, </a:t>
            </a:r>
          </a:p>
          <a:p>
            <a:pPr marL="0" indent="0">
              <a:buNone/>
            </a:pPr>
            <a:r>
              <a:rPr lang="ru-RU" sz="2000" dirty="0" smtClean="0"/>
              <a:t>        </a:t>
            </a:r>
            <a:r>
              <a:rPr lang="en-US" sz="2000" dirty="0" smtClean="0"/>
              <a:t>V</a:t>
            </a:r>
            <a:r>
              <a:rPr lang="ru-RU" sz="2000" dirty="0" smtClean="0"/>
              <a:t> </a:t>
            </a:r>
            <a:r>
              <a:rPr lang="ru-RU" sz="2000" dirty="0"/>
              <a:t> — объём погружённого тела (или часть объёма тела, </a:t>
            </a:r>
            <a:r>
              <a:rPr lang="ru-RU" sz="2000" dirty="0" smtClean="0"/>
              <a:t>находя-</a:t>
            </a:r>
            <a:r>
              <a:rPr lang="ru-RU" sz="2000" dirty="0" err="1" smtClean="0"/>
              <a:t>щаяся</a:t>
            </a:r>
            <a:r>
              <a:rPr lang="ru-RU" sz="2000" dirty="0" smtClean="0"/>
              <a:t> </a:t>
            </a:r>
            <a:r>
              <a:rPr lang="ru-RU" sz="2000" dirty="0"/>
              <a:t>ниже поверхности)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Наглядность демонстрации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 </a:t>
            </a:r>
            <a:r>
              <a:rPr lang="ru-RU" dirty="0" smtClean="0"/>
              <a:t>   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Наглядность </a:t>
            </a:r>
            <a:r>
              <a:rPr lang="ru-RU" dirty="0"/>
              <a:t>- одно из важных </a:t>
            </a:r>
            <a:r>
              <a:rPr lang="ru-RU" dirty="0" smtClean="0"/>
              <a:t>условий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успешного изучения физики.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Однако</a:t>
            </a:r>
            <a:r>
              <a:rPr lang="ru-RU" dirty="0"/>
              <a:t>  даже хорошо оснащенный кабинет физики позволяет показать далеко не все закономерности, изучаемые </a:t>
            </a:r>
            <a:r>
              <a:rPr lang="ru-RU" dirty="0" smtClean="0"/>
              <a:t>в </a:t>
            </a:r>
            <a:r>
              <a:rPr lang="ru-RU" dirty="0"/>
              <a:t>школьном курсе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     Часто </a:t>
            </a:r>
            <a:r>
              <a:rPr lang="ru-RU" dirty="0"/>
              <a:t>без иллюстрации изучаются даже те процессы и явления, показать которые относительно несложно. </a:t>
            </a:r>
          </a:p>
          <a:p>
            <a:pPr marL="0" indent="0" algn="ctr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открытия Закона Архимеда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	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“</a:t>
            </a:r>
            <a:r>
              <a:rPr lang="ru-RU" sz="2400" b="1" dirty="0" smtClean="0"/>
              <a:t>Архимедов</a:t>
            </a:r>
            <a:r>
              <a:rPr lang="en-US" sz="2400" b="1" dirty="0" smtClean="0"/>
              <a:t>”</a:t>
            </a:r>
            <a:r>
              <a:rPr lang="ru-RU" sz="2400" b="1" dirty="0" smtClean="0"/>
              <a:t> </a:t>
            </a:r>
            <a:r>
              <a:rPr lang="ru-RU" sz="2400" b="1" dirty="0"/>
              <a:t>закон</a:t>
            </a:r>
            <a:r>
              <a:rPr lang="ru-RU" sz="2400" dirty="0"/>
              <a:t> - так </a:t>
            </a:r>
            <a:r>
              <a:rPr lang="ru-RU" sz="2400" dirty="0" smtClean="0"/>
              <a:t>называют </a:t>
            </a:r>
            <a:r>
              <a:rPr lang="ru-RU" sz="2400" dirty="0"/>
              <a:t>открытый Архимедом важный гидростатический закон, </a:t>
            </a:r>
            <a:endParaRPr lang="en-US" sz="2400" dirty="0" smtClean="0"/>
          </a:p>
          <a:p>
            <a:pPr marL="0" indent="0" algn="ctr">
              <a:buNone/>
            </a:pPr>
            <a:r>
              <a:rPr lang="ru-RU" sz="2400" dirty="0" smtClean="0"/>
              <a:t>согласно </a:t>
            </a:r>
            <a:r>
              <a:rPr lang="ru-RU" sz="2400" dirty="0"/>
              <a:t>которому каждое </a:t>
            </a:r>
            <a:r>
              <a:rPr lang="ru-RU" sz="2400" dirty="0" smtClean="0"/>
              <a:t>тело,</a:t>
            </a:r>
            <a:r>
              <a:rPr lang="en-US" sz="2400" dirty="0" smtClean="0"/>
              <a:t> </a:t>
            </a:r>
            <a:r>
              <a:rPr lang="ru-RU" sz="2400" dirty="0" smtClean="0"/>
              <a:t>погруженное </a:t>
            </a:r>
            <a:r>
              <a:rPr lang="ru-RU" sz="2400" dirty="0"/>
              <a:t>в жидкость, </a:t>
            </a:r>
            <a:endParaRPr lang="en-US" sz="2400" dirty="0" smtClean="0"/>
          </a:p>
          <a:p>
            <a:pPr marL="0" indent="0" algn="ctr">
              <a:buNone/>
            </a:pPr>
            <a:r>
              <a:rPr lang="ru-RU" sz="2400" dirty="0" smtClean="0"/>
              <a:t>теряет </a:t>
            </a:r>
            <a:r>
              <a:rPr lang="ru-RU" sz="2400" dirty="0"/>
              <a:t>столько своего </a:t>
            </a:r>
            <a:r>
              <a:rPr lang="ru-RU" sz="2400" dirty="0" smtClean="0"/>
              <a:t>веса,</a:t>
            </a:r>
            <a:r>
              <a:rPr lang="en-US" sz="2400" dirty="0" smtClean="0"/>
              <a:t> </a:t>
            </a:r>
            <a:r>
              <a:rPr lang="ru-RU" sz="2400" dirty="0" smtClean="0"/>
              <a:t>сколько </a:t>
            </a:r>
            <a:r>
              <a:rPr lang="ru-RU" sz="2400" dirty="0"/>
              <a:t>весит </a:t>
            </a:r>
            <a:endParaRPr lang="en-US" sz="2400" dirty="0" smtClean="0"/>
          </a:p>
          <a:p>
            <a:pPr marL="0" indent="0" algn="ctr">
              <a:buNone/>
            </a:pPr>
            <a:r>
              <a:rPr lang="ru-RU" sz="2400" dirty="0" smtClean="0"/>
              <a:t>вытесненная </a:t>
            </a:r>
            <a:r>
              <a:rPr lang="ru-RU" sz="2400" dirty="0"/>
              <a:t>им </a:t>
            </a:r>
            <a:r>
              <a:rPr lang="ru-RU" sz="2400" dirty="0" smtClean="0"/>
              <a:t>жидкость, или </a:t>
            </a:r>
            <a:r>
              <a:rPr lang="ru-RU" sz="2400" dirty="0" smtClean="0"/>
              <a:t>, по-другому,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тело, погружённое в жидкость </a:t>
            </a:r>
            <a:r>
              <a:rPr lang="ru-RU" sz="2400" dirty="0" smtClean="0"/>
              <a:t>действует </a:t>
            </a:r>
            <a:r>
              <a:rPr lang="ru-RU" sz="2400" dirty="0"/>
              <a:t>выталкивающая сила, равная весу вытесненной этим телом жидкости </a:t>
            </a:r>
            <a:r>
              <a:rPr lang="ru-RU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чего будем делать </a:t>
            </a:r>
            <a:r>
              <a:rPr lang="en-US" sz="3000" b="1" dirty="0" smtClean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2" y="1527175"/>
            <a:ext cx="61167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Использованные средства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964488" cy="432048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Контейнер для кухонных сыпучих продуктов.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Пластиковая бутылка  из-под воды (объёмом 0,5 л) квадратного сечения.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Бытовой термометр (оконный)</a:t>
            </a:r>
            <a:r>
              <a:rPr lang="en-US" sz="3000" dirty="0" smtClean="0"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Обрезки строительного пенопласта (толщиной 5 см),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Спица велосипедная -</a:t>
            </a:r>
            <a:r>
              <a:rPr lang="ru-RU" sz="3400" dirty="0" smtClean="0">
                <a:ea typeface="Calibri"/>
                <a:cs typeface="Times New Roman"/>
              </a:rPr>
              <a:t>1</a:t>
            </a:r>
            <a:r>
              <a:rPr lang="ru-RU" sz="3000" dirty="0" smtClean="0">
                <a:ea typeface="Calibri"/>
                <a:cs typeface="Times New Roman"/>
              </a:rPr>
              <a:t>шт</a:t>
            </a:r>
            <a:r>
              <a:rPr lang="ru-RU" sz="3000" dirty="0" smtClean="0">
                <a:ea typeface="Calibri"/>
                <a:cs typeface="Times New Roman"/>
              </a:rPr>
              <a:t>.</a:t>
            </a:r>
            <a:endParaRPr lang="ru-RU" sz="30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Линейка пластмассовая.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Гайки</a:t>
            </a:r>
            <a:r>
              <a:rPr lang="en-US" sz="3000" dirty="0" smtClean="0">
                <a:ea typeface="Calibri"/>
                <a:cs typeface="Times New Roman"/>
              </a:rPr>
              <a:t> M</a:t>
            </a:r>
            <a:r>
              <a:rPr lang="en-US" sz="4000" dirty="0" smtClean="0">
                <a:ea typeface="Calibri"/>
                <a:cs typeface="Times New Roman"/>
              </a:rPr>
              <a:t>20 </a:t>
            </a:r>
            <a:r>
              <a:rPr lang="ru-RU" sz="3000" dirty="0" smtClean="0">
                <a:ea typeface="Calibri"/>
                <a:cs typeface="Times New Roman"/>
              </a:rPr>
              <a:t>(для груза-5 шт.)</a:t>
            </a:r>
            <a:r>
              <a:rPr lang="en-US" sz="3000" dirty="0" smtClean="0">
                <a:ea typeface="Calibri"/>
                <a:cs typeface="Times New Roman"/>
              </a:rPr>
              <a:t>.</a:t>
            </a:r>
            <a:r>
              <a:rPr lang="ru-RU" sz="3000" dirty="0" smtClean="0"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Винты-</a:t>
            </a:r>
            <a:r>
              <a:rPr lang="en-US" sz="3000" dirty="0" smtClean="0">
                <a:ea typeface="Calibri"/>
                <a:cs typeface="Times New Roman"/>
              </a:rPr>
              <a:t>”</a:t>
            </a:r>
            <a:r>
              <a:rPr lang="ru-RU" sz="3000" dirty="0" err="1" smtClean="0">
                <a:ea typeface="Calibri"/>
                <a:cs typeface="Times New Roman"/>
              </a:rPr>
              <a:t>саморезы</a:t>
            </a:r>
            <a:r>
              <a:rPr lang="en-US" sz="3000" dirty="0" smtClean="0">
                <a:ea typeface="Calibri"/>
                <a:cs typeface="Times New Roman"/>
              </a:rPr>
              <a:t>”-4</a:t>
            </a:r>
            <a:r>
              <a:rPr lang="ru-RU" sz="3000" dirty="0" err="1" smtClean="0">
                <a:ea typeface="Calibri"/>
                <a:cs typeface="Times New Roman"/>
              </a:rPr>
              <a:t>шт</a:t>
            </a:r>
            <a:r>
              <a:rPr lang="en-US" sz="3000" dirty="0" smtClean="0">
                <a:ea typeface="Calibri"/>
                <a:cs typeface="Times New Roman"/>
              </a:rPr>
              <a:t>.</a:t>
            </a:r>
            <a:endParaRPr lang="ru-RU" sz="30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Колпачок от аптечного флакона.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Кусок органического стекла</a:t>
            </a:r>
            <a:r>
              <a:rPr lang="en-US" sz="3000" dirty="0" smtClean="0">
                <a:ea typeface="Calibri"/>
                <a:cs typeface="Times New Roman"/>
              </a:rPr>
              <a:t> (</a:t>
            </a:r>
            <a:r>
              <a:rPr lang="ru-RU" sz="3000" dirty="0" smtClean="0">
                <a:ea typeface="Calibri"/>
                <a:cs typeface="Times New Roman"/>
              </a:rPr>
              <a:t>толщина 3 мм</a:t>
            </a:r>
            <a:r>
              <a:rPr lang="en-US" sz="3000" dirty="0" smtClean="0">
                <a:ea typeface="Calibri"/>
                <a:cs typeface="Times New Roman"/>
              </a:rPr>
              <a:t>).</a:t>
            </a:r>
            <a:r>
              <a:rPr lang="ru-RU" sz="3000" dirty="0" smtClean="0"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3000" dirty="0" smtClean="0">
                <a:ea typeface="Calibri"/>
                <a:cs typeface="Times New Roman"/>
              </a:rPr>
              <a:t>Капроновые нити белые</a:t>
            </a:r>
            <a:r>
              <a:rPr lang="ru-RU" sz="3000" dirty="0" smtClean="0">
                <a:ea typeface="Calibri"/>
                <a:cs typeface="Times New Roman"/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74320" lvl="0" indent="-274320" algn="l">
              <a:buClr>
                <a:srgbClr val="7FD13B"/>
              </a:buClr>
              <a:buFont typeface="Wingdings 2"/>
              <a:buChar char=""/>
            </a:pPr>
            <a:endParaRPr lang="ru-RU" sz="1800" b="0" cap="none" dirty="0" smtClean="0">
              <a:solidFill>
                <a:schemeClr val="tx1"/>
              </a:solidFill>
            </a:endParaRPr>
          </a:p>
          <a:p>
            <a:pPr marL="274320" lvl="0" indent="-274320" algn="l">
              <a:buClr>
                <a:srgbClr val="7FD13B"/>
              </a:buClr>
              <a:buFont typeface="Wingdings 2"/>
              <a:buChar char=""/>
            </a:pPr>
            <a:r>
              <a:rPr lang="ru-RU" sz="1800" b="0" cap="none" dirty="0" smtClean="0">
                <a:solidFill>
                  <a:schemeClr val="tx1"/>
                </a:solidFill>
              </a:rPr>
              <a:t>В </a:t>
            </a:r>
            <a:r>
              <a:rPr lang="ru-RU" sz="1800" b="0" dirty="0" smtClean="0">
                <a:solidFill>
                  <a:schemeClr val="tx1"/>
                </a:solidFill>
              </a:rPr>
              <a:t>каждой из </a:t>
            </a:r>
            <a:r>
              <a:rPr lang="ru-RU" sz="1800" b="0" cap="none" dirty="0" smtClean="0">
                <a:solidFill>
                  <a:schemeClr val="tx1"/>
                </a:solidFill>
              </a:rPr>
              <a:t>вставок делаем вырез глубиной 1 см</a:t>
            </a:r>
            <a:r>
              <a:rPr lang="ru-RU" sz="1800" b="0" cap="none" dirty="0" smtClean="0">
                <a:solidFill>
                  <a:schemeClr val="tx1"/>
                </a:solidFill>
              </a:rPr>
              <a:t>.</a:t>
            </a:r>
            <a:endParaRPr lang="ru-RU" sz="1800" b="0" cap="none" dirty="0" smtClean="0">
              <a:solidFill>
                <a:schemeClr val="tx1"/>
              </a:solidFill>
            </a:endParaRPr>
          </a:p>
          <a:p>
            <a:pPr algn="l"/>
            <a:endParaRPr lang="ru-RU" sz="1800" cap="none" dirty="0">
              <a:solidFill>
                <a:schemeClr val="tx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3"/>
          </p:nvPr>
        </p:nvSpPr>
        <p:spPr>
          <a:xfrm>
            <a:off x="4788024" y="1340768"/>
            <a:ext cx="4041775" cy="936104"/>
          </a:xfrm>
        </p:spPr>
        <p:txBody>
          <a:bodyPr/>
          <a:lstStyle/>
          <a:p>
            <a:r>
              <a:rPr lang="ru-RU" sz="1800" b="0" dirty="0">
                <a:solidFill>
                  <a:prstClr val="black"/>
                </a:solidFill>
              </a:rPr>
              <a:t> </a:t>
            </a:r>
            <a:r>
              <a:rPr lang="ru-RU" sz="1800" b="0" dirty="0" smtClean="0">
                <a:solidFill>
                  <a:prstClr val="black"/>
                </a:solidFill>
              </a:rPr>
              <a:t>В одной из них делаем вертикаль-</a:t>
            </a:r>
            <a:r>
              <a:rPr lang="ru-RU" sz="1800" b="0" dirty="0" err="1" smtClean="0">
                <a:solidFill>
                  <a:prstClr val="black"/>
                </a:solidFill>
              </a:rPr>
              <a:t>ный</a:t>
            </a:r>
            <a:r>
              <a:rPr lang="ru-RU" sz="1800" b="0" dirty="0" smtClean="0">
                <a:solidFill>
                  <a:prstClr val="black"/>
                </a:solidFill>
              </a:rPr>
              <a:t> </a:t>
            </a:r>
            <a:r>
              <a:rPr lang="ru-RU" sz="1800" b="0" dirty="0">
                <a:solidFill>
                  <a:prstClr val="black"/>
                </a:solidFill>
              </a:rPr>
              <a:t>паз по диаметру трубки </a:t>
            </a:r>
            <a:r>
              <a:rPr lang="ru-RU" sz="1800" b="0" dirty="0" err="1" smtClean="0">
                <a:solidFill>
                  <a:prstClr val="black"/>
                </a:solidFill>
              </a:rPr>
              <a:t>термо</a:t>
            </a:r>
            <a:r>
              <a:rPr lang="ru-RU" sz="1800" b="0" dirty="0" smtClean="0">
                <a:solidFill>
                  <a:prstClr val="black"/>
                </a:solidFill>
              </a:rPr>
              <a:t>-метра.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 t="24774" r="21404" b="13042"/>
          <a:stretch/>
        </p:blipFill>
        <p:spPr>
          <a:xfrm rot="16200000">
            <a:off x="738395" y="2570989"/>
            <a:ext cx="3418737" cy="3384377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t="16515" r="18160" b="16567"/>
          <a:stretch/>
        </p:blipFill>
        <p:spPr>
          <a:xfrm rot="5400000">
            <a:off x="5694409" y="2666632"/>
            <a:ext cx="3209529" cy="3150092"/>
          </a:xfr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000" b="1" dirty="0" smtClean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Вырезаем из </a:t>
            </a:r>
            <a:r>
              <a:rPr lang="ru-RU" sz="3000" b="1" dirty="0" err="1" smtClean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пенолласта</a:t>
            </a:r>
            <a:r>
              <a:rPr lang="ru-RU" sz="3000" b="1" dirty="0" smtClean="0">
                <a:ln w="12700">
                  <a:solidFill>
                    <a:srgbClr val="4E5B6F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вставки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емкости для грузов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r="9149"/>
          <a:stretch/>
        </p:blipFill>
        <p:spPr>
          <a:xfrm>
            <a:off x="971600" y="1412776"/>
            <a:ext cx="1295400" cy="467590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267200" cy="518457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900" dirty="0" smtClean="0"/>
              <a:t> В </a:t>
            </a:r>
            <a:r>
              <a:rPr lang="ru-RU" sz="1900" dirty="0"/>
              <a:t>верхней части бутылки </a:t>
            </a:r>
            <a:r>
              <a:rPr lang="ru-RU" sz="1900" dirty="0" smtClean="0"/>
              <a:t>вырезаем </a:t>
            </a:r>
            <a:r>
              <a:rPr lang="ru-RU" sz="1900" dirty="0" smtClean="0"/>
              <a:t>квадратное отверстие.</a:t>
            </a:r>
            <a:r>
              <a:rPr lang="en-US" sz="1900" dirty="0" smtClean="0"/>
              <a:t> </a:t>
            </a:r>
            <a:r>
              <a:rPr lang="ru-RU" sz="1900" dirty="0" smtClean="0"/>
              <a:t>Из </a:t>
            </a:r>
            <a:r>
              <a:rPr lang="ru-RU" sz="1900" dirty="0"/>
              <a:t>обрезка </a:t>
            </a:r>
            <a:r>
              <a:rPr lang="ru-RU" sz="1900" dirty="0" smtClean="0"/>
              <a:t>органического</a:t>
            </a:r>
            <a:r>
              <a:rPr lang="en-US" sz="1900" dirty="0" smtClean="0"/>
              <a:t> </a:t>
            </a:r>
            <a:r>
              <a:rPr lang="ru-RU" sz="1900" dirty="0" smtClean="0"/>
              <a:t>стекла </a:t>
            </a:r>
            <a:r>
              <a:rPr lang="ru-RU" sz="1900" dirty="0" smtClean="0"/>
              <a:t>толщиной </a:t>
            </a:r>
            <a:r>
              <a:rPr lang="ru-RU" sz="1900" dirty="0" smtClean="0"/>
              <a:t>3 </a:t>
            </a:r>
            <a:r>
              <a:rPr lang="ru-RU" sz="1900" dirty="0" smtClean="0"/>
              <a:t>мм</a:t>
            </a:r>
            <a:r>
              <a:rPr lang="en-US" sz="1900" dirty="0" smtClean="0"/>
              <a:t>.</a:t>
            </a:r>
            <a:r>
              <a:rPr lang="ru-RU" sz="1900" dirty="0"/>
              <a:t> </a:t>
            </a:r>
            <a:r>
              <a:rPr lang="ru-RU" sz="1900" dirty="0" smtClean="0"/>
              <a:t>вырезаем </a:t>
            </a:r>
            <a:r>
              <a:rPr lang="ru-RU" sz="1900" dirty="0"/>
              <a:t>кусок квадратной </a:t>
            </a:r>
            <a:r>
              <a:rPr lang="ru-RU" sz="1900" dirty="0" smtClean="0"/>
              <a:t>формы</a:t>
            </a:r>
            <a:r>
              <a:rPr lang="en-US" sz="1900" dirty="0" smtClean="0"/>
              <a:t> </a:t>
            </a:r>
            <a:r>
              <a:rPr lang="ru-RU" sz="1900" dirty="0" smtClean="0"/>
              <a:t>и стороной немного меньше </a:t>
            </a:r>
            <a:r>
              <a:rPr lang="ru-RU" sz="1900" dirty="0" smtClean="0"/>
              <a:t>ширины</a:t>
            </a:r>
            <a:r>
              <a:rPr lang="ru-RU" sz="1900" dirty="0" smtClean="0"/>
              <a:t> бутылки.</a:t>
            </a:r>
            <a:r>
              <a:rPr lang="en-US" sz="1900" dirty="0" smtClean="0"/>
              <a:t> </a:t>
            </a:r>
            <a:r>
              <a:rPr lang="ru-RU" sz="1900" dirty="0" smtClean="0"/>
              <a:t>В </a:t>
            </a:r>
            <a:r>
              <a:rPr lang="ru-RU" sz="1900" dirty="0"/>
              <a:t>центре </a:t>
            </a:r>
            <a:r>
              <a:rPr lang="ru-RU" sz="1900" dirty="0" err="1" smtClean="0"/>
              <a:t>плас-тинки</a:t>
            </a:r>
            <a:r>
              <a:rPr lang="ru-RU" sz="1900" dirty="0" smtClean="0"/>
              <a:t> </a:t>
            </a:r>
            <a:r>
              <a:rPr lang="ru-RU" sz="1900" dirty="0" smtClean="0"/>
              <a:t>просверлим отверстие </a:t>
            </a:r>
            <a:r>
              <a:rPr lang="ru-RU" sz="1900" dirty="0" err="1" smtClean="0"/>
              <a:t>диа</a:t>
            </a:r>
            <a:r>
              <a:rPr lang="ru-RU" sz="1900" dirty="0" smtClean="0"/>
              <a:t>-метром </a:t>
            </a:r>
            <a:r>
              <a:rPr lang="ru-RU" sz="1900" dirty="0" smtClean="0"/>
              <a:t>2 мм </a:t>
            </a:r>
            <a:r>
              <a:rPr lang="ru-RU" sz="1900" dirty="0" smtClean="0"/>
              <a:t>. В </a:t>
            </a:r>
            <a:r>
              <a:rPr lang="ru-RU" sz="1900" dirty="0"/>
              <a:t>крышке бутылки </a:t>
            </a:r>
            <a:r>
              <a:rPr lang="ru-RU" sz="1900" dirty="0" smtClean="0"/>
              <a:t>прокалываем шилом отверстие </a:t>
            </a:r>
            <a:r>
              <a:rPr lang="ru-RU" sz="1900" dirty="0"/>
              <a:t>под </a:t>
            </a:r>
            <a:r>
              <a:rPr lang="ru-RU" sz="1900" dirty="0" smtClean="0"/>
              <a:t>велосипедную спицу, </a:t>
            </a:r>
            <a:r>
              <a:rPr lang="ru-RU" sz="1900" dirty="0" smtClean="0"/>
              <a:t>вставляем </a:t>
            </a:r>
            <a:r>
              <a:rPr lang="ru-RU" sz="1900" dirty="0"/>
              <a:t>спицу в отверстие </a:t>
            </a:r>
            <a:r>
              <a:rPr lang="ru-RU" sz="1900" dirty="0" smtClean="0"/>
              <a:t>пробки, </a:t>
            </a:r>
            <a:r>
              <a:rPr lang="ru-RU" sz="1900" dirty="0" err="1" smtClean="0"/>
              <a:t>протяги-ваем</a:t>
            </a:r>
            <a:r>
              <a:rPr lang="ru-RU" sz="1900" dirty="0" smtClean="0"/>
              <a:t> ее вовнутрь </a:t>
            </a:r>
            <a:r>
              <a:rPr lang="ru-RU" sz="1900" dirty="0"/>
              <a:t>бутылки до </a:t>
            </a:r>
            <a:r>
              <a:rPr lang="ru-RU" sz="1900" dirty="0" err="1" smtClean="0"/>
              <a:t>уров</a:t>
            </a:r>
            <a:r>
              <a:rPr lang="ru-RU" sz="1900" dirty="0" err="1"/>
              <a:t>-</a:t>
            </a:r>
            <a:r>
              <a:rPr lang="ru-RU" sz="1900" dirty="0" err="1" smtClean="0"/>
              <a:t>ня</a:t>
            </a:r>
            <a:r>
              <a:rPr lang="ru-RU" sz="1900" dirty="0" smtClean="0"/>
              <a:t> выреза. В </a:t>
            </a:r>
            <a:r>
              <a:rPr lang="ru-RU" sz="1900" dirty="0"/>
              <a:t>вырез вставляем </a:t>
            </a:r>
            <a:r>
              <a:rPr lang="ru-RU" sz="1900" dirty="0" err="1" smtClean="0"/>
              <a:t>плас-тинку</a:t>
            </a:r>
            <a:r>
              <a:rPr lang="ru-RU" sz="1900" dirty="0" smtClean="0"/>
              <a:t> </a:t>
            </a:r>
            <a:r>
              <a:rPr lang="ru-RU" sz="1900" dirty="0"/>
              <a:t>и </a:t>
            </a:r>
            <a:r>
              <a:rPr lang="ru-RU" sz="1900" dirty="0" smtClean="0"/>
              <a:t>вворачиваем </a:t>
            </a:r>
            <a:r>
              <a:rPr lang="ru-RU" sz="1900" dirty="0"/>
              <a:t>спицу в </a:t>
            </a:r>
            <a:r>
              <a:rPr lang="ru-RU" sz="1900" dirty="0" err="1" smtClean="0"/>
              <a:t>отвер-стие</a:t>
            </a:r>
            <a:r>
              <a:rPr lang="ru-RU" sz="1900" dirty="0" smtClean="0"/>
              <a:t> </a:t>
            </a:r>
            <a:r>
              <a:rPr lang="ru-RU" sz="1900" dirty="0"/>
              <a:t>– это будет площадка для </a:t>
            </a:r>
            <a:r>
              <a:rPr lang="ru-RU" sz="1900" dirty="0" smtClean="0"/>
              <a:t>грузов.</a:t>
            </a:r>
            <a:r>
              <a:rPr lang="ru-RU" sz="1900" dirty="0"/>
              <a:t> </a:t>
            </a:r>
            <a:r>
              <a:rPr lang="ru-RU" sz="1900" dirty="0"/>
              <a:t>К</a:t>
            </a:r>
            <a:r>
              <a:rPr lang="ru-RU" sz="1900" dirty="0" smtClean="0"/>
              <a:t>онец </a:t>
            </a:r>
            <a:r>
              <a:rPr lang="ru-RU" sz="1900" dirty="0"/>
              <a:t>спицы изгибаем </a:t>
            </a:r>
            <a:r>
              <a:rPr lang="ru-RU" sz="1900" dirty="0" smtClean="0"/>
              <a:t>колечком.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589</TotalTime>
  <Words>545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Проект по теме:  Устройство для демонстрации силы Архимеда</vt:lpstr>
      <vt:lpstr>Общий вид устройства</vt:lpstr>
      <vt:lpstr>Цель:</vt:lpstr>
      <vt:lpstr>Наглядность демонстрации</vt:lpstr>
      <vt:lpstr>История открытия Закона Архимеда</vt:lpstr>
      <vt:lpstr>Из чего будем делать ?</vt:lpstr>
      <vt:lpstr>Использованные средства</vt:lpstr>
      <vt:lpstr>Вырезаем из пенолласта вставки</vt:lpstr>
      <vt:lpstr>Изготовление емкости для грузов</vt:lpstr>
      <vt:lpstr>Грузы</vt:lpstr>
      <vt:lpstr>Доработка контейнера</vt:lpstr>
      <vt:lpstr>Контроль уровня воды</vt:lpstr>
      <vt:lpstr>Сборка и подготовка к работе</vt:lpstr>
      <vt:lpstr>Демонстрация</vt:lpstr>
      <vt:lpstr>Продолжение</vt:lpstr>
      <vt:lpstr>Основные особенности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Донецкая общеобразовательная школа I-III ступеней № 20 Проект по теме:</dc:title>
  <dc:creator>User</dc:creator>
  <cp:lastModifiedBy>Juriy</cp:lastModifiedBy>
  <cp:revision>64</cp:revision>
  <dcterms:created xsi:type="dcterms:W3CDTF">2013-03-27T18:12:19Z</dcterms:created>
  <dcterms:modified xsi:type="dcterms:W3CDTF">2013-04-11T07:49:29Z</dcterms:modified>
</cp:coreProperties>
</file>