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9" r:id="rId3"/>
    <p:sldId id="260" r:id="rId4"/>
    <p:sldId id="258" r:id="rId5"/>
    <p:sldId id="257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C2A8DF2-0879-4C35-B378-BD04D6C27BCE}">
          <p14:sldIdLst>
            <p14:sldId id="256"/>
            <p14:sldId id="259"/>
            <p14:sldId id="260"/>
            <p14:sldId id="258"/>
            <p14:sldId id="257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7C608-A883-4FD0-A4FD-C73EE0541FF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35001-4B00-4650-947C-B590887582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109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35001-4B00-4650-947C-B5908875824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17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-1" y="0"/>
            <a:ext cx="9143998" cy="68133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                                                                         </a:t>
            </a:r>
            <a:r>
              <a:rPr lang="ru-RU" sz="2400" dirty="0" err="1" smtClean="0"/>
              <a:t>Вчитель</a:t>
            </a:r>
            <a:r>
              <a:rPr lang="ru-RU" sz="2400" dirty="0" smtClean="0"/>
              <a:t> </a:t>
            </a:r>
            <a:r>
              <a:rPr lang="ru-RU" sz="2400" dirty="0" err="1"/>
              <a:t>історії</a:t>
            </a:r>
            <a:r>
              <a:rPr lang="ru-RU" sz="2400" dirty="0"/>
              <a:t> Кравчук О.О.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908720" y="5949280"/>
            <a:ext cx="1225997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332656"/>
            <a:ext cx="66967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Робота </a:t>
            </a:r>
            <a:r>
              <a:rPr lang="ru-RU" sz="3600" dirty="0" err="1"/>
              <a:t>учениці</a:t>
            </a:r>
            <a:r>
              <a:rPr lang="ru-RU" sz="3600" dirty="0"/>
              <a:t> 7 </a:t>
            </a:r>
            <a:r>
              <a:rPr lang="ru-RU" sz="3600" dirty="0" err="1"/>
              <a:t>класу</a:t>
            </a:r>
            <a:endParaRPr lang="ru-RU" sz="3600" dirty="0"/>
          </a:p>
          <a:p>
            <a:r>
              <a:rPr lang="ru-RU" sz="3600" dirty="0" err="1"/>
              <a:t>Вишнівської</a:t>
            </a:r>
            <a:r>
              <a:rPr lang="ru-RU" sz="3600" dirty="0"/>
              <a:t> </a:t>
            </a:r>
            <a:r>
              <a:rPr lang="ru-RU" sz="3600" dirty="0" err="1"/>
              <a:t>загальноосвітньої</a:t>
            </a:r>
            <a:r>
              <a:rPr lang="ru-RU" sz="3600" dirty="0"/>
              <a:t> </a:t>
            </a:r>
            <a:r>
              <a:rPr lang="ru-RU" sz="3600" dirty="0" err="1"/>
              <a:t>школи</a:t>
            </a:r>
            <a:r>
              <a:rPr lang="ru-RU" sz="3600" dirty="0"/>
              <a:t> І-ІІІ </a:t>
            </a:r>
            <a:r>
              <a:rPr lang="ru-RU" sz="3600" dirty="0" err="1"/>
              <a:t>ступенів</a:t>
            </a:r>
            <a:r>
              <a:rPr lang="ru-RU" sz="3600" dirty="0"/>
              <a:t> №3</a:t>
            </a:r>
          </a:p>
          <a:p>
            <a:r>
              <a:rPr lang="ru-RU" sz="3600" dirty="0" err="1"/>
              <a:t>Києво-Святошинського</a:t>
            </a:r>
            <a:r>
              <a:rPr lang="ru-RU" sz="3600" dirty="0"/>
              <a:t> району</a:t>
            </a:r>
          </a:p>
          <a:p>
            <a:r>
              <a:rPr lang="ru-RU" sz="3600" dirty="0" err="1"/>
              <a:t>Київської</a:t>
            </a:r>
            <a:r>
              <a:rPr lang="ru-RU" sz="3600" dirty="0"/>
              <a:t> </a:t>
            </a:r>
            <a:r>
              <a:rPr lang="ru-RU" sz="3600" dirty="0" err="1"/>
              <a:t>області</a:t>
            </a:r>
            <a:endParaRPr lang="ru-RU" sz="3600" dirty="0"/>
          </a:p>
          <a:p>
            <a:r>
              <a:rPr lang="ru-RU" sz="3600" dirty="0" err="1"/>
              <a:t>Білецької</a:t>
            </a:r>
            <a:r>
              <a:rPr lang="ru-RU" sz="3600" dirty="0"/>
              <a:t> </a:t>
            </a:r>
            <a:r>
              <a:rPr lang="ru-RU" sz="3600" dirty="0" err="1" smtClean="0"/>
              <a:t>Катерини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1058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2420888"/>
            <a:ext cx="7668840" cy="37052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Таким </a:t>
            </a:r>
            <a:r>
              <a:rPr lang="ru-RU" dirty="0" err="1">
                <a:solidFill>
                  <a:schemeClr val="tx1"/>
                </a:solidFill>
              </a:rPr>
              <a:t>чином,оборона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міста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Москви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Вітчизняній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Війні</a:t>
            </a:r>
            <a:r>
              <a:rPr lang="ru-RU" dirty="0">
                <a:solidFill>
                  <a:schemeClr val="tx1"/>
                </a:solidFill>
              </a:rPr>
              <a:t> 1812 р. Наполеона з </a:t>
            </a:r>
            <a:r>
              <a:rPr lang="ru-RU" dirty="0" err="1">
                <a:solidFill>
                  <a:schemeClr val="tx1"/>
                </a:solidFill>
              </a:rPr>
              <a:t>Росією</a:t>
            </a:r>
            <a:r>
              <a:rPr lang="ru-RU" dirty="0">
                <a:solidFill>
                  <a:schemeClr val="tx1"/>
                </a:solidFill>
              </a:rPr>
              <a:t> і оборона </a:t>
            </a:r>
            <a:r>
              <a:rPr lang="ru-RU" dirty="0" err="1">
                <a:solidFill>
                  <a:schemeClr val="tx1"/>
                </a:solidFill>
              </a:rPr>
              <a:t>міста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Москви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війні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Радянського</a:t>
            </a:r>
            <a:r>
              <a:rPr lang="ru-RU" dirty="0">
                <a:solidFill>
                  <a:schemeClr val="tx1"/>
                </a:solidFill>
              </a:rPr>
              <a:t> Союзу з </a:t>
            </a:r>
            <a:r>
              <a:rPr lang="ru-RU" dirty="0" err="1">
                <a:solidFill>
                  <a:schemeClr val="tx1"/>
                </a:solidFill>
              </a:rPr>
              <a:t>фашистською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Німеччиною</a:t>
            </a:r>
            <a:r>
              <a:rPr lang="ru-RU" dirty="0">
                <a:solidFill>
                  <a:schemeClr val="tx1"/>
                </a:solidFill>
              </a:rPr>
              <a:t> у 1941-1945 </a:t>
            </a:r>
            <a:r>
              <a:rPr lang="ru-RU" dirty="0" err="1">
                <a:solidFill>
                  <a:schemeClr val="tx1"/>
                </a:solidFill>
              </a:rPr>
              <a:t>р.р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мали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багато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спільного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В першу </a:t>
            </a:r>
            <a:r>
              <a:rPr lang="ru-RU" dirty="0" err="1">
                <a:solidFill>
                  <a:schemeClr val="tx1"/>
                </a:solidFill>
              </a:rPr>
              <a:t>чергу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патріотизм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жителів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Москви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обох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війнах</a:t>
            </a:r>
            <a:r>
              <a:rPr lang="ru-RU" dirty="0">
                <a:solidFill>
                  <a:schemeClr val="tx1"/>
                </a:solidFill>
              </a:rPr>
              <a:t>. І Наполеон і </a:t>
            </a:r>
            <a:r>
              <a:rPr lang="ru-RU" dirty="0" err="1">
                <a:solidFill>
                  <a:schemeClr val="tx1"/>
                </a:solidFill>
              </a:rPr>
              <a:t>Гітлер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розраховували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війська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швидко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зламають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опір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захисників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Москви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оволодіють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столицею,але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обидва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глибоко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помилялись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І у </a:t>
            </a:r>
            <a:r>
              <a:rPr lang="ru-RU" dirty="0" err="1">
                <a:solidFill>
                  <a:schemeClr val="tx1"/>
                </a:solidFill>
              </a:rPr>
              <a:t>війні</a:t>
            </a:r>
            <a:r>
              <a:rPr lang="ru-RU" dirty="0">
                <a:solidFill>
                  <a:schemeClr val="tx1"/>
                </a:solidFill>
              </a:rPr>
              <a:t> 1812 р. і у </a:t>
            </a:r>
            <a:r>
              <a:rPr lang="ru-RU" dirty="0" err="1">
                <a:solidFill>
                  <a:schemeClr val="tx1"/>
                </a:solidFill>
              </a:rPr>
              <a:t>війні</a:t>
            </a:r>
            <a:r>
              <a:rPr lang="ru-RU" dirty="0">
                <a:solidFill>
                  <a:schemeClr val="tx1"/>
                </a:solidFill>
              </a:rPr>
              <a:t> 1941-1945 </a:t>
            </a:r>
            <a:r>
              <a:rPr lang="ru-RU" dirty="0" err="1">
                <a:solidFill>
                  <a:schemeClr val="tx1"/>
                </a:solidFill>
              </a:rPr>
              <a:t>р.р</a:t>
            </a:r>
            <a:r>
              <a:rPr lang="ru-RU" dirty="0">
                <a:solidFill>
                  <a:schemeClr val="tx1"/>
                </a:solidFill>
              </a:rPr>
              <a:t>. ворог </a:t>
            </a:r>
            <a:r>
              <a:rPr lang="ru-RU" dirty="0" err="1">
                <a:solidFill>
                  <a:schemeClr val="tx1"/>
                </a:solidFill>
              </a:rPr>
              <a:t>мав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військову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перевагу</a:t>
            </a:r>
            <a:r>
              <a:rPr lang="ru-RU" dirty="0">
                <a:solidFill>
                  <a:schemeClr val="tx1"/>
                </a:solidFill>
              </a:rPr>
              <a:t>, але </a:t>
            </a:r>
            <a:r>
              <a:rPr lang="ru-RU" dirty="0" err="1">
                <a:solidFill>
                  <a:schemeClr val="tx1"/>
                </a:solidFill>
              </a:rPr>
              <a:t>віра</a:t>
            </a:r>
            <a:r>
              <a:rPr lang="ru-RU" dirty="0">
                <a:solidFill>
                  <a:schemeClr val="tx1"/>
                </a:solidFill>
              </a:rPr>
              <a:t> у перемогу </a:t>
            </a:r>
            <a:r>
              <a:rPr lang="ru-RU" dirty="0" err="1">
                <a:solidFill>
                  <a:schemeClr val="tx1"/>
                </a:solidFill>
              </a:rPr>
              <a:t>захисників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Москви,партизанська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боротьба</a:t>
            </a:r>
            <a:r>
              <a:rPr lang="ru-RU" dirty="0">
                <a:solidFill>
                  <a:schemeClr val="tx1"/>
                </a:solidFill>
              </a:rPr>
              <a:t> привели до </a:t>
            </a:r>
            <a:r>
              <a:rPr lang="ru-RU" dirty="0" err="1">
                <a:solidFill>
                  <a:schemeClr val="tx1"/>
                </a:solidFill>
              </a:rPr>
              <a:t>поразки</a:t>
            </a:r>
            <a:r>
              <a:rPr lang="ru-RU" dirty="0">
                <a:solidFill>
                  <a:schemeClr val="tx1"/>
                </a:solidFill>
              </a:rPr>
              <a:t> 640-тисячну </a:t>
            </a:r>
            <a:r>
              <a:rPr lang="ru-RU" dirty="0" err="1">
                <a:solidFill>
                  <a:schemeClr val="tx1"/>
                </a:solidFill>
              </a:rPr>
              <a:t>армію</a:t>
            </a:r>
            <a:r>
              <a:rPr lang="ru-RU" dirty="0">
                <a:solidFill>
                  <a:schemeClr val="tx1"/>
                </a:solidFill>
              </a:rPr>
              <a:t> Наполеона у 1812 р. і до </a:t>
            </a:r>
            <a:r>
              <a:rPr lang="ru-RU" dirty="0" err="1">
                <a:solidFill>
                  <a:schemeClr val="tx1"/>
                </a:solidFill>
              </a:rPr>
              <a:t>зубів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озброєну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армію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Гітлера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 </a:t>
            </a:r>
            <a:r>
              <a:rPr lang="ru-RU" b="1" i="1" dirty="0" err="1"/>
              <a:t>Висновки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64441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1916832"/>
            <a:ext cx="7596832" cy="42093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Порівняльний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аналіз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історичних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подій</a:t>
            </a:r>
            <a:r>
              <a:rPr lang="ru-RU" sz="3600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1.Війни </a:t>
            </a:r>
            <a:r>
              <a:rPr lang="ru-RU" sz="3600" dirty="0" err="1">
                <a:solidFill>
                  <a:schemeClr val="tx1"/>
                </a:solidFill>
              </a:rPr>
              <a:t>Росії</a:t>
            </a:r>
            <a:r>
              <a:rPr lang="ru-RU" sz="3600" dirty="0">
                <a:solidFill>
                  <a:schemeClr val="tx1"/>
                </a:solidFill>
              </a:rPr>
              <a:t> з Наполеоном 1812 р.,</a:t>
            </a:r>
            <a:r>
              <a:rPr lang="ru-RU" sz="3600" dirty="0" err="1">
                <a:solidFill>
                  <a:schemeClr val="tx1"/>
                </a:solidFill>
              </a:rPr>
              <a:t>що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відбулася</a:t>
            </a:r>
            <a:r>
              <a:rPr lang="ru-RU" sz="3600" dirty="0">
                <a:solidFill>
                  <a:schemeClr val="tx1"/>
                </a:solidFill>
              </a:rPr>
              <a:t> 200 </a:t>
            </a:r>
            <a:r>
              <a:rPr lang="ru-RU" sz="3600" dirty="0" err="1">
                <a:solidFill>
                  <a:schemeClr val="tx1"/>
                </a:solidFill>
              </a:rPr>
              <a:t>років</a:t>
            </a:r>
            <a:r>
              <a:rPr lang="ru-RU" sz="3600" dirty="0">
                <a:solidFill>
                  <a:schemeClr val="tx1"/>
                </a:solidFill>
              </a:rPr>
              <a:t> тому.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2.Війни з </a:t>
            </a:r>
            <a:r>
              <a:rPr lang="ru-RU" sz="3600" dirty="0" err="1">
                <a:solidFill>
                  <a:schemeClr val="tx1"/>
                </a:solidFill>
              </a:rPr>
              <a:t>фашистською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Німеччиною</a:t>
            </a:r>
            <a:r>
              <a:rPr lang="ru-RU" sz="3600" dirty="0">
                <a:solidFill>
                  <a:schemeClr val="tx1"/>
                </a:solidFill>
              </a:rPr>
              <a:t> на </a:t>
            </a:r>
            <a:r>
              <a:rPr lang="ru-RU" sz="3600" dirty="0" err="1">
                <a:solidFill>
                  <a:schemeClr val="tx1"/>
                </a:solidFill>
              </a:rPr>
              <a:t>території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Радянського</a:t>
            </a:r>
            <a:r>
              <a:rPr lang="ru-RU" sz="3600" dirty="0">
                <a:solidFill>
                  <a:schemeClr val="tx1"/>
                </a:solidFill>
              </a:rPr>
              <a:t> Союзу 1941-1945р.-Великої </a:t>
            </a:r>
            <a:r>
              <a:rPr lang="ru-RU" sz="3600" dirty="0" err="1">
                <a:solidFill>
                  <a:schemeClr val="tx1"/>
                </a:solidFill>
              </a:rPr>
              <a:t>Вітчизняної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війни</a:t>
            </a:r>
            <a:r>
              <a:rPr lang="ru-RU" sz="3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 на тему:</a:t>
            </a:r>
          </a:p>
        </p:txBody>
      </p:sp>
    </p:spTree>
    <p:extLst>
      <p:ext uri="{BB962C8B-B14F-4D97-AF65-F5344CB8AC3E}">
        <p14:creationId xmlns:p14="http://schemas.microsoft.com/office/powerpoint/2010/main" val="292546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132856"/>
            <a:ext cx="7776863" cy="42484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1.Наполеон Бонапарт та </a:t>
            </a:r>
            <a:r>
              <a:rPr lang="ru-RU" sz="2800" dirty="0" err="1">
                <a:solidFill>
                  <a:schemeClr val="tx1"/>
                </a:solidFill>
              </a:rPr>
              <a:t>його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плани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відносно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Москви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2.Партизанский </a:t>
            </a:r>
            <a:r>
              <a:rPr lang="ru-RU" sz="2800" dirty="0" err="1">
                <a:solidFill>
                  <a:schemeClr val="tx1"/>
                </a:solidFill>
              </a:rPr>
              <a:t>рух</a:t>
            </a:r>
            <a:r>
              <a:rPr lang="ru-RU" sz="2800" dirty="0">
                <a:solidFill>
                  <a:schemeClr val="tx1"/>
                </a:solidFill>
              </a:rPr>
              <a:t> та </a:t>
            </a:r>
            <a:r>
              <a:rPr lang="ru-RU" sz="2800" dirty="0" err="1">
                <a:solidFill>
                  <a:schemeClr val="tx1"/>
                </a:solidFill>
              </a:rPr>
              <a:t>підпільний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рух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жителів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Москви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3.Розгром Наполеона у 1812р.під </a:t>
            </a:r>
            <a:r>
              <a:rPr lang="ru-RU" sz="2800" dirty="0" err="1">
                <a:solidFill>
                  <a:schemeClr val="tx1"/>
                </a:solidFill>
              </a:rPr>
              <a:t>Москвою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4.Плани Адольфа </a:t>
            </a:r>
            <a:r>
              <a:rPr lang="ru-RU" sz="2800" dirty="0" err="1">
                <a:solidFill>
                  <a:schemeClr val="tx1"/>
                </a:solidFill>
              </a:rPr>
              <a:t>Гітлера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відносно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Москви</a:t>
            </a:r>
            <a:r>
              <a:rPr lang="ru-RU" sz="2800" dirty="0">
                <a:solidFill>
                  <a:schemeClr val="tx1"/>
                </a:solidFill>
              </a:rPr>
              <a:t> у 1941р.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5.Мужність і </a:t>
            </a:r>
            <a:r>
              <a:rPr lang="ru-RU" sz="2800" dirty="0" err="1">
                <a:solidFill>
                  <a:schemeClr val="tx1"/>
                </a:solidFill>
              </a:rPr>
              <a:t>героїзм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захисників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Москви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6.Кінець </a:t>
            </a:r>
            <a:r>
              <a:rPr lang="ru-RU" sz="2800" dirty="0" err="1">
                <a:solidFill>
                  <a:schemeClr val="tx1"/>
                </a:solidFill>
              </a:rPr>
              <a:t>міфу</a:t>
            </a:r>
            <a:r>
              <a:rPr lang="ru-RU" sz="2800" dirty="0">
                <a:solidFill>
                  <a:schemeClr val="tx1"/>
                </a:solidFill>
              </a:rPr>
              <a:t> про  </a:t>
            </a:r>
            <a:r>
              <a:rPr lang="ru-RU" sz="2800" dirty="0" err="1">
                <a:solidFill>
                  <a:schemeClr val="tx1"/>
                </a:solidFill>
              </a:rPr>
              <a:t>непереможність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німецької-фасшитської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армії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План</a:t>
            </a:r>
          </a:p>
        </p:txBody>
      </p:sp>
    </p:spTree>
    <p:extLst>
      <p:ext uri="{BB962C8B-B14F-4D97-AF65-F5344CB8AC3E}">
        <p14:creationId xmlns:p14="http://schemas.microsoft.com/office/powerpoint/2010/main" val="139492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99992" y="260648"/>
            <a:ext cx="4248472" cy="6624736"/>
          </a:xfrm>
        </p:spPr>
        <p:txBody>
          <a:bodyPr>
            <a:normAutofit fontScale="85000" lnSpcReduction="10000"/>
          </a:bodyPr>
          <a:lstStyle/>
          <a:p>
            <a:r>
              <a:rPr lang="vi-VN" dirty="0">
                <a:solidFill>
                  <a:schemeClr val="tx1"/>
                </a:solidFill>
              </a:rPr>
              <a:t>Наполео́н Бонапа́рт І (15 серпня 1769 — 5 травня 1821) — французький імператор у 1804—1814 і 1815.Генерал революційної армії з 1796, 1799 року повалив владу Директорії, ставши консулом, а згодом — імператором. З 1803 завоював майже всю Європу, створивши на її території маріонеткові королівства для своїх братів. Зазнавши поразки у битві під Лейпцигом (1813), після вступу армії союзників до Парижа, був змушений зректися престолу, після чого його було заслано на острів Ельбу. В березні 1815 знову захопив владу, але зазнав поразки від англійських військ біля Ватерлоо, після чого його було заслано на Острів Святої Єлени. Встановлені ним закони понині діють у Франції.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188640"/>
            <a:ext cx="4630102" cy="548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021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19044" y="260648"/>
            <a:ext cx="4104456" cy="5832648"/>
          </a:xfrm>
        </p:spPr>
        <p:txBody>
          <a:bodyPr>
            <a:normAutofit fontScale="92500" lnSpcReduction="10000"/>
          </a:bodyPr>
          <a:lstStyle/>
          <a:p>
            <a:r>
              <a:rPr lang="vi-VN" dirty="0">
                <a:solidFill>
                  <a:schemeClr val="tx1"/>
                </a:solidFill>
              </a:rPr>
              <a:t>Адо́льф Гі́тлер ( 20 квітня 1889, Браунау-на-Інні, Австрія — † 30 квітня 1945, Берлін) — рейхсканцлер Німеччини з 1933 по 1945 рік, </a:t>
            </a:r>
            <a:r>
              <a:rPr lang="vi-VN" sz="2800" dirty="0">
                <a:solidFill>
                  <a:schemeClr val="tx1"/>
                </a:solidFill>
              </a:rPr>
              <a:t>провідник</a:t>
            </a:r>
            <a:r>
              <a:rPr lang="vi-VN" dirty="0">
                <a:solidFill>
                  <a:schemeClr val="tx1"/>
                </a:solidFill>
              </a:rPr>
              <a:t> Націонал-соціалістичної робітничої партії Німеччини (НСДАП), ідеолог нацизму. Військово-промисловий комплекс, який він допоміг створити, вивів Німеччину з глибокої економічної кризи, в якій та опинилася після Першої світової війни. Гітлер розв'язав Другу світову війну, у якій Німеччина зазнала поразки</a:t>
            </a:r>
            <a:r>
              <a:rPr lang="vi-VN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4392488" cy="559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96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556792"/>
            <a:ext cx="7488832" cy="499451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Карта </a:t>
            </a:r>
            <a:r>
              <a:rPr lang="ru-RU" dirty="0" err="1"/>
              <a:t>Москви</a:t>
            </a:r>
            <a:r>
              <a:rPr lang="ru-RU" dirty="0"/>
              <a:t> 1812р. </a:t>
            </a:r>
          </a:p>
        </p:txBody>
      </p:sp>
    </p:spTree>
    <p:extLst>
      <p:ext uri="{BB962C8B-B14F-4D97-AF65-F5344CB8AC3E}">
        <p14:creationId xmlns:p14="http://schemas.microsoft.com/office/powerpoint/2010/main" val="226348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38626"/>
            <a:ext cx="7632848" cy="46035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Карта </a:t>
            </a:r>
            <a:r>
              <a:rPr lang="ru-RU" dirty="0" err="1"/>
              <a:t>Москви</a:t>
            </a:r>
            <a:r>
              <a:rPr lang="ru-RU" dirty="0"/>
              <a:t> 1941р.</a:t>
            </a:r>
          </a:p>
        </p:txBody>
      </p:sp>
    </p:spTree>
    <p:extLst>
      <p:ext uri="{BB962C8B-B14F-4D97-AF65-F5344CB8AC3E}">
        <p14:creationId xmlns:p14="http://schemas.microsoft.com/office/powerpoint/2010/main" val="252576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916832"/>
            <a:ext cx="7776864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У </a:t>
            </a:r>
            <a:r>
              <a:rPr lang="ru-RU" dirty="0" err="1">
                <a:solidFill>
                  <a:schemeClr val="tx1"/>
                </a:solidFill>
              </a:rPr>
              <a:t>червні</a:t>
            </a:r>
            <a:r>
              <a:rPr lang="ru-RU" dirty="0">
                <a:solidFill>
                  <a:schemeClr val="tx1"/>
                </a:solidFill>
              </a:rPr>
              <a:t> 1812 р., </a:t>
            </a:r>
            <a:r>
              <a:rPr lang="ru-RU" dirty="0" err="1">
                <a:solidFill>
                  <a:schemeClr val="tx1"/>
                </a:solidFill>
              </a:rPr>
              <a:t>зібравши</a:t>
            </a:r>
            <a:r>
              <a:rPr lang="ru-RU" dirty="0">
                <a:solidFill>
                  <a:schemeClr val="tx1"/>
                </a:solidFill>
              </a:rPr>
              <a:t> 640-тисячну «</a:t>
            </a:r>
            <a:r>
              <a:rPr lang="ru-RU" dirty="0" err="1">
                <a:solidFill>
                  <a:schemeClr val="tx1"/>
                </a:solidFill>
              </a:rPr>
              <a:t>Велику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армію</a:t>
            </a:r>
            <a:r>
              <a:rPr lang="ru-RU" dirty="0">
                <a:solidFill>
                  <a:schemeClr val="tx1"/>
                </a:solidFill>
              </a:rPr>
              <a:t>», Наполеон рушив на </a:t>
            </a:r>
            <a:r>
              <a:rPr lang="ru-RU" dirty="0" err="1">
                <a:solidFill>
                  <a:schemeClr val="tx1"/>
                </a:solidFill>
              </a:rPr>
              <a:t>Росію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Незважаючи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чисельну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перевагу</a:t>
            </a:r>
            <a:r>
              <a:rPr lang="ru-RU" dirty="0">
                <a:solidFill>
                  <a:schemeClr val="tx1"/>
                </a:solidFill>
              </a:rPr>
              <a:t> ворога, </a:t>
            </a:r>
            <a:r>
              <a:rPr lang="ru-RU" dirty="0" err="1">
                <a:solidFill>
                  <a:schemeClr val="tx1"/>
                </a:solidFill>
              </a:rPr>
              <a:t>російські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війська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відступаючи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зуміли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з'єднатися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поблизу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Смоленська</a:t>
            </a:r>
            <a:r>
              <a:rPr lang="ru-RU" dirty="0">
                <a:solidFill>
                  <a:schemeClr val="tx1"/>
                </a:solidFill>
              </a:rPr>
              <a:t>. Наполеон </a:t>
            </a:r>
            <a:r>
              <a:rPr lang="ru-RU" dirty="0" err="1">
                <a:solidFill>
                  <a:schemeClr val="tx1"/>
                </a:solidFill>
              </a:rPr>
              <a:t>рвався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Москви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сподіваючись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захоплення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другої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російської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столиці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змусить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Олександра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капітулювати.Після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битви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французи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зайняли</a:t>
            </a:r>
            <a:r>
              <a:rPr lang="ru-RU" dirty="0">
                <a:solidFill>
                  <a:schemeClr val="tx1"/>
                </a:solidFill>
              </a:rPr>
              <a:t> Москву, але так і не </a:t>
            </a:r>
            <a:r>
              <a:rPr lang="ru-RU" dirty="0" err="1">
                <a:solidFill>
                  <a:schemeClr val="tx1"/>
                </a:solidFill>
              </a:rPr>
              <a:t>дочекавшись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мирних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пропозицій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росіян</a:t>
            </a:r>
            <a:r>
              <a:rPr lang="ru-RU" dirty="0">
                <a:solidFill>
                  <a:schemeClr val="tx1"/>
                </a:solidFill>
              </a:rPr>
              <a:t>, Велика </a:t>
            </a:r>
            <a:r>
              <a:rPr lang="ru-RU" dirty="0" err="1">
                <a:solidFill>
                  <a:schemeClr val="tx1"/>
                </a:solidFill>
              </a:rPr>
              <a:t>армія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була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вимушена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розпочати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відступ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захід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завершився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майже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повною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загибеллю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Партизанська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війна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російська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армія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суворі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морози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призвели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повної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катастрофи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військ</a:t>
            </a:r>
            <a:r>
              <a:rPr lang="ru-RU" dirty="0">
                <a:solidFill>
                  <a:schemeClr val="tx1"/>
                </a:solidFill>
              </a:rPr>
              <a:t> Наполеона. До </a:t>
            </a:r>
            <a:r>
              <a:rPr lang="ru-RU" dirty="0" err="1">
                <a:solidFill>
                  <a:schemeClr val="tx1"/>
                </a:solidFill>
              </a:rPr>
              <a:t>Франції</a:t>
            </a:r>
            <a:r>
              <a:rPr lang="ru-RU" dirty="0">
                <a:solidFill>
                  <a:schemeClr val="tx1"/>
                </a:solidFill>
              </a:rPr>
              <a:t> повернулось </a:t>
            </a:r>
            <a:r>
              <a:rPr lang="ru-RU" dirty="0" err="1">
                <a:solidFill>
                  <a:schemeClr val="tx1"/>
                </a:solidFill>
              </a:rPr>
              <a:t>трохи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більше</a:t>
            </a:r>
            <a:r>
              <a:rPr lang="ru-RU" dirty="0">
                <a:solidFill>
                  <a:schemeClr val="tx1"/>
                </a:solidFill>
              </a:rPr>
              <a:t> 100 </a:t>
            </a:r>
            <a:r>
              <a:rPr lang="ru-RU" dirty="0" err="1">
                <a:solidFill>
                  <a:schemeClr val="tx1"/>
                </a:solidFill>
              </a:rPr>
              <a:t>тисяч</a:t>
            </a:r>
            <a:r>
              <a:rPr lang="ru-RU" dirty="0">
                <a:solidFill>
                  <a:schemeClr val="tx1"/>
                </a:solidFill>
              </a:rPr>
              <a:t> людей!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err="1"/>
              <a:t>Порівняльний</a:t>
            </a:r>
            <a:r>
              <a:rPr lang="ru-RU" sz="2400" b="1" i="1" dirty="0"/>
              <a:t> </a:t>
            </a:r>
            <a:r>
              <a:rPr lang="ru-RU" sz="2400" b="1" i="1" dirty="0" err="1"/>
              <a:t>аналіз</a:t>
            </a:r>
            <a:r>
              <a:rPr lang="ru-RU" sz="2400" b="1" i="1" dirty="0"/>
              <a:t> </a:t>
            </a:r>
            <a:r>
              <a:rPr lang="ru-RU" sz="2400" b="1" i="1" dirty="0" err="1"/>
              <a:t>битви</a:t>
            </a:r>
            <a:r>
              <a:rPr lang="ru-RU" sz="2400" b="1" i="1" dirty="0"/>
              <a:t> за Москву у 1812 </a:t>
            </a:r>
            <a:r>
              <a:rPr lang="ru-RU" sz="2400" b="1" i="1" dirty="0" err="1"/>
              <a:t>році</a:t>
            </a:r>
            <a:r>
              <a:rPr lang="ru-RU" sz="2400" b="1" i="1" dirty="0"/>
              <a:t> у </a:t>
            </a:r>
            <a:r>
              <a:rPr lang="ru-RU" sz="2400" b="1" i="1" dirty="0" err="1"/>
              <a:t>період</a:t>
            </a:r>
            <a:r>
              <a:rPr lang="ru-RU" sz="2400" b="1" i="1" dirty="0"/>
              <a:t> </a:t>
            </a:r>
            <a:r>
              <a:rPr lang="ru-RU" sz="2400" b="1" i="1" dirty="0" err="1"/>
              <a:t>війни</a:t>
            </a:r>
            <a:r>
              <a:rPr lang="ru-RU" sz="2400" b="1" i="1" dirty="0"/>
              <a:t> </a:t>
            </a:r>
            <a:r>
              <a:rPr lang="ru-RU" sz="2400" b="1" i="1" dirty="0" err="1"/>
              <a:t>Росії</a:t>
            </a:r>
            <a:r>
              <a:rPr lang="ru-RU" sz="2400" b="1" i="1" dirty="0"/>
              <a:t> з Наполеоном і </a:t>
            </a:r>
            <a:r>
              <a:rPr lang="ru-RU" sz="2400" b="1" i="1" dirty="0" err="1"/>
              <a:t>битви</a:t>
            </a:r>
            <a:r>
              <a:rPr lang="ru-RU" sz="2400" b="1" i="1" dirty="0"/>
              <a:t> за Москву у </a:t>
            </a:r>
            <a:r>
              <a:rPr lang="ru-RU" sz="2400" b="1" i="1" dirty="0" err="1"/>
              <a:t>війні</a:t>
            </a:r>
            <a:r>
              <a:rPr lang="ru-RU" sz="2400" b="1" i="1" dirty="0"/>
              <a:t> з </a:t>
            </a:r>
            <a:r>
              <a:rPr lang="ru-RU" sz="2400" b="1" i="1" dirty="0" err="1"/>
              <a:t>фашистською</a:t>
            </a:r>
            <a:r>
              <a:rPr lang="ru-RU" sz="2400" b="1" i="1" dirty="0"/>
              <a:t> </a:t>
            </a:r>
            <a:r>
              <a:rPr lang="ru-RU" sz="2400" b="1" i="1" dirty="0" err="1"/>
              <a:t>Німеччиною</a:t>
            </a:r>
            <a:r>
              <a:rPr lang="ru-RU" sz="2400" b="1" i="1" dirty="0"/>
              <a:t> на </a:t>
            </a:r>
            <a:r>
              <a:rPr lang="ru-RU" sz="2400" b="1" i="1" dirty="0" err="1"/>
              <a:t>території</a:t>
            </a:r>
            <a:r>
              <a:rPr lang="ru-RU" sz="2400" b="1" i="1" dirty="0"/>
              <a:t> </a:t>
            </a:r>
            <a:r>
              <a:rPr lang="ru-RU" sz="2400" b="1" i="1" dirty="0" err="1"/>
              <a:t>Радянського</a:t>
            </a:r>
            <a:r>
              <a:rPr lang="ru-RU" sz="2400" b="1" i="1" dirty="0"/>
              <a:t> Союзу 1941р.-1945р.-Великої </a:t>
            </a:r>
            <a:r>
              <a:rPr lang="ru-RU" sz="2400" b="1" i="1" dirty="0" err="1"/>
              <a:t>Вітчизняної</a:t>
            </a:r>
            <a:r>
              <a:rPr lang="ru-RU" sz="2400" b="1" i="1" dirty="0"/>
              <a:t> </a:t>
            </a:r>
            <a:r>
              <a:rPr lang="ru-RU" sz="2400" b="1" i="1" dirty="0" err="1"/>
              <a:t>війни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400863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b="1" i="1" dirty="0" err="1"/>
              <a:t>Захист</a:t>
            </a:r>
            <a:r>
              <a:rPr lang="ru-RU" b="1" i="1" dirty="0"/>
              <a:t> </a:t>
            </a:r>
            <a:r>
              <a:rPr lang="ru-RU" b="1" i="1" dirty="0" err="1"/>
              <a:t>Москви</a:t>
            </a:r>
            <a:r>
              <a:rPr lang="ru-RU" b="1" i="1" dirty="0"/>
              <a:t> у </a:t>
            </a:r>
            <a:r>
              <a:rPr lang="ru-RU" b="1" i="1" dirty="0" err="1"/>
              <a:t>період</a:t>
            </a:r>
            <a:r>
              <a:rPr lang="ru-RU" b="1" i="1" dirty="0"/>
              <a:t> </a:t>
            </a:r>
            <a:r>
              <a:rPr lang="ru-RU" b="1" i="1" dirty="0" err="1"/>
              <a:t>Великої</a:t>
            </a:r>
            <a:r>
              <a:rPr lang="ru-RU" b="1" i="1" dirty="0"/>
              <a:t> </a:t>
            </a:r>
            <a:r>
              <a:rPr lang="ru-RU" b="1" i="1" dirty="0" err="1"/>
              <a:t>Вітчизняної</a:t>
            </a:r>
            <a:r>
              <a:rPr lang="ru-RU" b="1" i="1" dirty="0"/>
              <a:t> </a:t>
            </a:r>
            <a:r>
              <a:rPr lang="ru-RU" b="1" i="1" dirty="0" err="1"/>
              <a:t>війни</a:t>
            </a:r>
            <a:r>
              <a:rPr lang="ru-RU" b="1" i="1" dirty="0"/>
              <a:t>.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1916832"/>
            <a:ext cx="7848871" cy="44644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900" dirty="0" err="1">
                <a:solidFill>
                  <a:schemeClr val="tx1"/>
                </a:solidFill>
              </a:rPr>
              <a:t>Основні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зусилля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фашистських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військ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німецько-восени</a:t>
            </a:r>
            <a:r>
              <a:rPr lang="ru-RU" sz="2900" dirty="0">
                <a:solidFill>
                  <a:schemeClr val="tx1"/>
                </a:solidFill>
              </a:rPr>
              <a:t> 1941 р. </a:t>
            </a:r>
            <a:r>
              <a:rPr lang="ru-RU" sz="2900" dirty="0" err="1">
                <a:solidFill>
                  <a:schemeClr val="tx1"/>
                </a:solidFill>
              </a:rPr>
              <a:t>були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спрямовані</a:t>
            </a:r>
            <a:r>
              <a:rPr lang="ru-RU" sz="2900" dirty="0">
                <a:solidFill>
                  <a:schemeClr val="tx1"/>
                </a:solidFill>
              </a:rPr>
              <a:t> на </a:t>
            </a:r>
            <a:r>
              <a:rPr lang="ru-RU" sz="2900" dirty="0" err="1">
                <a:solidFill>
                  <a:schemeClr val="tx1"/>
                </a:solidFill>
              </a:rPr>
              <a:t>захоплення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Москви</a:t>
            </a:r>
            <a:r>
              <a:rPr lang="ru-RU" sz="2900" dirty="0">
                <a:solidFill>
                  <a:schemeClr val="tx1"/>
                </a:solidFill>
              </a:rPr>
              <a:t>. Битва за Москву </a:t>
            </a:r>
            <a:r>
              <a:rPr lang="ru-RU" sz="2900" dirty="0" err="1">
                <a:solidFill>
                  <a:schemeClr val="tx1"/>
                </a:solidFill>
              </a:rPr>
              <a:t>тривала</a:t>
            </a:r>
            <a:r>
              <a:rPr lang="ru-RU" sz="2900" dirty="0">
                <a:solidFill>
                  <a:schemeClr val="tx1"/>
                </a:solidFill>
              </a:rPr>
              <a:t> з 30 </a:t>
            </a:r>
            <a:r>
              <a:rPr lang="ru-RU" sz="2900" dirty="0" err="1">
                <a:solidFill>
                  <a:schemeClr val="tx1"/>
                </a:solidFill>
              </a:rPr>
              <a:t>вересня</a:t>
            </a:r>
            <a:r>
              <a:rPr lang="ru-RU" sz="2900" dirty="0">
                <a:solidFill>
                  <a:schemeClr val="tx1"/>
                </a:solidFill>
              </a:rPr>
              <a:t> 1941 р. до 20 </a:t>
            </a:r>
            <a:r>
              <a:rPr lang="ru-RU" sz="2900" dirty="0" err="1">
                <a:solidFill>
                  <a:schemeClr val="tx1"/>
                </a:solidFill>
              </a:rPr>
              <a:t>квітня</a:t>
            </a:r>
            <a:r>
              <a:rPr lang="ru-RU" sz="2900" dirty="0">
                <a:solidFill>
                  <a:schemeClr val="tx1"/>
                </a:solidFill>
              </a:rPr>
              <a:t> 1942 5-6 </a:t>
            </a:r>
            <a:r>
              <a:rPr lang="ru-RU" sz="2900" dirty="0" err="1">
                <a:solidFill>
                  <a:schemeClr val="tx1"/>
                </a:solidFill>
              </a:rPr>
              <a:t>грудня</a:t>
            </a:r>
            <a:r>
              <a:rPr lang="ru-RU" sz="2900" dirty="0">
                <a:solidFill>
                  <a:schemeClr val="tx1"/>
                </a:solidFill>
              </a:rPr>
              <a:t> 1941 </a:t>
            </a:r>
            <a:r>
              <a:rPr lang="ru-RU" sz="2900" dirty="0" err="1">
                <a:solidFill>
                  <a:schemeClr val="tx1"/>
                </a:solidFill>
              </a:rPr>
              <a:t>Червона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Армія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перейшла</a:t>
            </a:r>
            <a:r>
              <a:rPr lang="ru-RU" sz="2900" dirty="0">
                <a:solidFill>
                  <a:schemeClr val="tx1"/>
                </a:solidFill>
              </a:rPr>
              <a:t> в </a:t>
            </a:r>
            <a:r>
              <a:rPr lang="ru-RU" sz="2900" dirty="0" err="1">
                <a:solidFill>
                  <a:schemeClr val="tx1"/>
                </a:solidFill>
              </a:rPr>
              <a:t>наступ</a:t>
            </a:r>
            <a:r>
              <a:rPr lang="ru-RU" sz="2900" dirty="0">
                <a:solidFill>
                  <a:schemeClr val="tx1"/>
                </a:solidFill>
              </a:rPr>
              <a:t>, Фронт оборони противника </a:t>
            </a:r>
            <a:r>
              <a:rPr lang="ru-RU" sz="2900" dirty="0" err="1">
                <a:solidFill>
                  <a:schemeClr val="tx1"/>
                </a:solidFill>
              </a:rPr>
              <a:t>було</a:t>
            </a:r>
            <a:r>
              <a:rPr lang="ru-RU" sz="2900" dirty="0">
                <a:solidFill>
                  <a:schemeClr val="tx1"/>
                </a:solidFill>
              </a:rPr>
              <a:t> прорвано. </a:t>
            </a:r>
            <a:r>
              <a:rPr lang="ru-RU" sz="2900" dirty="0" err="1">
                <a:solidFill>
                  <a:schemeClr val="tx1"/>
                </a:solidFill>
              </a:rPr>
              <a:t>Фашистські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війська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були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відкинуті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від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Москви</a:t>
            </a:r>
            <a:r>
              <a:rPr lang="ru-RU" sz="2900" dirty="0">
                <a:solidFill>
                  <a:schemeClr val="tx1"/>
                </a:solidFill>
              </a:rPr>
              <a:t> на 100-250 км. План захвата </a:t>
            </a:r>
            <a:r>
              <a:rPr lang="ru-RU" sz="2900" dirty="0" err="1">
                <a:solidFill>
                  <a:schemeClr val="tx1"/>
                </a:solidFill>
              </a:rPr>
              <a:t>Москви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провалився</a:t>
            </a:r>
            <a:r>
              <a:rPr lang="ru-RU" sz="2900" dirty="0">
                <a:solidFill>
                  <a:schemeClr val="tx1"/>
                </a:solidFill>
              </a:rPr>
              <a:t>, </a:t>
            </a:r>
            <a:r>
              <a:rPr lang="ru-RU" sz="2900" dirty="0" err="1">
                <a:solidFill>
                  <a:schemeClr val="tx1"/>
                </a:solidFill>
              </a:rPr>
              <a:t>блискавична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війна</a:t>
            </a:r>
            <a:r>
              <a:rPr lang="ru-RU" sz="2900" dirty="0">
                <a:solidFill>
                  <a:schemeClr val="tx1"/>
                </a:solidFill>
              </a:rPr>
              <a:t> на </a:t>
            </a:r>
            <a:r>
              <a:rPr lang="ru-RU" sz="2900" dirty="0" err="1">
                <a:solidFill>
                  <a:schemeClr val="tx1"/>
                </a:solidFill>
              </a:rPr>
              <a:t>сході</a:t>
            </a:r>
            <a:r>
              <a:rPr lang="ru-RU" sz="2900" dirty="0">
                <a:solidFill>
                  <a:schemeClr val="tx1"/>
                </a:solidFill>
              </a:rPr>
              <a:t> не </a:t>
            </a:r>
            <a:r>
              <a:rPr lang="ru-RU" sz="2900" dirty="0" err="1">
                <a:solidFill>
                  <a:schemeClr val="tx1"/>
                </a:solidFill>
              </a:rPr>
              <a:t>відбулася</a:t>
            </a:r>
            <a:r>
              <a:rPr lang="ru-RU" sz="29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900" dirty="0">
                <a:solidFill>
                  <a:schemeClr val="tx1"/>
                </a:solidFill>
              </a:rPr>
              <a:t>Перемога </a:t>
            </a:r>
            <a:r>
              <a:rPr lang="ru-RU" sz="2900" dirty="0" err="1">
                <a:solidFill>
                  <a:schemeClr val="tx1"/>
                </a:solidFill>
              </a:rPr>
              <a:t>під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Москвою</a:t>
            </a:r>
            <a:r>
              <a:rPr lang="ru-RU" sz="2900" dirty="0">
                <a:solidFill>
                  <a:schemeClr val="tx1"/>
                </a:solidFill>
              </a:rPr>
              <a:t> мала </a:t>
            </a:r>
            <a:r>
              <a:rPr lang="ru-RU" sz="2900" dirty="0" err="1">
                <a:solidFill>
                  <a:schemeClr val="tx1"/>
                </a:solidFill>
              </a:rPr>
              <a:t>велике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міжнародне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значення</a:t>
            </a:r>
            <a:r>
              <a:rPr lang="ru-RU" sz="2900" dirty="0">
                <a:solidFill>
                  <a:schemeClr val="tx1"/>
                </a:solidFill>
              </a:rPr>
              <a:t>. </a:t>
            </a:r>
            <a:r>
              <a:rPr lang="ru-RU" sz="2900" dirty="0" err="1">
                <a:solidFill>
                  <a:schemeClr val="tx1"/>
                </a:solidFill>
              </a:rPr>
              <a:t>Японія</a:t>
            </a:r>
            <a:r>
              <a:rPr lang="ru-RU" sz="2900" dirty="0">
                <a:solidFill>
                  <a:schemeClr val="tx1"/>
                </a:solidFill>
              </a:rPr>
              <a:t> і </a:t>
            </a:r>
            <a:r>
              <a:rPr lang="ru-RU" sz="2900" dirty="0" err="1">
                <a:solidFill>
                  <a:schemeClr val="tx1"/>
                </a:solidFill>
              </a:rPr>
              <a:t>Туреччина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утрималися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від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вступу</a:t>
            </a:r>
            <a:r>
              <a:rPr lang="ru-RU" sz="2900" dirty="0">
                <a:solidFill>
                  <a:schemeClr val="tx1"/>
                </a:solidFill>
              </a:rPr>
              <a:t> у </a:t>
            </a:r>
            <a:r>
              <a:rPr lang="ru-RU" sz="2900" dirty="0" err="1">
                <a:solidFill>
                  <a:schemeClr val="tx1"/>
                </a:solidFill>
              </a:rPr>
              <a:t>війну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проти</a:t>
            </a:r>
            <a:r>
              <a:rPr lang="ru-RU" sz="2900" dirty="0">
                <a:solidFill>
                  <a:schemeClr val="tx1"/>
                </a:solidFill>
              </a:rPr>
              <a:t> СРСР. </a:t>
            </a:r>
            <a:r>
              <a:rPr lang="ru-RU" sz="2900" dirty="0" err="1">
                <a:solidFill>
                  <a:schemeClr val="tx1"/>
                </a:solidFill>
              </a:rPr>
              <a:t>Збільшений</a:t>
            </a:r>
            <a:r>
              <a:rPr lang="ru-RU" sz="2900" dirty="0">
                <a:solidFill>
                  <a:schemeClr val="tx1"/>
                </a:solidFill>
              </a:rPr>
              <a:t> авторитет СРСР на </a:t>
            </a:r>
            <a:r>
              <a:rPr lang="ru-RU" sz="2900" dirty="0" err="1">
                <a:solidFill>
                  <a:schemeClr val="tx1"/>
                </a:solidFill>
              </a:rPr>
              <a:t>світовій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арені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сприяв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створенню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антигітлерівської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коаліції</a:t>
            </a:r>
            <a:r>
              <a:rPr lang="ru-RU" sz="2900" dirty="0">
                <a:solidFill>
                  <a:schemeClr val="tx1"/>
                </a:solidFill>
              </a:rPr>
              <a:t>. </a:t>
            </a:r>
            <a:r>
              <a:rPr lang="ru-RU" sz="2900" dirty="0" err="1">
                <a:solidFill>
                  <a:schemeClr val="tx1"/>
                </a:solidFill>
              </a:rPr>
              <a:t>Однак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влітку</a:t>
            </a:r>
            <a:r>
              <a:rPr lang="ru-RU" sz="2900" dirty="0">
                <a:solidFill>
                  <a:schemeClr val="tx1"/>
                </a:solidFill>
              </a:rPr>
              <a:t> 1942 р. через </a:t>
            </a:r>
            <a:r>
              <a:rPr lang="ru-RU" sz="2900" dirty="0" err="1">
                <a:solidFill>
                  <a:schemeClr val="tx1"/>
                </a:solidFill>
              </a:rPr>
              <a:t>помилки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радянського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керівництва</a:t>
            </a:r>
            <a:r>
              <a:rPr lang="ru-RU" sz="2900" dirty="0">
                <a:solidFill>
                  <a:schemeClr val="tx1"/>
                </a:solidFill>
              </a:rPr>
              <a:t> (</a:t>
            </a:r>
            <a:r>
              <a:rPr lang="ru-RU" sz="2900" dirty="0" err="1">
                <a:solidFill>
                  <a:schemeClr val="tx1"/>
                </a:solidFill>
              </a:rPr>
              <a:t>насамперед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Сталіна</a:t>
            </a:r>
            <a:r>
              <a:rPr lang="ru-RU" sz="2900" dirty="0">
                <a:solidFill>
                  <a:schemeClr val="tx1"/>
                </a:solidFill>
              </a:rPr>
              <a:t>) </a:t>
            </a:r>
            <a:r>
              <a:rPr lang="ru-RU" sz="2900" dirty="0" err="1">
                <a:solidFill>
                  <a:schemeClr val="tx1"/>
                </a:solidFill>
              </a:rPr>
              <a:t>Червона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Армія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потерпіла</a:t>
            </a:r>
            <a:r>
              <a:rPr lang="ru-RU" sz="2900" dirty="0">
                <a:solidFill>
                  <a:schemeClr val="tx1"/>
                </a:solidFill>
              </a:rPr>
              <a:t> ряд великих </a:t>
            </a:r>
            <a:r>
              <a:rPr lang="ru-RU" sz="2900" dirty="0" err="1">
                <a:solidFill>
                  <a:schemeClr val="tx1"/>
                </a:solidFill>
              </a:rPr>
              <a:t>поразок</a:t>
            </a:r>
            <a:r>
              <a:rPr lang="ru-RU" sz="2900" dirty="0">
                <a:solidFill>
                  <a:schemeClr val="tx1"/>
                </a:solidFill>
              </a:rPr>
              <a:t> на </a:t>
            </a:r>
            <a:r>
              <a:rPr lang="ru-RU" sz="2900" dirty="0" err="1">
                <a:solidFill>
                  <a:schemeClr val="tx1"/>
                </a:solidFill>
              </a:rPr>
              <a:t>Північно-Заході</a:t>
            </a:r>
            <a:r>
              <a:rPr lang="ru-RU" sz="2900" dirty="0">
                <a:solidFill>
                  <a:schemeClr val="tx1"/>
                </a:solidFill>
              </a:rPr>
              <a:t>, </a:t>
            </a:r>
            <a:r>
              <a:rPr lang="ru-RU" sz="2900" dirty="0" err="1">
                <a:solidFill>
                  <a:schemeClr val="tx1"/>
                </a:solidFill>
              </a:rPr>
              <a:t>під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Харковом</a:t>
            </a:r>
            <a:r>
              <a:rPr lang="ru-RU" sz="2900" dirty="0">
                <a:solidFill>
                  <a:schemeClr val="tx1"/>
                </a:solidFill>
              </a:rPr>
              <a:t> та в </a:t>
            </a:r>
            <a:r>
              <a:rPr lang="ru-RU" sz="2900" dirty="0" err="1">
                <a:solidFill>
                  <a:schemeClr val="tx1"/>
                </a:solidFill>
              </a:rPr>
              <a:t>Криму</a:t>
            </a:r>
            <a:r>
              <a:rPr lang="ru-RU" sz="2900" dirty="0">
                <a:solidFill>
                  <a:schemeClr val="tx1"/>
                </a:solidFill>
              </a:rPr>
              <a:t>. </a:t>
            </a:r>
            <a:r>
              <a:rPr lang="ru-RU" sz="2900" dirty="0" err="1">
                <a:solidFill>
                  <a:schemeClr val="tx1"/>
                </a:solidFill>
              </a:rPr>
              <a:t>Німецько-фашистські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війська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вийшли</a:t>
            </a:r>
            <a:r>
              <a:rPr lang="ru-RU" sz="2900" dirty="0">
                <a:solidFill>
                  <a:schemeClr val="tx1"/>
                </a:solidFill>
              </a:rPr>
              <a:t> до Волги - </a:t>
            </a:r>
            <a:r>
              <a:rPr lang="ru-RU" sz="2900" dirty="0" err="1">
                <a:solidFill>
                  <a:schemeClr val="tx1"/>
                </a:solidFill>
              </a:rPr>
              <a:t>Сталінграда</a:t>
            </a:r>
            <a:r>
              <a:rPr lang="ru-RU" sz="2900" dirty="0">
                <a:solidFill>
                  <a:schemeClr val="tx1"/>
                </a:solidFill>
              </a:rPr>
              <a:t> та Кавказу. Запекла оборона </a:t>
            </a:r>
            <a:r>
              <a:rPr lang="ru-RU" sz="2900" dirty="0" err="1">
                <a:solidFill>
                  <a:schemeClr val="tx1"/>
                </a:solidFill>
              </a:rPr>
              <a:t>радянських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військ</a:t>
            </a:r>
            <a:r>
              <a:rPr lang="ru-RU" sz="2900" dirty="0">
                <a:solidFill>
                  <a:schemeClr val="tx1"/>
                </a:solidFill>
              </a:rPr>
              <a:t> на </a:t>
            </a:r>
            <a:r>
              <a:rPr lang="ru-RU" sz="2900" dirty="0" err="1">
                <a:solidFill>
                  <a:schemeClr val="tx1"/>
                </a:solidFill>
              </a:rPr>
              <a:t>цих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напрямах</a:t>
            </a:r>
            <a:r>
              <a:rPr lang="ru-RU" sz="2900" dirty="0">
                <a:solidFill>
                  <a:schemeClr val="tx1"/>
                </a:solidFill>
              </a:rPr>
              <a:t>, а </a:t>
            </a:r>
            <a:r>
              <a:rPr lang="ru-RU" sz="2900" dirty="0" err="1">
                <a:solidFill>
                  <a:schemeClr val="tx1"/>
                </a:solidFill>
              </a:rPr>
              <a:t>також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переведення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економіки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країни</a:t>
            </a:r>
            <a:r>
              <a:rPr lang="ru-RU" sz="2900" dirty="0">
                <a:solidFill>
                  <a:schemeClr val="tx1"/>
                </a:solidFill>
              </a:rPr>
              <a:t> на </a:t>
            </a:r>
            <a:r>
              <a:rPr lang="ru-RU" sz="2900" dirty="0" err="1">
                <a:solidFill>
                  <a:schemeClr val="tx1"/>
                </a:solidFill>
              </a:rPr>
              <a:t>військові</a:t>
            </a:r>
            <a:r>
              <a:rPr lang="ru-RU" sz="2900" dirty="0">
                <a:solidFill>
                  <a:schemeClr val="tx1"/>
                </a:solidFill>
              </a:rPr>
              <a:t> рейки, </a:t>
            </a:r>
            <a:r>
              <a:rPr lang="ru-RU" sz="2900" dirty="0" err="1">
                <a:solidFill>
                  <a:schemeClr val="tx1"/>
                </a:solidFill>
              </a:rPr>
              <a:t>створення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злагодженого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військового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господарства</a:t>
            </a:r>
            <a:r>
              <a:rPr lang="ru-RU" sz="2900" dirty="0">
                <a:solidFill>
                  <a:schemeClr val="tx1"/>
                </a:solidFill>
              </a:rPr>
              <a:t>, </a:t>
            </a:r>
            <a:r>
              <a:rPr lang="ru-RU" sz="2900" dirty="0" err="1">
                <a:solidFill>
                  <a:schemeClr val="tx1"/>
                </a:solidFill>
              </a:rPr>
              <a:t>розгортання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партизанського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руху</a:t>
            </a:r>
            <a:r>
              <a:rPr lang="ru-RU" sz="2900" dirty="0">
                <a:solidFill>
                  <a:schemeClr val="tx1"/>
                </a:solidFill>
              </a:rPr>
              <a:t> в </a:t>
            </a:r>
            <a:r>
              <a:rPr lang="ru-RU" sz="2900" dirty="0" err="1">
                <a:solidFill>
                  <a:schemeClr val="tx1"/>
                </a:solidFill>
              </a:rPr>
              <a:t>тилу</a:t>
            </a:r>
            <a:r>
              <a:rPr lang="ru-RU" sz="2900" dirty="0">
                <a:solidFill>
                  <a:schemeClr val="tx1"/>
                </a:solidFill>
              </a:rPr>
              <a:t> ворога </a:t>
            </a:r>
            <a:r>
              <a:rPr lang="ru-RU" sz="2900" dirty="0" err="1">
                <a:solidFill>
                  <a:schemeClr val="tx1"/>
                </a:solidFill>
              </a:rPr>
              <a:t>підготували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необхідні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умови</a:t>
            </a:r>
            <a:r>
              <a:rPr lang="ru-RU" sz="2900" dirty="0">
                <a:solidFill>
                  <a:schemeClr val="tx1"/>
                </a:solidFill>
              </a:rPr>
              <a:t> для переходу </a:t>
            </a:r>
            <a:r>
              <a:rPr lang="ru-RU" sz="2900" dirty="0" err="1">
                <a:solidFill>
                  <a:schemeClr val="tx1"/>
                </a:solidFill>
              </a:rPr>
              <a:t>радянських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військ</a:t>
            </a:r>
            <a:r>
              <a:rPr lang="ru-RU" sz="2900" dirty="0">
                <a:solidFill>
                  <a:schemeClr val="tx1"/>
                </a:solidFill>
              </a:rPr>
              <a:t> у </a:t>
            </a:r>
            <a:r>
              <a:rPr lang="ru-RU" sz="2900" dirty="0" err="1">
                <a:solidFill>
                  <a:schemeClr val="tx1"/>
                </a:solidFill>
              </a:rPr>
              <a:t>наступ</a:t>
            </a:r>
            <a:r>
              <a:rPr lang="ru-RU" sz="2900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28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</TotalTime>
  <Words>732</Words>
  <Application>Microsoft Office PowerPoint</Application>
  <PresentationFormat>Экран (4:3)</PresentationFormat>
  <Paragraphs>32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                                                                          Вчитель історії Кравчук О.О.   </vt:lpstr>
      <vt:lpstr>Проект на тему:</vt:lpstr>
      <vt:lpstr> План</vt:lpstr>
      <vt:lpstr>Презентация PowerPoint</vt:lpstr>
      <vt:lpstr>Презентация PowerPoint</vt:lpstr>
      <vt:lpstr>Карта Москви 1812р. </vt:lpstr>
      <vt:lpstr>Карта Москви 1941р.</vt:lpstr>
      <vt:lpstr>Порівняльний аналіз битви за Москву у 1812 році у період війни Росії з Наполеоном і битви за Москву у війні з фашистською Німеччиною на території Радянського Союзу 1941р.-1945р.-Великої Вітчизняної війни</vt:lpstr>
      <vt:lpstr> Захист Москви у період Великої Вітчизняної війни.</vt:lpstr>
      <vt:lpstr> Висновки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                 Вчитель історії Кравчук О.О.   </dc:title>
  <dc:creator>Василий</dc:creator>
  <cp:lastModifiedBy>Василий</cp:lastModifiedBy>
  <cp:revision>3</cp:revision>
  <dcterms:created xsi:type="dcterms:W3CDTF">2013-03-14T12:57:34Z</dcterms:created>
  <dcterms:modified xsi:type="dcterms:W3CDTF">2013-03-14T14:05:48Z</dcterms:modified>
</cp:coreProperties>
</file>