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786058"/>
            <a:ext cx="6643734" cy="2286016"/>
          </a:xfrm>
        </p:spPr>
        <p:txBody>
          <a:bodyPr/>
          <a:lstStyle/>
          <a:p>
            <a:r>
              <a:rPr lang="uk-UA" dirty="0" smtClean="0">
                <a:solidFill>
                  <a:srgbClr val="00B0F0"/>
                </a:solidFill>
              </a:rPr>
              <a:t>Індукційний   металошукач</a:t>
            </a:r>
            <a:endParaRPr lang="uk-UA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8286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rgbClr val="FFFF00"/>
                </a:solidFill>
              </a:rPr>
              <a:t>Мета роботи</a:t>
            </a:r>
            <a:endParaRPr lang="uk-UA" sz="4000" b="1" dirty="0">
              <a:solidFill>
                <a:srgbClr val="FFFF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8" y="1357298"/>
            <a:ext cx="900115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сьогоднішній день стоїть проблема – віднайти трубопроводи, чавунні кришки колодязів, які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закатані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асфальт на проїжджій частині доріг населених пунктів. Тому ми на заняттях гуртка поставили собі задачу – розробити малогабаритний металошукач, який був би простий в експлуатації, надійний в показах, легкий при транспортуванні.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Отже, мета проекту розробити малогабаритний металошукач, який був би простий в експлуатації, надійний в показах, легкий при транспортуванні, дешевий в собівартості.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>
                <a:solidFill>
                  <a:srgbClr val="FFFF00"/>
                </a:solidFill>
              </a:rPr>
              <a:t>Види металошукачів</a:t>
            </a:r>
            <a:endParaRPr lang="uk-UA" sz="40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142984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1) BFO - </a:t>
            </a:r>
            <a:r>
              <a:rPr lang="uk-UA" dirty="0" err="1" smtClean="0"/>
              <a:t>beat</a:t>
            </a:r>
            <a:r>
              <a:rPr lang="uk-UA" dirty="0" smtClean="0"/>
              <a:t> </a:t>
            </a:r>
            <a:r>
              <a:rPr lang="uk-UA" dirty="0" err="1" smtClean="0"/>
              <a:t>frequency</a:t>
            </a:r>
            <a:r>
              <a:rPr lang="uk-UA" dirty="0" smtClean="0"/>
              <a:t> </a:t>
            </a:r>
            <a:r>
              <a:rPr lang="uk-UA" dirty="0" err="1" smtClean="0"/>
              <a:t>oscillation</a:t>
            </a:r>
            <a:r>
              <a:rPr lang="uk-UA" dirty="0" smtClean="0"/>
              <a:t> (метод биття). Вимірюваним параметром є частота LC </a:t>
            </a:r>
            <a:r>
              <a:rPr lang="uk-UA" dirty="0" err="1" smtClean="0"/>
              <a:t>-генератора</a:t>
            </a:r>
            <a:r>
              <a:rPr lang="uk-UA" dirty="0" smtClean="0"/>
              <a:t>, що включає котушку пошукової голівки. Частота порівнюється з еталонною і отримана різницева частота биття виводиться на звукову індикацію. 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571744"/>
            <a:ext cx="81439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2) TR/VLF - </a:t>
            </a:r>
            <a:r>
              <a:rPr lang="uk-UA" dirty="0" err="1" smtClean="0"/>
              <a:t>transmitter</a:t>
            </a:r>
            <a:r>
              <a:rPr lang="uk-UA" dirty="0" smtClean="0"/>
              <a:t> - </a:t>
            </a:r>
            <a:r>
              <a:rPr lang="uk-UA" dirty="0" err="1" smtClean="0"/>
              <a:t>reciver</a:t>
            </a:r>
            <a:r>
              <a:rPr lang="uk-UA" dirty="0" smtClean="0"/>
              <a:t> / </a:t>
            </a:r>
            <a:r>
              <a:rPr lang="uk-UA" dirty="0" err="1" smtClean="0"/>
              <a:t>very</a:t>
            </a:r>
            <a:r>
              <a:rPr lang="uk-UA" dirty="0" smtClean="0"/>
              <a:t> </a:t>
            </a:r>
            <a:r>
              <a:rPr lang="uk-UA" dirty="0" err="1" smtClean="0"/>
              <a:t>low</a:t>
            </a:r>
            <a:r>
              <a:rPr lang="uk-UA" dirty="0" smtClean="0"/>
              <a:t> </a:t>
            </a:r>
            <a:r>
              <a:rPr lang="uk-UA" dirty="0" err="1" smtClean="0"/>
              <a:t>frequency</a:t>
            </a:r>
            <a:r>
              <a:rPr lang="uk-UA" dirty="0" smtClean="0"/>
              <a:t> (передавач-приймач / дуже низька частота). Пошукову голівку утворюють дві котушки, розташованих в одній площині і збалансованих так, що при подачі сигналу в передавальну котушку на виходах приймальнею присутній мінімальний сигнал.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4357694"/>
            <a:ext cx="79296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3) RF - </a:t>
            </a:r>
            <a:r>
              <a:rPr lang="uk-UA" dirty="0" err="1" smtClean="0"/>
              <a:t>radio</a:t>
            </a:r>
            <a:r>
              <a:rPr lang="uk-UA" dirty="0" smtClean="0"/>
              <a:t> </a:t>
            </a:r>
            <a:r>
              <a:rPr lang="uk-UA" dirty="0" err="1" smtClean="0"/>
              <a:t>frequency</a:t>
            </a:r>
            <a:r>
              <a:rPr lang="uk-UA" dirty="0" smtClean="0"/>
              <a:t> (радіо частота) - високочастотний варіант TR, де передавальна і приймальна котушки утворюють не плоский трансформатор, а рознесені в просторі і розташовані перпендикулярно один до одного. Приймальна котушка приймає відбитий від металевої поверхні сигнал, що випромінюється передавальною котушкою.</a:t>
            </a:r>
            <a:endParaRPr lang="uk-UA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880102"/>
            <a:ext cx="8001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4) PI - </a:t>
            </a:r>
            <a:r>
              <a:rPr lang="uk-UA" dirty="0" err="1" smtClean="0"/>
              <a:t>pulse</a:t>
            </a:r>
            <a:r>
              <a:rPr lang="uk-UA" dirty="0" smtClean="0"/>
              <a:t> </a:t>
            </a:r>
            <a:r>
              <a:rPr lang="uk-UA" dirty="0" err="1" smtClean="0"/>
              <a:t>induction</a:t>
            </a:r>
            <a:r>
              <a:rPr lang="uk-UA" dirty="0" smtClean="0"/>
              <a:t> (імпульсна індукція). У приладах цього типу котушка пошукової голівки не є частиною коливального </a:t>
            </a:r>
            <a:r>
              <a:rPr lang="uk-UA" dirty="0" err="1" smtClean="0"/>
              <a:t>контура</a:t>
            </a:r>
            <a:r>
              <a:rPr lang="uk-UA" dirty="0" smtClean="0"/>
              <a:t>. У неї від </a:t>
            </a:r>
            <a:r>
              <a:rPr lang="uk-UA" dirty="0" err="1" smtClean="0"/>
              <a:t>запускаючого</a:t>
            </a:r>
            <a:r>
              <a:rPr lang="uk-UA" dirty="0" smtClean="0"/>
              <a:t> генератора подається імпульсний сигнал. Аналізованим параметром є час закінчення перехідного процесу (положення заднього фронту імпульсу напруги).</a:t>
            </a: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3317748"/>
            <a:ext cx="7929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5) OR - </a:t>
            </a:r>
            <a:r>
              <a:rPr lang="uk-UA" dirty="0" err="1" smtClean="0"/>
              <a:t>off</a:t>
            </a:r>
            <a:r>
              <a:rPr lang="uk-UA" dirty="0" smtClean="0"/>
              <a:t> </a:t>
            </a:r>
            <a:r>
              <a:rPr lang="uk-UA" dirty="0" err="1" smtClean="0"/>
              <a:t>resonance</a:t>
            </a:r>
            <a:r>
              <a:rPr lang="uk-UA" dirty="0" smtClean="0"/>
              <a:t> (зрив резонансу). Аналізованим параметром є амплітуда сигналу на котушці коливального </a:t>
            </a:r>
            <a:r>
              <a:rPr lang="uk-UA" dirty="0" err="1" smtClean="0"/>
              <a:t>контура</a:t>
            </a:r>
            <a:r>
              <a:rPr lang="uk-UA" dirty="0" smtClean="0"/>
              <a:t>, налагодженого близько до резонансу з сигналом, що подається на нього, від генератора. Поява металу в полі котушки викликає або досягнення резонансу або відхід від нього, залежно від виду металу, що призводить до збільшення або зменшення амплітуди коливань на котушці. </a:t>
            </a:r>
            <a:endParaRPr lang="uk-UA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42852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Застосування металошукачів</a:t>
            </a:r>
            <a:endParaRPr lang="uk-UA" sz="4000" dirty="0">
              <a:solidFill>
                <a:srgbClr val="FFFF00"/>
              </a:solidFill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1438" y="785794"/>
            <a:ext cx="571500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Основними сферами застосування металошукачів, що визначають їх конструкцію, функції, вартість та ін. являються наступні: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1) Для військових металошукач це передусім міношукач. Тут не вимагається здатність приладу розрізняти метали. До недавнього часу не вимагалася і висока чутливість, проте з появою пластикових мін ситуація змінилася: в пластиковій або керамічній міні залишилася одна незамінна металева деталь - маленька пружина в детонаторі.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406" y="3071810"/>
            <a:ext cx="6072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cs typeface="Times New Roman" pitchFamily="18" charset="0"/>
              </a:rPr>
              <a:t>2) У охоронних структурах і криміналістиці металошукач застосовується зараз ширше, ніж де-небудь. Будь-яка людина стикалася з подібними приладами при вході в банк, аеропорт або нічний клуб</a:t>
            </a:r>
            <a:r>
              <a:rPr lang="uk-UA" sz="1400" dirty="0" smtClean="0"/>
              <a:t>.</a:t>
            </a:r>
            <a:endParaRPr lang="uk-UA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06" y="4286256"/>
            <a:ext cx="57864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3) Незамінні металошукачі в будівництві і в процесі ремонтних робіт. Подумайте, як обійтися без цього приладу, якщо вам треба скласти проект реконструкції старої будівлі, на яку відсутні креслення, розташування балок і інших конструкцій. А якщо необхідно прослідкувати як проходить в землі трубопровід або електричний кабель (не перекопувати ж усе навкруги); чи просто ви хочете просвердлити електричним дрилем отвір в стіні свого будинку, та незнання розташування проводки може коштувати вам життя. Врятувати ваше життя або позбавити від непотрібної роботи допоможе металошукач</a:t>
            </a:r>
            <a:endParaRPr lang="uk-UA" sz="1400" dirty="0"/>
          </a:p>
        </p:txBody>
      </p:sp>
      <p:pic>
        <p:nvPicPr>
          <p:cNvPr id="2050" name="Picture 2" descr="http://armand.polish.ru/img/ARMAND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9844" y="785795"/>
            <a:ext cx="2238370" cy="1678778"/>
          </a:xfrm>
          <a:prstGeom prst="rect">
            <a:avLst/>
          </a:prstGeom>
          <a:noFill/>
        </p:spPr>
      </p:pic>
      <p:pic>
        <p:nvPicPr>
          <p:cNvPr id="2052" name="Picture 4" descr="http://md.all.biz/img/md/catalog/40627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38538" y="2571744"/>
            <a:ext cx="2291114" cy="1533519"/>
          </a:xfrm>
          <a:prstGeom prst="rect">
            <a:avLst/>
          </a:prstGeom>
          <a:noFill/>
        </p:spPr>
      </p:pic>
      <p:pic>
        <p:nvPicPr>
          <p:cNvPr id="2056" name="Picture 8" descr="https://encrypted-tbn2.gstatic.com/images?q=tbn:ANd9GcRt_MhiPFIAhZCFZHxXNvlfIVaUqTRT8rOCIRBeag6V81Q_o8HI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4357694"/>
            <a:ext cx="2381250" cy="1924051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1448" y="682638"/>
            <a:ext cx="346075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85786" y="5500702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FF00"/>
                </a:solidFill>
              </a:rPr>
              <a:t>Рис.1 Вигляд мого металошукача</a:t>
            </a:r>
            <a:endParaRPr lang="uk-UA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500066"/>
            <a:ext cx="6193632" cy="46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14348" y="5572140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FF00"/>
                </a:solidFill>
              </a:rPr>
              <a:t>Рис.2.Схема металошукача</a:t>
            </a:r>
            <a:endParaRPr lang="uk-UA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-24"/>
            <a:ext cx="807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FFF00"/>
                </a:solidFill>
              </a:rPr>
              <a:t>Принцип роботи металошукача</a:t>
            </a:r>
            <a:endParaRPr lang="uk-UA" sz="20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428604"/>
            <a:ext cx="8858312" cy="6429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В основу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описуваного</a:t>
            </a:r>
            <a:r>
              <a:rPr lang="ru-RU" dirty="0" smtClean="0"/>
              <a:t> </a:t>
            </a:r>
            <a:r>
              <a:rPr lang="ru-RU" dirty="0" err="1" smtClean="0"/>
              <a:t>приладу</a:t>
            </a:r>
            <a:r>
              <a:rPr lang="ru-RU" dirty="0" smtClean="0"/>
              <a:t> </a:t>
            </a:r>
            <a:r>
              <a:rPr lang="ru-RU" dirty="0" err="1" smtClean="0"/>
              <a:t>покладено</a:t>
            </a:r>
            <a:r>
              <a:rPr lang="ru-RU" dirty="0" smtClean="0"/>
              <a:t> </a:t>
            </a:r>
            <a:r>
              <a:rPr lang="ru-RU" dirty="0" err="1" smtClean="0"/>
              <a:t>порівняння</a:t>
            </a:r>
            <a:r>
              <a:rPr lang="ru-RU" dirty="0" smtClean="0"/>
              <a:t> </a:t>
            </a:r>
            <a:r>
              <a:rPr lang="ru-RU" dirty="0" err="1" smtClean="0"/>
              <a:t>значень</a:t>
            </a:r>
            <a:r>
              <a:rPr lang="ru-RU" dirty="0" smtClean="0"/>
              <a:t> </a:t>
            </a:r>
            <a:r>
              <a:rPr lang="ru-RU" dirty="0" err="1" smtClean="0"/>
              <a:t>частоти</a:t>
            </a:r>
            <a:r>
              <a:rPr lang="ru-RU" dirty="0" smtClean="0"/>
              <a:t> </a:t>
            </a:r>
            <a:r>
              <a:rPr lang="ru-RU" dirty="0" err="1" smtClean="0"/>
              <a:t>коливання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генераторів</a:t>
            </a:r>
            <a:r>
              <a:rPr lang="ru-RU" dirty="0" smtClean="0"/>
              <a:t>: </a:t>
            </a:r>
            <a:r>
              <a:rPr lang="ru-RU" dirty="0" err="1" smtClean="0"/>
              <a:t>зразкового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переналаштованого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змінює</a:t>
            </a:r>
            <a:r>
              <a:rPr lang="ru-RU" dirty="0" smtClean="0"/>
              <a:t> частоту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на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коливальний</a:t>
            </a:r>
            <a:r>
              <a:rPr lang="ru-RU" dirty="0" smtClean="0"/>
              <a:t> контур </a:t>
            </a:r>
            <a:r>
              <a:rPr lang="ru-RU" dirty="0" err="1" smtClean="0"/>
              <a:t>металічного</a:t>
            </a:r>
            <a:r>
              <a:rPr lang="ru-RU" dirty="0" smtClean="0"/>
              <a:t> предмета,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шукаємо</a:t>
            </a:r>
            <a:r>
              <a:rPr lang="ru-RU" dirty="0" smtClean="0"/>
              <a:t>. </a:t>
            </a:r>
            <a:r>
              <a:rPr lang="ru-RU" dirty="0" err="1" smtClean="0"/>
              <a:t>Металошукач</a:t>
            </a:r>
            <a:r>
              <a:rPr lang="ru-RU" dirty="0" smtClean="0"/>
              <a:t>, схема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зображена</a:t>
            </a:r>
            <a:r>
              <a:rPr lang="ru-RU" dirty="0" smtClean="0"/>
              <a:t> на рисунку</a:t>
            </a:r>
            <a:r>
              <a:rPr lang="uk-UA" dirty="0" smtClean="0"/>
              <a:t> 2</a:t>
            </a:r>
            <a:r>
              <a:rPr lang="ru-RU" dirty="0" smtClean="0"/>
              <a:t>. </a:t>
            </a:r>
            <a:r>
              <a:rPr lang="ru-RU" dirty="0" err="1" smtClean="0"/>
              <a:t>Виконаний</a:t>
            </a:r>
            <a:r>
              <a:rPr lang="ru-RU" dirty="0" smtClean="0"/>
              <a:t> на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елементах</a:t>
            </a:r>
            <a:r>
              <a:rPr lang="ru-RU" dirty="0" smtClean="0"/>
              <a:t> </a:t>
            </a:r>
            <a:r>
              <a:rPr lang="ru-RU" dirty="0" err="1" smtClean="0"/>
              <a:t>мікросхеми</a:t>
            </a:r>
            <a:r>
              <a:rPr lang="ru-RU" dirty="0" smtClean="0"/>
              <a:t> </a:t>
            </a:r>
            <a:r>
              <a:rPr lang="en-US" dirty="0" smtClean="0"/>
              <a:t>DD</a:t>
            </a:r>
            <a:r>
              <a:rPr lang="ru-RU" dirty="0" smtClean="0"/>
              <a:t>2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налаштований</a:t>
            </a:r>
            <a:r>
              <a:rPr lang="ru-RU" dirty="0" smtClean="0"/>
              <a:t> на частоту 1МГц. </a:t>
            </a:r>
            <a:r>
              <a:rPr lang="ru-RU" dirty="0" err="1" smtClean="0"/>
              <a:t>Потрібну</a:t>
            </a:r>
            <a:r>
              <a:rPr lang="ru-RU" dirty="0" smtClean="0"/>
              <a:t> </a:t>
            </a:r>
            <a:r>
              <a:rPr lang="ru-RU" dirty="0" err="1" smtClean="0"/>
              <a:t>стабілізацію</a:t>
            </a:r>
            <a:r>
              <a:rPr lang="ru-RU" dirty="0" smtClean="0"/>
              <a:t> </a:t>
            </a:r>
            <a:r>
              <a:rPr lang="ru-RU" dirty="0" err="1" smtClean="0"/>
              <a:t>частоти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кварцовий</a:t>
            </a:r>
            <a:r>
              <a:rPr lang="ru-RU" dirty="0" smtClean="0"/>
              <a:t> резонатор </a:t>
            </a:r>
            <a:r>
              <a:rPr lang="en-US" dirty="0" smtClean="0"/>
              <a:t>ZQ</a:t>
            </a:r>
            <a:r>
              <a:rPr lang="ru-RU" dirty="0" smtClean="0"/>
              <a:t>1. В </a:t>
            </a:r>
            <a:r>
              <a:rPr lang="ru-RU" dirty="0" err="1" smtClean="0"/>
              <a:t>перестроюваному</a:t>
            </a:r>
            <a:r>
              <a:rPr lang="ru-RU" dirty="0" smtClean="0"/>
              <a:t> </a:t>
            </a:r>
            <a:r>
              <a:rPr lang="ru-RU" dirty="0" err="1" smtClean="0"/>
              <a:t>генераторі</a:t>
            </a:r>
            <a:r>
              <a:rPr lang="ru-RU" dirty="0" smtClean="0"/>
              <a:t> </a:t>
            </a:r>
            <a:r>
              <a:rPr lang="ru-RU" dirty="0" err="1" smtClean="0"/>
              <a:t>використані</a:t>
            </a:r>
            <a:r>
              <a:rPr lang="ru-RU" dirty="0" smtClean="0"/>
              <a:t> два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мікросхеми</a:t>
            </a:r>
            <a:r>
              <a:rPr lang="ru-RU" dirty="0" smtClean="0"/>
              <a:t> </a:t>
            </a:r>
            <a:r>
              <a:rPr lang="en-US" dirty="0" smtClean="0"/>
              <a:t>DD</a:t>
            </a:r>
            <a:r>
              <a:rPr lang="ru-RU" dirty="0" smtClean="0"/>
              <a:t>1.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коливальний</a:t>
            </a:r>
            <a:r>
              <a:rPr lang="ru-RU" dirty="0" smtClean="0"/>
              <a:t> контур </a:t>
            </a:r>
            <a:r>
              <a:rPr lang="en-US" dirty="0" smtClean="0"/>
              <a:t>L</a:t>
            </a:r>
            <a:r>
              <a:rPr lang="ru-RU" dirty="0" smtClean="0"/>
              <a:t>1</a:t>
            </a:r>
            <a:r>
              <a:rPr lang="en-US" dirty="0" smtClean="0"/>
              <a:t>C</a:t>
            </a:r>
            <a:r>
              <a:rPr lang="ru-RU" dirty="0" smtClean="0"/>
              <a:t>2</a:t>
            </a:r>
            <a:r>
              <a:rPr lang="en-US" dirty="0" smtClean="0"/>
              <a:t>C</a:t>
            </a:r>
            <a:r>
              <a:rPr lang="ru-RU" dirty="0" smtClean="0"/>
              <a:t>3</a:t>
            </a:r>
            <a:r>
              <a:rPr lang="en-US" dirty="0" smtClean="0"/>
              <a:t>VD</a:t>
            </a:r>
            <a:r>
              <a:rPr lang="ru-RU" dirty="0" smtClean="0"/>
              <a:t>1 </a:t>
            </a:r>
            <a:r>
              <a:rPr lang="ru-RU" dirty="0" err="1" smtClean="0"/>
              <a:t>налаштований</a:t>
            </a:r>
            <a:r>
              <a:rPr lang="ru-RU" dirty="0" smtClean="0"/>
              <a:t> на частоту в </a:t>
            </a:r>
            <a:r>
              <a:rPr lang="ru-RU" dirty="0" err="1" smtClean="0"/>
              <a:t>декілька</a:t>
            </a:r>
            <a:r>
              <a:rPr lang="ru-RU" dirty="0" smtClean="0"/>
              <a:t> раз </a:t>
            </a:r>
            <a:r>
              <a:rPr lang="ru-RU" dirty="0" err="1" smtClean="0"/>
              <a:t>меншу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зразковий</a:t>
            </a:r>
            <a:r>
              <a:rPr lang="ru-RU" dirty="0" smtClean="0"/>
              <a:t> генератор. Для </a:t>
            </a:r>
            <a:r>
              <a:rPr lang="ru-RU" dirty="0" err="1" smtClean="0"/>
              <a:t>налаштування</a:t>
            </a:r>
            <a:r>
              <a:rPr lang="ru-RU" dirty="0" smtClean="0"/>
              <a:t> контуру </a:t>
            </a:r>
            <a:r>
              <a:rPr lang="ru-RU" dirty="0" err="1" smtClean="0"/>
              <a:t>використаний</a:t>
            </a:r>
            <a:r>
              <a:rPr lang="ru-RU" dirty="0" smtClean="0"/>
              <a:t> </a:t>
            </a:r>
            <a:r>
              <a:rPr lang="ru-RU" dirty="0" err="1" smtClean="0"/>
              <a:t>варікап</a:t>
            </a:r>
            <a:r>
              <a:rPr lang="ru-RU" dirty="0" smtClean="0"/>
              <a:t> </a:t>
            </a:r>
            <a:r>
              <a:rPr lang="en-US" dirty="0" smtClean="0"/>
              <a:t>VD</a:t>
            </a:r>
            <a:r>
              <a:rPr lang="ru-RU" dirty="0" smtClean="0"/>
              <a:t>1, </a:t>
            </a:r>
            <a:r>
              <a:rPr lang="ru-RU" dirty="0" err="1" smtClean="0"/>
              <a:t>напруга</a:t>
            </a:r>
            <a:r>
              <a:rPr lang="ru-RU" dirty="0" smtClean="0"/>
              <a:t>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регулюється</a:t>
            </a:r>
            <a:r>
              <a:rPr lang="ru-RU" dirty="0" smtClean="0"/>
              <a:t> </a:t>
            </a:r>
            <a:r>
              <a:rPr lang="ru-RU" dirty="0" err="1" smtClean="0"/>
              <a:t>змінним</a:t>
            </a:r>
            <a:r>
              <a:rPr lang="ru-RU" dirty="0" smtClean="0"/>
              <a:t> резистором </a:t>
            </a:r>
            <a:r>
              <a:rPr lang="en-US" dirty="0" smtClean="0"/>
              <a:t>R</a:t>
            </a:r>
            <a:r>
              <a:rPr lang="ru-RU" dirty="0" smtClean="0"/>
              <a:t>2. </a:t>
            </a:r>
            <a:endParaRPr lang="uk-UA" dirty="0" smtClean="0"/>
          </a:p>
          <a:p>
            <a:r>
              <a:rPr lang="ru-RU" dirty="0" smtClean="0"/>
              <a:t> 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в </a:t>
            </a:r>
            <a:r>
              <a:rPr lang="ru-RU" dirty="0" err="1" smtClean="0"/>
              <a:t>металошукачі</a:t>
            </a:r>
            <a:r>
              <a:rPr lang="ru-RU" dirty="0" smtClean="0"/>
              <a:t> методу </a:t>
            </a:r>
            <a:r>
              <a:rPr lang="ru-RU" dirty="0" err="1" smtClean="0"/>
              <a:t>биття</a:t>
            </a:r>
            <a:r>
              <a:rPr lang="ru-RU" dirty="0" smtClean="0"/>
              <a:t>, </a:t>
            </a:r>
            <a:r>
              <a:rPr lang="ru-RU" dirty="0" err="1" smtClean="0"/>
              <a:t>налаштувавши</a:t>
            </a:r>
            <a:r>
              <a:rPr lang="ru-RU" dirty="0" smtClean="0"/>
              <a:t> </a:t>
            </a:r>
            <a:r>
              <a:rPr lang="ru-RU" dirty="0" err="1" smtClean="0"/>
              <a:t>зразковий</a:t>
            </a:r>
            <a:r>
              <a:rPr lang="ru-RU" dirty="0" smtClean="0"/>
              <a:t> генератор на частоту в 5… 10 раз </a:t>
            </a:r>
            <a:r>
              <a:rPr lang="ru-RU" dirty="0" err="1" smtClean="0"/>
              <a:t>більшу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частота </a:t>
            </a:r>
            <a:r>
              <a:rPr lang="ru-RU" dirty="0" err="1" smtClean="0"/>
              <a:t>переналаштованого</a:t>
            </a:r>
            <a:r>
              <a:rPr lang="ru-RU" dirty="0" smtClean="0"/>
              <a:t>,  </a:t>
            </a:r>
            <a:r>
              <a:rPr lang="ru-RU" dirty="0" err="1" smtClean="0"/>
              <a:t>досягається</a:t>
            </a:r>
            <a:r>
              <a:rPr lang="ru-RU" dirty="0" smtClean="0"/>
              <a:t> </a:t>
            </a:r>
            <a:r>
              <a:rPr lang="ru-RU" dirty="0" err="1" smtClean="0"/>
              <a:t>підвищена</a:t>
            </a:r>
            <a:r>
              <a:rPr lang="ru-RU" dirty="0" smtClean="0"/>
              <a:t> </a:t>
            </a:r>
            <a:r>
              <a:rPr lang="ru-RU" dirty="0" err="1" smtClean="0"/>
              <a:t>чутливість</a:t>
            </a:r>
            <a:r>
              <a:rPr lang="ru-RU" dirty="0" smtClean="0"/>
              <a:t>.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биття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коливаннями</a:t>
            </a:r>
            <a:r>
              <a:rPr lang="ru-RU" dirty="0" smtClean="0"/>
              <a:t> </a:t>
            </a:r>
            <a:r>
              <a:rPr lang="ru-RU" dirty="0" err="1" smtClean="0"/>
              <a:t>зразкового</a:t>
            </a:r>
            <a:r>
              <a:rPr lang="ru-RU" dirty="0" smtClean="0"/>
              <a:t> генератора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ближньої</a:t>
            </a:r>
            <a:r>
              <a:rPr lang="ru-RU" dirty="0" smtClean="0"/>
              <a:t> по </a:t>
            </a:r>
            <a:r>
              <a:rPr lang="ru-RU" dirty="0" err="1" smtClean="0"/>
              <a:t>частоті</a:t>
            </a:r>
            <a:r>
              <a:rPr lang="ru-RU" dirty="0" smtClean="0"/>
              <a:t> (5…10-ї) </a:t>
            </a:r>
            <a:r>
              <a:rPr lang="ru-RU" dirty="0" err="1" smtClean="0"/>
              <a:t>гармоніки</a:t>
            </a:r>
            <a:r>
              <a:rPr lang="ru-RU" dirty="0" smtClean="0"/>
              <a:t> </a:t>
            </a:r>
            <a:r>
              <a:rPr lang="ru-RU" dirty="0" err="1" smtClean="0"/>
              <a:t>переналаштованого</a:t>
            </a:r>
            <a:r>
              <a:rPr lang="ru-RU" dirty="0" smtClean="0"/>
              <a:t> генератора, </a:t>
            </a:r>
            <a:r>
              <a:rPr lang="ru-RU" dirty="0" err="1" smtClean="0"/>
              <a:t>розбіжність</a:t>
            </a:r>
            <a:r>
              <a:rPr lang="ru-RU" dirty="0" smtClean="0"/>
              <a:t> </a:t>
            </a:r>
            <a:r>
              <a:rPr lang="ru-RU" dirty="0" err="1" smtClean="0"/>
              <a:t>останнього</a:t>
            </a:r>
            <a:r>
              <a:rPr lang="ru-RU" dirty="0" smtClean="0"/>
              <a:t>, </a:t>
            </a:r>
            <a:r>
              <a:rPr lang="ru-RU" dirty="0" err="1" smtClean="0"/>
              <a:t>скажемо</a:t>
            </a:r>
            <a:r>
              <a:rPr lang="ru-RU" dirty="0" smtClean="0"/>
              <a:t>, </a:t>
            </a:r>
            <a:r>
              <a:rPr lang="ru-RU" dirty="0" err="1" smtClean="0"/>
              <a:t>всього</a:t>
            </a:r>
            <a:r>
              <a:rPr lang="ru-RU" dirty="0" smtClean="0"/>
              <a:t> на 10 герц приводить до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частоти</a:t>
            </a:r>
            <a:r>
              <a:rPr lang="ru-RU" dirty="0" smtClean="0"/>
              <a:t> </a:t>
            </a:r>
            <a:r>
              <a:rPr lang="ru-RU" dirty="0" err="1" smtClean="0"/>
              <a:t>різниці</a:t>
            </a:r>
            <a:r>
              <a:rPr lang="ru-RU" dirty="0" smtClean="0"/>
              <a:t> </a:t>
            </a:r>
            <a:r>
              <a:rPr lang="ru-RU" dirty="0" err="1" smtClean="0"/>
              <a:t>коливань</a:t>
            </a:r>
            <a:r>
              <a:rPr lang="ru-RU" dirty="0" smtClean="0"/>
              <a:t> на 50… герц. Схема </a:t>
            </a:r>
            <a:r>
              <a:rPr lang="ru-RU" dirty="0" err="1" smtClean="0"/>
              <a:t>металошукача</a:t>
            </a:r>
            <a:r>
              <a:rPr lang="ru-RU" dirty="0" smtClean="0"/>
              <a:t> </a:t>
            </a:r>
            <a:r>
              <a:rPr lang="ru-RU" dirty="0" err="1" smtClean="0"/>
              <a:t>змонтована</a:t>
            </a:r>
            <a:r>
              <a:rPr lang="ru-RU" dirty="0" smtClean="0"/>
              <a:t> на </a:t>
            </a:r>
            <a:r>
              <a:rPr lang="ru-RU" dirty="0" err="1" smtClean="0"/>
              <a:t>печатній</a:t>
            </a:r>
            <a:r>
              <a:rPr lang="ru-RU" dirty="0" smtClean="0"/>
              <a:t> </a:t>
            </a:r>
            <a:r>
              <a:rPr lang="ru-RU" dirty="0" err="1" smtClean="0"/>
              <a:t>платі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фольгованого</a:t>
            </a:r>
            <a:r>
              <a:rPr lang="ru-RU" dirty="0" smtClean="0"/>
              <a:t> </a:t>
            </a:r>
            <a:r>
              <a:rPr lang="ru-RU" dirty="0" err="1" smtClean="0"/>
              <a:t>склотекстоліту</a:t>
            </a:r>
            <a:r>
              <a:rPr lang="ru-RU" dirty="0" smtClean="0"/>
              <a:t> </a:t>
            </a:r>
            <a:r>
              <a:rPr lang="ru-RU" dirty="0" err="1" smtClean="0"/>
              <a:t>товщиною</a:t>
            </a:r>
            <a:r>
              <a:rPr lang="ru-RU" dirty="0" smtClean="0"/>
              <a:t> 1,5мм. </a:t>
            </a:r>
            <a:r>
              <a:rPr lang="ru-RU" dirty="0" err="1" smtClean="0"/>
              <a:t>Пошукова</a:t>
            </a:r>
            <a:r>
              <a:rPr lang="ru-RU" dirty="0" smtClean="0"/>
              <a:t> </a:t>
            </a:r>
            <a:r>
              <a:rPr lang="ru-RU" dirty="0" err="1" smtClean="0"/>
              <a:t>котушка</a:t>
            </a:r>
            <a:r>
              <a:rPr lang="ru-RU" dirty="0" smtClean="0"/>
              <a:t> </a:t>
            </a:r>
            <a:r>
              <a:rPr lang="ru-RU" dirty="0" err="1" smtClean="0"/>
              <a:t>металошукача</a:t>
            </a:r>
            <a:r>
              <a:rPr lang="ru-RU" dirty="0" smtClean="0"/>
              <a:t> намотана на </a:t>
            </a:r>
            <a:r>
              <a:rPr lang="ru-RU" dirty="0" err="1" smtClean="0"/>
              <a:t>кільці</a:t>
            </a:r>
            <a:r>
              <a:rPr lang="ru-RU" dirty="0" smtClean="0"/>
              <a:t> </a:t>
            </a:r>
            <a:r>
              <a:rPr lang="ru-RU" dirty="0" err="1" smtClean="0"/>
              <a:t>зігнутому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пластикової</a:t>
            </a:r>
            <a:r>
              <a:rPr lang="ru-RU" dirty="0" smtClean="0"/>
              <a:t> трубки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зовнішнім</a:t>
            </a:r>
            <a:r>
              <a:rPr lang="ru-RU" dirty="0" smtClean="0"/>
              <a:t> </a:t>
            </a:r>
            <a:r>
              <a:rPr lang="ru-RU" dirty="0" err="1" smtClean="0"/>
              <a:t>діаметром</a:t>
            </a:r>
            <a:r>
              <a:rPr lang="ru-RU" dirty="0" smtClean="0"/>
              <a:t> 15мм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внутрішнім</a:t>
            </a:r>
            <a:r>
              <a:rPr lang="ru-RU" dirty="0" smtClean="0"/>
              <a:t> 10мм. </a:t>
            </a:r>
            <a:r>
              <a:rPr lang="ru-RU" dirty="0" err="1" smtClean="0"/>
              <a:t>Зовнішній</a:t>
            </a:r>
            <a:r>
              <a:rPr lang="ru-RU" dirty="0" smtClean="0"/>
              <a:t> </a:t>
            </a:r>
            <a:r>
              <a:rPr lang="ru-RU" dirty="0" err="1" smtClean="0"/>
              <a:t>діаметр</a:t>
            </a:r>
            <a:r>
              <a:rPr lang="ru-RU" dirty="0" smtClean="0"/>
              <a:t> </a:t>
            </a:r>
            <a:r>
              <a:rPr lang="ru-RU" dirty="0" err="1" smtClean="0"/>
              <a:t>кільця</a:t>
            </a:r>
            <a:r>
              <a:rPr lang="ru-RU" dirty="0" smtClean="0"/>
              <a:t> 200мм, число </a:t>
            </a:r>
            <a:r>
              <a:rPr lang="ru-RU" dirty="0" err="1" smtClean="0"/>
              <a:t>витків</a:t>
            </a:r>
            <a:r>
              <a:rPr lang="ru-RU" dirty="0" smtClean="0"/>
              <a:t> - 50, </a:t>
            </a:r>
            <a:r>
              <a:rPr lang="ru-RU" dirty="0" err="1" smtClean="0"/>
              <a:t>провід</a:t>
            </a:r>
            <a:r>
              <a:rPr lang="ru-RU" dirty="0" smtClean="0"/>
              <a:t> – ПЕЛШО 0,27мм.Після намотки </a:t>
            </a:r>
            <a:r>
              <a:rPr lang="ru-RU" dirty="0" err="1" smtClean="0"/>
              <a:t>кільце</a:t>
            </a:r>
            <a:r>
              <a:rPr lang="ru-RU" dirty="0" smtClean="0"/>
              <a:t> </a:t>
            </a:r>
            <a:r>
              <a:rPr lang="ru-RU" dirty="0" err="1" smtClean="0"/>
              <a:t>обгорнуто</a:t>
            </a:r>
            <a:r>
              <a:rPr lang="ru-RU" dirty="0" smtClean="0"/>
              <a:t> </a:t>
            </a:r>
            <a:r>
              <a:rPr lang="ru-RU" dirty="0" err="1" smtClean="0"/>
              <a:t>стрічкою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алюмінієвої</a:t>
            </a:r>
            <a:r>
              <a:rPr lang="ru-RU" dirty="0" smtClean="0"/>
              <a:t> фольги для </a:t>
            </a:r>
            <a:r>
              <a:rPr lang="ru-RU" dirty="0" err="1" smtClean="0"/>
              <a:t>електростатичного</a:t>
            </a:r>
            <a:r>
              <a:rPr lang="ru-RU" dirty="0" smtClean="0"/>
              <a:t> </a:t>
            </a:r>
            <a:r>
              <a:rPr lang="ru-RU" dirty="0" err="1" smtClean="0"/>
              <a:t>екранування</a:t>
            </a:r>
            <a:r>
              <a:rPr lang="ru-RU" dirty="0" smtClean="0"/>
              <a:t>, </a:t>
            </a:r>
            <a:r>
              <a:rPr lang="ru-RU" dirty="0" err="1" smtClean="0"/>
              <a:t>необхідного</a:t>
            </a:r>
            <a:r>
              <a:rPr lang="ru-RU" dirty="0" smtClean="0"/>
              <a:t> </a:t>
            </a:r>
            <a:r>
              <a:rPr lang="ru-RU" dirty="0" err="1" smtClean="0"/>
              <a:t>для</a:t>
            </a:r>
            <a:r>
              <a:rPr lang="ru-RU" dirty="0" smtClean="0"/>
              <a:t> </a:t>
            </a:r>
            <a:r>
              <a:rPr lang="ru-RU" dirty="0" err="1" smtClean="0"/>
              <a:t>усунення</a:t>
            </a:r>
            <a:r>
              <a:rPr lang="ru-RU" dirty="0" smtClean="0"/>
              <a:t>  </a:t>
            </a:r>
            <a:r>
              <a:rPr lang="ru-RU" dirty="0" err="1" smtClean="0"/>
              <a:t>ємності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котушкою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землею. </a:t>
            </a:r>
            <a:endParaRPr lang="uk-UA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292486"/>
            <a:ext cx="6929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>
                <a:solidFill>
                  <a:srgbClr val="FFFF00"/>
                </a:solidFill>
              </a:rPr>
              <a:t>Дякую за увагу</a:t>
            </a:r>
            <a:endParaRPr lang="uk-UA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</TotalTime>
  <Words>784</Words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Індукційний   металошукач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Індукційний   металошукач</dc:title>
  <cp:lastModifiedBy>OKSANA</cp:lastModifiedBy>
  <cp:revision>6</cp:revision>
  <dcterms:modified xsi:type="dcterms:W3CDTF">2013-04-06T09:22:04Z</dcterms:modified>
</cp:coreProperties>
</file>