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59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534" autoAdjust="0"/>
    <p:restoredTop sz="94660"/>
  </p:normalViewPr>
  <p:slideViewPr>
    <p:cSldViewPr>
      <p:cViewPr>
        <p:scale>
          <a:sx n="40" d="100"/>
          <a:sy n="40" d="100"/>
        </p:scale>
        <p:origin x="-103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304800"/>
            <a:ext cx="8534400" cy="2209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05800" cy="243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Міграція вмісту п’яти металів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снігу Харкова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річній воді </a:t>
            </a:r>
            <a:r>
              <a:rPr lang="uk-UA" sz="2800" b="1" u="sng" dirty="0" err="1" smtClean="0">
                <a:latin typeface="Times New Roman" pitchFamily="18" charset="0"/>
                <a:cs typeface="Times New Roman" pitchFamily="18" charset="0"/>
              </a:rPr>
              <a:t>Лопані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антропологічним впливом</a:t>
            </a: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3962400"/>
            <a:ext cx="3505200" cy="2438400"/>
          </a:xfrm>
        </p:spPr>
        <p:txBody>
          <a:bodyPr>
            <a:normAutofit/>
          </a:bodyPr>
          <a:lstStyle/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Виконав: учень 8-А класу </a:t>
            </a:r>
          </a:p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Харківської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гімназії № 1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Харківської міської ради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Харківської області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Гончаренко</a:t>
            </a:r>
            <a:r>
              <a:rPr lang="uk-UA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Михайло Миколайович</a:t>
            </a:r>
          </a:p>
          <a:p>
            <a:pPr algn="just"/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 роботи: </a:t>
            </a:r>
            <a:r>
              <a:rPr lang="uk-UA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Бабець</a:t>
            </a:r>
            <a:r>
              <a:rPr lang="uk-UA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</a:t>
            </a:r>
            <a:endPara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Саша\Рабочий стол\МАН\фото ман 2013\2013 03 21ббб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702456"/>
            <a:ext cx="3526911" cy="415554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4800" y="762000"/>
            <a:ext cx="5105400" cy="6096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Річна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вода та сніг з узбіччя мають лужне середовище, а сніг з житлового комплексу кисле, що відповідає літературним кислий джерелам.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Documents and Settings\Саша\Рабочий стол\МАН\фото ман 2013\2013 03 21ввв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3505200" cy="51054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362200" y="381000"/>
            <a:ext cx="475604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Водневий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річній воді – 32,0 мг/дм</a:t>
            </a:r>
            <a:r>
              <a:rPr lang="uk-UA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у снігу з узбіччя – 28,0 мг/дм</a:t>
            </a:r>
            <a:r>
              <a:rPr lang="uk-UA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снігу з жилого комплексу – 8,0 мг/дм</a:t>
            </a:r>
            <a:r>
              <a:rPr lang="uk-UA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526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5" name="Picture 3" descr="C:\Documents and Settings\Саша\Рабочий стол\МАН\фото ман 2013\2013 03 21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2282"/>
            <a:ext cx="5527623" cy="414571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2" name="Picture 4" descr="C:\Documents and Settings\Саша\Рабочий стол\МАН\фото ман 2013\2013 03 21дддд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3721933" cy="44958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733800" y="228600"/>
            <a:ext cx="1827744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Хлориди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228600"/>
            <a:ext cx="20574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Аміак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143000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річній воді – 0,011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у снігу з узбіччя – 0,01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 у снігу з жилого комплексу – 0,01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2200" y="228600"/>
            <a:ext cx="19812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Нітрити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9200" y="1143000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річній воді – 0,23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у снігу з узбіччя – 0,005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 у снігу з жилого комплексу – 0,014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Саша\Рабочий стол\МАН\фото ман 2013\2013 03 21ннн.jpg"/>
          <p:cNvPicPr>
            <a:picLocks noChangeAspect="1" noChangeArrowheads="1"/>
          </p:cNvPicPr>
          <p:nvPr/>
        </p:nvPicPr>
        <p:blipFill>
          <a:blip r:embed="rId2" cstate="print"/>
          <a:srcRect l="6250" t="7143" r="6250" b="5357"/>
          <a:stretch>
            <a:fillRect/>
          </a:stretch>
        </p:blipFill>
        <p:spPr bwMode="auto">
          <a:xfrm>
            <a:off x="0" y="2514600"/>
            <a:ext cx="2971800" cy="41148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8435" name="Picture 3" descr="C:\Documents and Settings\Саша\Рабочий стол\МАН\фото ман 2013\2013 03 21оо.jpg"/>
          <p:cNvPicPr>
            <a:picLocks noChangeAspect="1" noChangeArrowheads="1"/>
          </p:cNvPicPr>
          <p:nvPr/>
        </p:nvPicPr>
        <p:blipFill>
          <a:blip r:embed="rId3" cstate="print"/>
          <a:srcRect l="13953" r="4070"/>
          <a:stretch>
            <a:fillRect/>
          </a:stretch>
        </p:blipFill>
        <p:spPr bwMode="auto">
          <a:xfrm>
            <a:off x="2895600" y="3200400"/>
            <a:ext cx="3505200" cy="28956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8433" name="Picture 1" descr="C:\Documents and Settings\Саша\Рабочий стол\МАН\фото ман 2013\2013 03 21м.jpg"/>
          <p:cNvPicPr>
            <a:picLocks noChangeAspect="1" noChangeArrowheads="1"/>
          </p:cNvPicPr>
          <p:nvPr/>
        </p:nvPicPr>
        <p:blipFill>
          <a:blip r:embed="rId4" cstate="print"/>
          <a:srcRect l="5000"/>
          <a:stretch>
            <a:fillRect/>
          </a:stretch>
        </p:blipFill>
        <p:spPr bwMode="auto">
          <a:xfrm>
            <a:off x="6248400" y="2514600"/>
            <a:ext cx="2895600" cy="41148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" y="304800"/>
            <a:ext cx="3886200" cy="76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Сухий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залишок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611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1066800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річній воді – 174 мг/л, у снігу з узбіччя – 1406,5 мг/л, а у снігу з жилого комплексу – 11,98 мг/л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100" name="Picture 4" descr="C:\Documents and Settings\Саша\Рабочий стол\МАН\фото ман 2013\2013 03 21кк.jpg"/>
          <p:cNvPicPr>
            <a:picLocks noChangeAspect="1" noChangeArrowheads="1"/>
          </p:cNvPicPr>
          <p:nvPr/>
        </p:nvPicPr>
        <p:blipFill>
          <a:blip r:embed="rId2" cstate="print"/>
          <a:srcRect l="4918" t="6967" b="4508"/>
          <a:stretch>
            <a:fillRect/>
          </a:stretch>
        </p:blipFill>
        <p:spPr bwMode="auto">
          <a:xfrm>
            <a:off x="5562600" y="0"/>
            <a:ext cx="3581400" cy="444587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4099" name="Picture 3" descr="C:\Documents and Settings\Саша\Рабочий стол\МАН\фото ман 2013\2013 03 21ииии.jpg"/>
          <p:cNvPicPr>
            <a:picLocks noChangeAspect="1" noChangeArrowheads="1"/>
          </p:cNvPicPr>
          <p:nvPr/>
        </p:nvPicPr>
        <p:blipFill>
          <a:blip r:embed="rId3" cstate="print"/>
          <a:srcRect t="3175" r="1190" b="3175"/>
          <a:stretch>
            <a:fillRect/>
          </a:stretch>
        </p:blipFill>
        <p:spPr bwMode="auto">
          <a:xfrm>
            <a:off x="304799" y="2743200"/>
            <a:ext cx="5359831" cy="38100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2" name="Picture 5" descr="C:\Documents and Settings\Саша\Рабочий стол\МАН\фото ман 2013\2013 03 21ккккк.jpg"/>
          <p:cNvPicPr>
            <a:picLocks noChangeAspect="1" noChangeArrowheads="1"/>
          </p:cNvPicPr>
          <p:nvPr/>
        </p:nvPicPr>
        <p:blipFill>
          <a:blip r:embed="rId4" cstate="print"/>
          <a:srcRect l="3125" r="1562" b="4688"/>
          <a:stretch>
            <a:fillRect/>
          </a:stretch>
        </p:blipFill>
        <p:spPr bwMode="auto">
          <a:xfrm>
            <a:off x="6553200" y="3505200"/>
            <a:ext cx="2590800" cy="33528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29000" y="304800"/>
            <a:ext cx="2286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304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800" b="1" dirty="0">
                <a:latin typeface="Times New Roman" pitchFamily="18" charset="0"/>
                <a:ea typeface="+mj-ea"/>
                <a:cs typeface="Times New Roman" pitchFamily="18" charset="0"/>
              </a:rPr>
              <a:t>ВИСНОВКИ</a:t>
            </a: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534400" cy="5867400"/>
          </a:xfrm>
        </p:spPr>
        <p:txBody>
          <a:bodyPr>
            <a:noAutofit/>
          </a:bodyPr>
          <a:lstStyle/>
          <a:p>
            <a:pPr marL="0" lvl="0" indent="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результаті проведених досліджень за січень 2012 – березень 2013 рр. на базі лабораторії Харківського національного університету імені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В.Н.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Каразіна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нами були досліджені три зразки: вода річки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Лопань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сніг з узбіччя магістралі біля річки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Лопань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і сніг з жилого комплексу.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 всіх трьох пробах ми досліджували концентрацію 5 металів.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Серед обраних ланок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колообігу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води домінує концентрація загального заліза, свинцю та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кадмію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 снігу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узбіччя. Вздовж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крупних транспортних магістралей характерна надмірна концентрація свинцю, кадмію та загального заліза, бо відстань від антропогенного забруднення менш метра. Виявлена підвищена кількість марганцю у річній пробі,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проте кількість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марганцю підвищується в процесі розкладання решток водних та рослинних організмів, що може пояснювати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отримані данні.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 пробі річної води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Лопань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підвищена концентрація марганцю на 0,08 мг/дм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спостерігалась у 2012 році і трохи не відповідає нормам кількість свинцю на 0,001 мг/дм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та марганцю на 0,01 мг/дм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 2013 році. У порівнянні річних даних, то майже усі показники (загальне залізо, мідь, свинець та цинк) достатньо збільшені у пробах 2013 року. Лише кількість марганцю зменшилась на 0,07 мг/дм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і майже становить норму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снігу з узбіччя магістралі біля річки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Лопань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загальне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залізо підвищене у 2012 р. – на 0,09 мг/дм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а у 2013 р. – на 0,12 мг/дм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Кількість свинцю у   2012 р. – на 0,15 мг/дм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а у 2013 р. – на 0,012 мг/дм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Дуже небезпечні концентрації, бо залізо і свинець належать до 2 класу небезпеки і вважають високо небезпечними. У 2013 році значно підвищилась концентрація марганцю у снігу з узбіччя на 0,082 мг/дм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порівняно з ГДК.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6.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снігу жилого комплексу у більшості концентрації металів не перевищують ГДК окрім свинцю в 2012 р. на 0,01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Кількість концентрації металів пояснюється тим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місце проби було віддалено від антропогенного впливу (сітка малих доріг) на 200 метрів.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7. Річна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вода та сніг з узбіччя мають лужне середовище, а сніг з житлового комплексу кисле, що відповідає літературним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джерелам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8. Хлоридів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річній воді – 32,0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у снігу з узбіччя – 28,0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 у снігу з жилого комплексу – 8,0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9. Аміаку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річній воді – 0,011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у снігу з узбіччя – 0,01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 у снігу з жилого комплексу – 0,01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Аміак показує наявність життєдіяльності живих організмів і отримані данні відповідають дійсності.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10. Концентрація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нітритів у річній воді – 0,23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у снігу з узбіччя – 0,005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 у снігу з жилого комплексу – 0,014 мг/дм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За показниками отриманих даних ми бачимо пряму залежність цифр від антропогенного впливу, бо нітрити виявляються у наслідку діяльності людини.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11. Дослідивши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сухий залишок у пробах отримали дані, що у річній воді – 174 мг/л, у снігу з узбіччя – 1406,5 мг/л, а у снігу з жилого комплексу – 11,98 мг/л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Отримані данні відповідають літературним.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" y="2362200"/>
            <a:ext cx="8534400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0" y="517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5800" y="1600200"/>
            <a:ext cx="39624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696200" cy="4876800"/>
          </a:xfrm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Актуальність </a:t>
            </a:r>
            <a:r>
              <a:rPr lang="uk-UA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теми.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Негативний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вплив людської діяльності на гідросферу збільшив число природних катаклізмів, тому виявлення небезпечних концентрацій та динаміка стану водної ситуації регіону це особливо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важливе питання для дослідження.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304800"/>
            <a:ext cx="33528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sz="25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2286000"/>
            <a:ext cx="22860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sz="25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04800"/>
            <a:ext cx="8382000" cy="3429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 –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провести багаторічні дослідження концентрацій металів у воді річки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Лопань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узбіччі магістралі біля річки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Лопань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житлового комплексу міста Харкова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Робоча гіпотеза 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базується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припущенні,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талому снігу та річній воді високий вміст шкідливих речовин, які не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відповідають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нормам ГДК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Саша\Рабочий стол\МАН\фото ман 2012\Фото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429000"/>
            <a:ext cx="4800600" cy="30492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534400" cy="3352800"/>
          </a:xfrm>
        </p:spPr>
        <p:txBody>
          <a:bodyPr>
            <a:normAutofit/>
          </a:bodyPr>
          <a:lstStyle/>
          <a:p>
            <a:pPr lvl="1" algn="l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опрацювати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літературу з теми дослідження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2.провести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дослідження динаміки концентрацій металів у пробах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3.порівняти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отримані данні з гранично допустимими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концентраціями шкідливих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;						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4. порівняти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проаналізувати та узагальнити дані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3810000" y="762000"/>
            <a:ext cx="1827213" cy="523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000" y="609600"/>
            <a:ext cx="37338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828800"/>
            <a:ext cx="38862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3124200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Об’єкт наших досліджень – 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сніг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та річна вода, які потрапляють під антропогенний вплив, як ланки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колообігу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води у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гідросфері.</a:t>
            </a:r>
            <a:r>
              <a:rPr lang="uk-UA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наших досліджень –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виявлення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відповідності якості річної води та снігу нормативним вимогам населеного пункту – міста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Харкова.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Саша\Рабочий стол\МАН\фото ман 2013\2013 03 14аа.jpg"/>
          <p:cNvPicPr>
            <a:picLocks noChangeAspect="1" noChangeArrowheads="1"/>
          </p:cNvPicPr>
          <p:nvPr/>
        </p:nvPicPr>
        <p:blipFill>
          <a:blip r:embed="rId2" cstate="print"/>
          <a:srcRect b="9259"/>
          <a:stretch>
            <a:fillRect/>
          </a:stretch>
        </p:blipFill>
        <p:spPr bwMode="auto">
          <a:xfrm>
            <a:off x="5029200" y="2895600"/>
            <a:ext cx="3266492" cy="349853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0243" name="Picture 3" descr="C:\Documents and Settings\Саша\Рабочий стол\МАН\фото ман 2012\Фото0024.jpg"/>
          <p:cNvPicPr>
            <a:picLocks noChangeAspect="1" noChangeArrowheads="1"/>
          </p:cNvPicPr>
          <p:nvPr/>
        </p:nvPicPr>
        <p:blipFill>
          <a:blip r:embed="rId3" cstate="print"/>
          <a:srcRect r="13333" b="24524"/>
          <a:stretch>
            <a:fillRect/>
          </a:stretch>
        </p:blipFill>
        <p:spPr bwMode="auto">
          <a:xfrm>
            <a:off x="304800" y="3405160"/>
            <a:ext cx="4800600" cy="312540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7" name="Object 3"/>
          <p:cNvGraphicFramePr>
            <a:graphicFrameLocks/>
          </p:cNvGraphicFramePr>
          <p:nvPr/>
        </p:nvGraphicFramePr>
        <p:xfrm>
          <a:off x="0" y="1600200"/>
          <a:ext cx="9144000" cy="5257800"/>
        </p:xfrm>
        <a:graphic>
          <a:graphicData uri="http://schemas.openxmlformats.org/presentationml/2006/ole">
            <p:oleObj spid="_x0000_s11267" name="Chart" r:id="rId3" imgW="5972251" imgH="3648126" progId="Excel.Chart.8">
              <p:embed/>
            </p:oleObj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4800" y="1524000"/>
            <a:ext cx="762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мг/дм</a:t>
            </a:r>
            <a:r>
              <a:rPr kumimoji="0" lang="uk-UA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219200"/>
          </a:xfr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Розподіл концентрації металів у досліджених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пробах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2012 р. снігу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та річної води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304800"/>
            <a:ext cx="81534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Порівняння концентрації дворічних даних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металів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 річній воді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Лопань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з допустимими нормами</a:t>
            </a:r>
          </a:p>
        </p:txBody>
      </p:sp>
      <p:graphicFrame>
        <p:nvGraphicFramePr>
          <p:cNvPr id="20481" name="Object 1"/>
          <p:cNvGraphicFramePr>
            <a:graphicFrameLocks/>
          </p:cNvGraphicFramePr>
          <p:nvPr/>
        </p:nvGraphicFramePr>
        <p:xfrm>
          <a:off x="0" y="1828800"/>
          <a:ext cx="9144000" cy="5029200"/>
        </p:xfrm>
        <a:graphic>
          <a:graphicData uri="http://schemas.openxmlformats.org/presentationml/2006/ole">
            <p:oleObj spid="_x0000_s20481" name="Chart" r:id="rId3" imgW="6096000" imgH="3229128" progId="Excel.Chart.8">
              <p:embed/>
            </p:oleObj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4800" y="1676400"/>
            <a:ext cx="762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мг/дм</a:t>
            </a:r>
            <a:r>
              <a:rPr kumimoji="0" lang="uk-UA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2000" y="457200"/>
            <a:ext cx="7620000" cy="152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754326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Порівняння концентрації дворічних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даних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металів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снігу з узбіччя магістралі біля річки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Лопань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допустимими значеннями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476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0" y="470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/>
          </p:cNvGraphicFramePr>
          <p:nvPr/>
        </p:nvGraphicFramePr>
        <p:xfrm>
          <a:off x="0" y="2209800"/>
          <a:ext cx="9144000" cy="4648200"/>
        </p:xfrm>
        <a:graphic>
          <a:graphicData uri="http://schemas.openxmlformats.org/presentationml/2006/ole">
            <p:oleObj spid="_x0000_s1027" name="Chart" r:id="rId3" imgW="5934151" imgH="3438474" progId="Excel.Chart.8">
              <p:embed/>
            </p:oleObj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4800" y="1981200"/>
            <a:ext cx="762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мг/дм</a:t>
            </a:r>
            <a:r>
              <a:rPr kumimoji="0" lang="uk-UA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9600" y="381000"/>
            <a:ext cx="79248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Порівняння концентрації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дворічних даних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металів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снігу жилого комплексу з допустимими значеннями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507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1" name="Object 3"/>
          <p:cNvGraphicFramePr>
            <a:graphicFrameLocks/>
          </p:cNvGraphicFramePr>
          <p:nvPr/>
        </p:nvGraphicFramePr>
        <p:xfrm>
          <a:off x="0" y="1752599"/>
          <a:ext cx="9144000" cy="5105401"/>
        </p:xfrm>
        <a:graphic>
          <a:graphicData uri="http://schemas.openxmlformats.org/presentationml/2006/ole">
            <p:oleObj spid="_x0000_s2051" name="Chart" r:id="rId3" imgW="6096000" imgH="3609924" progId="Excel.Chart.8">
              <p:embed/>
            </p:oleObj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4800" y="1600200"/>
            <a:ext cx="762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мг/дм</a:t>
            </a:r>
            <a:r>
              <a:rPr kumimoji="0" lang="uk-UA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</TotalTime>
  <Words>808</Words>
  <PresentationFormat>Экран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Microsoft Office Excel Chart</vt:lpstr>
      <vt:lpstr>Міграція вмісту п’яти металів  у снігу Харкова та річній воді Лопані  під антропологічним впливом</vt:lpstr>
      <vt:lpstr>Актуальність теми.  Негативний вплив людської діяльності на гідросферу збільшив число природних катаклізмів, тому виявлення небезпечних концентрацій та динаміка стану водної ситуації регіону це особливо важливе питання для дослідження.</vt:lpstr>
      <vt:lpstr>Слайд 3</vt:lpstr>
      <vt:lpstr>1.опрацювати літературу з теми дослідження; 2.провести дослідження динаміки концентрацій металів у пробах; 3.порівняти отримані данні з гранично допустимими концентраціями шкідливих речовин;       4. порівняти, проаналізувати та узагальнити дані.</vt:lpstr>
      <vt:lpstr>Об’єкт наших досліджень –    сніг та річна вода, які потрапляють під антропогенний вплив, як ланки колообігу води у гідросфері.  Предмет наших досліджень –   виявлення відповідності якості річної води та снігу нормативним вимогам населеного пункту – міста Харкова.</vt:lpstr>
      <vt:lpstr>   </vt:lpstr>
      <vt:lpstr>Порівняння концентрації дворічних даних металів  у річній воді Лопань з допустимими нормами</vt:lpstr>
      <vt:lpstr>Порівняння концентрації дворічних  даних металів  у снігу з узбіччя магістралі біля річки Лопань  з допустимими значеннями</vt:lpstr>
      <vt:lpstr>Порівняння концентрації дворічних даних металів  у снігу жилого комплексу з допустимими значеннями</vt:lpstr>
      <vt:lpstr>Річна вода та сніг з узбіччя мають лужне середовище, а сніг з житлового комплексу кисле, що відповідає літературним кислий джерелам. </vt:lpstr>
      <vt:lpstr>У річній воді – 32,0 мг/дм3, у снігу з узбіччя – 28,0 мг/дм3,  а у снігу з жилого комплексу – 8,0 мг/дм3.</vt:lpstr>
      <vt:lpstr>Слайд 12</vt:lpstr>
      <vt:lpstr>Сухий залишок</vt:lpstr>
      <vt:lpstr>Слайд 14</vt:lpstr>
      <vt:lpstr>Слайд 15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Alex</cp:lastModifiedBy>
  <cp:revision>24</cp:revision>
  <dcterms:modified xsi:type="dcterms:W3CDTF">2013-04-09T21:08:07Z</dcterms:modified>
</cp:coreProperties>
</file>