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65" r:id="rId3"/>
    <p:sldId id="266" r:id="rId4"/>
    <p:sldId id="264" r:id="rId5"/>
    <p:sldId id="273" r:id="rId6"/>
    <p:sldId id="268" r:id="rId7"/>
    <p:sldId id="274" r:id="rId8"/>
    <p:sldId id="275" r:id="rId9"/>
    <p:sldId id="276" r:id="rId10"/>
    <p:sldId id="277" r:id="rId11"/>
    <p:sldId id="278" r:id="rId12"/>
    <p:sldId id="272" r:id="rId13"/>
    <p:sldId id="27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Солі жорсткості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Концентрація в неочищеній воді</c:v>
                </c:pt>
                <c:pt idx="1">
                  <c:v>Вода очищена сорбентом з ОБУ та тирси деревини</c:v>
                </c:pt>
                <c:pt idx="2">
                  <c:v>Вода очищена зразком ГК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15.61</c:v>
                </c:pt>
                <c:pt idx="1">
                  <c:v>0.24</c:v>
                </c:pt>
                <c:pt idx="2">
                  <c:v>4.1399999999999997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Фенол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Концентрація в неочищеній воді</c:v>
                </c:pt>
                <c:pt idx="1">
                  <c:v>Вода очищена сорбентом з ОБУ та тирси деревини</c:v>
                </c:pt>
                <c:pt idx="2">
                  <c:v>Вода очищена зразком ГК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2.09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7"/>
        <c:axId val="22039552"/>
        <c:axId val="22864640"/>
      </c:barChart>
      <c:catAx>
        <c:axId val="220395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864640"/>
        <c:crossesAt val="1"/>
        <c:auto val="1"/>
        <c:lblAlgn val="ctr"/>
        <c:lblOffset val="1000"/>
        <c:noMultiLvlLbl val="0"/>
      </c:catAx>
      <c:valAx>
        <c:axId val="22864640"/>
        <c:scaling>
          <c:orientation val="minMax"/>
          <c:max val="17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039552"/>
        <c:crosses val="autoZero"/>
        <c:crossBetween val="between"/>
        <c:majorUnit val="3"/>
        <c:minorUnit val="0.1"/>
      </c:valAx>
    </c:plotArea>
    <c:legend>
      <c:legendPos val="r"/>
      <c:layout>
        <c:manualLayout>
          <c:xMode val="edge"/>
          <c:yMode val="edge"/>
          <c:x val="0.77407187183283488"/>
          <c:y val="0.58370666209599642"/>
          <c:w val="0.21403800938217749"/>
          <c:h val="0.1499247284959948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Очищення від фенолу</c:v>
                </c:pt>
              </c:strCache>
            </c:strRef>
          </c:tx>
          <c:spPr>
            <a:solidFill>
              <a:srgbClr val="6600CC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Співвідношення компонентів 100:10</c:v>
                </c:pt>
                <c:pt idx="1">
                  <c:v>Співвідношення компонентів 200:20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99.4</c:v>
                </c:pt>
                <c:pt idx="1">
                  <c:v>99.5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Очищення від солей жорсткості</c:v>
                </c:pt>
              </c:strCache>
            </c:strRef>
          </c:tx>
          <c:spPr>
            <a:solidFill>
              <a:srgbClr val="00FF99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FF99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Співвідношення компонентів 100:10</c:v>
                </c:pt>
                <c:pt idx="1">
                  <c:v>Співвідношення компонентів 200:20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50.4</c:v>
                </c:pt>
                <c:pt idx="1">
                  <c:v>73.5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319680"/>
        <c:axId val="69330048"/>
      </c:barChart>
      <c:catAx>
        <c:axId val="69319680"/>
        <c:scaling>
          <c:orientation val="minMax"/>
        </c:scaling>
        <c:delete val="0"/>
        <c:axPos val="b"/>
        <c:title>
          <c:tx>
            <c:rich>
              <a:bodyPr anchor="b" anchorCtr="0"/>
              <a:lstStyle/>
              <a:p>
                <a:pPr>
                  <a:defRPr/>
                </a:pPr>
                <a:r>
                  <a:rPr lang="uk-UA" sz="1400" b="0" dirty="0" err="1" smtClean="0"/>
                  <a:t>мл</a:t>
                </a:r>
                <a:endParaRPr lang="ru-RU" b="0" dirty="0"/>
              </a:p>
            </c:rich>
          </c:tx>
          <c:layout>
            <c:manualLayout>
              <c:xMode val="edge"/>
              <c:yMode val="edge"/>
              <c:x val="0.64800026732769511"/>
              <c:y val="0.75124759735701863"/>
            </c:manualLayout>
          </c:layout>
          <c:overlay val="0"/>
        </c:title>
        <c:majorTickMark val="out"/>
        <c:minorTickMark val="none"/>
        <c:tickLblPos val="nextTo"/>
        <c:crossAx val="69330048"/>
        <c:crosses val="autoZero"/>
        <c:auto val="1"/>
        <c:lblAlgn val="ctr"/>
        <c:lblOffset val="100"/>
        <c:noMultiLvlLbl val="0"/>
      </c:catAx>
      <c:valAx>
        <c:axId val="69330048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319680"/>
        <c:crosses val="autoZero"/>
        <c:crossBetween val="between"/>
        <c:majorUnit val="2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ЗБВ-3 та ТД 1:1</c:v>
                </c:pt>
                <c:pt idx="1">
                  <c:v>ЗБВ-3 та ТД 2:1</c:v>
                </c:pt>
                <c:pt idx="2">
                  <c:v>ЗБВ-3 та АК 1:1</c:v>
                </c:pt>
                <c:pt idx="3">
                  <c:v>ЗБВ-3 та ЛН 2:1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0.86</c:v>
                </c:pt>
                <c:pt idx="1">
                  <c:v>0.95</c:v>
                </c:pt>
                <c:pt idx="2">
                  <c:v>0.82</c:v>
                </c:pt>
                <c:pt idx="3">
                  <c:v>0.79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757120"/>
        <c:axId val="62758912"/>
      </c:barChart>
      <c:catAx>
        <c:axId val="62757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2758912"/>
        <c:crosses val="autoZero"/>
        <c:auto val="1"/>
        <c:lblAlgn val="ctr"/>
        <c:lblOffset val="100"/>
        <c:noMultiLvlLbl val="0"/>
      </c:catAx>
      <c:valAx>
        <c:axId val="62758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757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D6EB6-F4A6-4BA5-811D-07D340DFBB1E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26312-0891-479C-A5F0-ABE74EE7A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98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71A0-DED1-4066-AE49-244559A7A294}" type="datetime1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DBA2-098E-426F-BF00-3CEFAF8153F6}" type="datetime1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63E8-B08B-47F8-BD66-D0CFBE964BFB}" type="datetime1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574F-6302-4209-BEE8-70084665E630}" type="datetime1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354-251F-4C29-A085-DDA7E8AD9C19}" type="datetime1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9A6F-007E-4376-802F-CA1D7F6C6E4F}" type="datetime1">
              <a:rPr lang="ru-RU" smtClean="0"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957F-AB80-44DF-84E7-84676C405A89}" type="datetime1">
              <a:rPr lang="ru-RU" smtClean="0"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E606-4521-4688-BEEE-1D67B4561D4F}" type="datetime1">
              <a:rPr lang="ru-RU" smtClean="0"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6C5E-9E9F-43D1-BE19-ACCDC97A7667}" type="datetime1">
              <a:rPr lang="ru-RU" smtClean="0"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0314-5A76-473F-A075-F24ADFF8F0D9}" type="datetime1">
              <a:rPr lang="ru-RU" smtClean="0"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837C3-8288-43C3-B293-5D1C6AF037AB}" type="datetime1">
              <a:rPr lang="ru-RU" smtClean="0"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FA628-83FE-4BF5-A21C-F3C3AAC20A3D}" type="datetime1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514A1-D1D1-4C55-8C12-E7F730F7B9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истратор\Desktop\dMITv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-1" y="-27384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28" cy="217171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малого до величного: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Бахмутка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дзеркало екологічного стану гідросфери Донбасу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2727324"/>
            <a:ext cx="31432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Козленко Анастасія</a:t>
            </a:r>
          </a:p>
          <a:p>
            <a:r>
              <a:rPr lang="uk-UA" b="1" dirty="0" err="1" smtClean="0"/>
              <a:t>Целік</a:t>
            </a:r>
            <a:r>
              <a:rPr lang="uk-UA" b="1" dirty="0" smtClean="0"/>
              <a:t> Маргарита </a:t>
            </a:r>
          </a:p>
          <a:p>
            <a:r>
              <a:rPr lang="uk-UA" b="1" dirty="0" err="1" smtClean="0"/>
              <a:t>Корешкова</a:t>
            </a:r>
            <a:r>
              <a:rPr lang="uk-UA" b="1" dirty="0" smtClean="0"/>
              <a:t> Ганна</a:t>
            </a:r>
          </a:p>
          <a:p>
            <a:r>
              <a:rPr lang="uk-UA" b="1" dirty="0" err="1" smtClean="0"/>
              <a:t>Мукосеєв</a:t>
            </a:r>
            <a:r>
              <a:rPr lang="uk-UA" b="1" dirty="0" smtClean="0"/>
              <a:t> Ігор</a:t>
            </a:r>
          </a:p>
          <a:p>
            <a:r>
              <a:rPr lang="uk-UA" b="1" smtClean="0"/>
              <a:t>Ліцей </a:t>
            </a:r>
            <a:r>
              <a:rPr lang="uk-UA" b="1" dirty="0" smtClean="0"/>
              <a:t>при ДонНУ</a:t>
            </a:r>
          </a:p>
          <a:p>
            <a:r>
              <a:rPr lang="uk-UA" b="1" dirty="0" smtClean="0"/>
              <a:t>Науковий керівник:</a:t>
            </a:r>
          </a:p>
          <a:p>
            <a:r>
              <a:rPr lang="uk-UA" b="1" dirty="0" err="1" smtClean="0"/>
              <a:t>Шкель</a:t>
            </a:r>
            <a:r>
              <a:rPr lang="uk-UA" b="1" dirty="0" smtClean="0"/>
              <a:t> Г.С.</a:t>
            </a:r>
          </a:p>
          <a:p>
            <a:r>
              <a:rPr lang="ru-RU" b="1" dirty="0" err="1" smtClean="0"/>
              <a:t>заслужений</a:t>
            </a:r>
            <a:r>
              <a:rPr lang="ru-RU" b="1" dirty="0" smtClean="0"/>
              <a:t> </a:t>
            </a:r>
            <a:r>
              <a:rPr lang="ru-RU" b="1" dirty="0" err="1" smtClean="0"/>
              <a:t>вчитель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, учитель </a:t>
            </a:r>
            <a:r>
              <a:rPr lang="ru-RU" b="1" dirty="0" err="1" smtClean="0"/>
              <a:t>вищої</a:t>
            </a:r>
            <a:r>
              <a:rPr lang="ru-RU" b="1" dirty="0" smtClean="0"/>
              <a:t> </a:t>
            </a:r>
            <a:r>
              <a:rPr lang="ru-RU" b="1" dirty="0" err="1" smtClean="0"/>
              <a:t>категорії</a:t>
            </a:r>
            <a:r>
              <a:rPr lang="ru-RU" b="1" dirty="0" smtClean="0"/>
              <a:t>, учитель-методист, </a:t>
            </a:r>
          </a:p>
          <a:p>
            <a:r>
              <a:rPr lang="ru-RU" b="1" dirty="0" err="1" smtClean="0"/>
              <a:t>Відмінник</a:t>
            </a:r>
            <a:r>
              <a:rPr lang="ru-RU" b="1" dirty="0" smtClean="0"/>
              <a:t> </a:t>
            </a:r>
            <a:r>
              <a:rPr lang="ru-RU" b="1" dirty="0" err="1" smtClean="0"/>
              <a:t>освіти</a:t>
            </a:r>
            <a:r>
              <a:rPr lang="ru-RU" b="1" dirty="0" smtClean="0"/>
              <a:t> України</a:t>
            </a:r>
          </a:p>
          <a:p>
            <a:r>
              <a:rPr lang="ru-RU" b="1" dirty="0" smtClean="0"/>
              <a:t>Консультант:</a:t>
            </a:r>
          </a:p>
          <a:p>
            <a:r>
              <a:rPr lang="uk-UA" b="1" dirty="0" err="1" smtClean="0"/>
              <a:t>Басенкова</a:t>
            </a:r>
            <a:r>
              <a:rPr lang="uk-UA" b="1" dirty="0" smtClean="0"/>
              <a:t> В.Л.</a:t>
            </a:r>
          </a:p>
          <a:p>
            <a:r>
              <a:rPr lang="uk-UA" b="1" dirty="0" err="1"/>
              <a:t>к</a:t>
            </a:r>
            <a:r>
              <a:rPr lang="uk-UA" b="1" dirty="0" err="1" smtClean="0"/>
              <a:t>.х.н</a:t>
            </a:r>
            <a:r>
              <a:rPr lang="uk-UA" b="1" dirty="0" smtClean="0"/>
              <a:t>, доцент ДонНУ</a:t>
            </a:r>
          </a:p>
          <a:p>
            <a:endParaRPr lang="ru-RU" b="1" dirty="0"/>
          </a:p>
        </p:txBody>
      </p:sp>
      <p:pic>
        <p:nvPicPr>
          <p:cNvPr id="7" name="Picture 2" descr="D:\Олимпиада по экологии\Naglyadnost'\Эмблема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4" b="95682" l="9920" r="90885">
                        <a14:foregroundMark x1="37802" y1="3864" x2="37802" y2="3864"/>
                        <a14:foregroundMark x1="90885" y1="18636" x2="90885" y2="18636"/>
                        <a14:foregroundMark x1="36461" y1="95682" x2="36461" y2="95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21127"/>
            <a:ext cx="3384376" cy="399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алежність </a:t>
            </a:r>
            <a: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ступеню очищення води від об’єму  реакційної суміші при добуванні гумінових кислот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910603"/>
              </p:ext>
            </p:extLst>
          </p:nvPr>
        </p:nvGraphicFramePr>
        <p:xfrm>
          <a:off x="467544" y="1887638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19168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74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11</a:t>
            </a:fld>
            <a:endParaRPr lang="ru-RU"/>
          </a:p>
        </p:txBody>
      </p:sp>
      <p:pic>
        <p:nvPicPr>
          <p:cNvPr id="5" name="Picture 2" descr="C:\Users\Администратор\Downloads\ПОСТЕР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1" t="30100" b="55221"/>
          <a:stretch/>
        </p:blipFill>
        <p:spPr bwMode="auto">
          <a:xfrm>
            <a:off x="144016" y="4651569"/>
            <a:ext cx="8964488" cy="194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016" y="1685126"/>
            <a:ext cx="5580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/>
              <a:t>ЗБВ-3 та тирса деревини 1:1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/>
              <a:t>ЗБВ-3 та тирса деревини 2:1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/>
              <a:t>ЗБВ-3 та абрикосові кісточки 1:1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/>
              <a:t>ЗБВ-3 та лушпиння насіння 2:1</a:t>
            </a:r>
            <a:endParaRPr lang="ru-RU" sz="28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33236592"/>
              </p:ext>
            </p:extLst>
          </p:nvPr>
        </p:nvGraphicFramePr>
        <p:xfrm>
          <a:off x="6012160" y="2015230"/>
          <a:ext cx="3096344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04248" y="155679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Визначення ПДОЄ зразків сорбентів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0605" y="188640"/>
            <a:ext cx="75913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Вибір оптимального співвідношення</a:t>
            </a:r>
          </a:p>
          <a:p>
            <a:pPr algn="ctr"/>
            <a:r>
              <a:rPr lang="uk-UA" sz="36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 компонентів сорбенту</a:t>
            </a:r>
            <a:endParaRPr lang="ru-RU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3861048"/>
            <a:ext cx="144016" cy="15701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76264"/>
            <a:ext cx="8640960" cy="478112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dirty="0"/>
              <a:t>Аналіз впливу абіотичних та антропогенних факторів на стан річки;</a:t>
            </a:r>
            <a:endParaRPr lang="ru-RU" dirty="0"/>
          </a:p>
          <a:p>
            <a:pPr lvl="0"/>
            <a:r>
              <a:rPr lang="uk-UA" dirty="0"/>
              <a:t>Аналіз хімічного складу води та її придатності для застосування населенням у повсякденному житті;</a:t>
            </a:r>
            <a:endParaRPr lang="ru-RU" dirty="0"/>
          </a:p>
          <a:p>
            <a:pPr lvl="0"/>
            <a:r>
              <a:rPr lang="uk-UA" dirty="0"/>
              <a:t>Аналіз інтенсивності рекреаційного навантаження на річку;</a:t>
            </a:r>
            <a:endParaRPr lang="ru-RU" dirty="0"/>
          </a:p>
          <a:p>
            <a:pPr lvl="0"/>
            <a:r>
              <a:rPr lang="uk-UA" dirty="0"/>
              <a:t>Запропонування макету змін берегової лінії річки задля поліпшення її екологічного стану;</a:t>
            </a:r>
            <a:endParaRPr lang="ru-RU" dirty="0"/>
          </a:p>
          <a:p>
            <a:pPr lvl="0"/>
            <a:r>
              <a:rPr lang="uk-UA" dirty="0"/>
              <a:t>Міри щодо формування бережливого ставлення населення до малих річок рідного краю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4624"/>
            <a:ext cx="7488832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Головні аспекти проекту: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747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Обґрунтування економічної ефективності методів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13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98" b="93114" l="3497" r="96329">
                        <a14:foregroundMark x1="3671" y1="36826" x2="3671" y2="36826"/>
                        <a14:foregroundMark x1="56818" y1="1198" x2="56818" y2="1198"/>
                        <a14:foregroundMark x1="96503" y1="34731" x2="96503" y2="34731"/>
                        <a14:foregroundMark x1="70105" y1="93114" x2="70105" y2="93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3460544" cy="202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14183" y="3944417"/>
            <a:ext cx="144016" cy="15701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28037" y="4293096"/>
            <a:ext cx="144016" cy="157013"/>
          </a:xfrm>
          <a:prstGeom prst="rect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56176" y="3861048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Розвинута вугільна промисловість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42930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Розвинуте сільське господарство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556792"/>
            <a:ext cx="4824536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255357"/>
            <a:ext cx="4824536" cy="100811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7936" y="5301207"/>
            <a:ext cx="8128520" cy="123168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339752" y="4371602"/>
            <a:ext cx="1944216" cy="785590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72910" y="3305976"/>
            <a:ext cx="4676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Вартість одного граму пропонованого сорбенту з урахуванням витрат на перевезення та виробництво складає близько 1,75грн.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5332039"/>
            <a:ext cx="78488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/>
              <a:t>У регіонах з розвинутою вугільною та текстильною промисловістю доцільніше використовувати сорбенти на основі </a:t>
            </a:r>
            <a:r>
              <a:rPr lang="uk-UA" sz="1600" b="1" dirty="0" smtClean="0"/>
              <a:t>ГР, а у </a:t>
            </a:r>
            <a:r>
              <a:rPr lang="uk-UA" sz="1600" b="1" dirty="0"/>
              <a:t>регіонах з розвинутим сільським господарством та більшою мінералізацією води доцільніше використовувати сорбенти на основі сільгосп-відходів.</a:t>
            </a:r>
            <a:endParaRPr lang="ru-RU" sz="1600" b="1" dirty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43744" y="1581200"/>
            <a:ext cx="4528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Вартість одного граму пропонованого сорбенту з урахуванням витрат на перевезення та виробництво складає близько </a:t>
            </a:r>
            <a:r>
              <a:rPr lang="uk-UA" sz="1600" dirty="0" smtClean="0"/>
              <a:t>1,80грн</a:t>
            </a:r>
            <a:r>
              <a:rPr lang="uk-UA" sz="1600" dirty="0"/>
              <a:t>.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89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730209" cy="54726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FF0000"/>
                </a:solidFill>
              </a:rPr>
              <a:t>У ході даної роботи було:</a:t>
            </a:r>
            <a:endParaRPr lang="ru-RU" b="1" dirty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uk-UA" b="1" dirty="0">
                <a:solidFill>
                  <a:srgbClr val="FF0000"/>
                </a:solidFill>
              </a:rPr>
              <a:t>Проаналізовано загальний екологічний стан річки </a:t>
            </a:r>
            <a:r>
              <a:rPr lang="uk-UA" b="1" dirty="0" err="1">
                <a:solidFill>
                  <a:srgbClr val="FF0000"/>
                </a:solidFill>
              </a:rPr>
              <a:t>Бахмут</a:t>
            </a:r>
            <a:r>
              <a:rPr lang="uk-UA" b="1" dirty="0">
                <a:solidFill>
                  <a:srgbClr val="FF0000"/>
                </a:solidFill>
              </a:rPr>
              <a:t>;</a:t>
            </a:r>
            <a:endParaRPr lang="ru-RU" b="1" dirty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uk-UA" b="1" dirty="0">
                <a:solidFill>
                  <a:srgbClr val="FF0000"/>
                </a:solidFill>
              </a:rPr>
              <a:t>Виявлено основні фактори, що зумовлюють погіршення стану річки та розглянуто методи </a:t>
            </a:r>
            <a:r>
              <a:rPr lang="uk-UA" b="1" dirty="0" err="1">
                <a:solidFill>
                  <a:srgbClr val="FF0000"/>
                </a:solidFill>
              </a:rPr>
              <a:t>мінімалізації</a:t>
            </a:r>
            <a:r>
              <a:rPr lang="uk-UA" b="1" dirty="0">
                <a:solidFill>
                  <a:srgbClr val="FF0000"/>
                </a:solidFill>
              </a:rPr>
              <a:t> їх впливу;</a:t>
            </a:r>
            <a:endParaRPr lang="ru-RU" b="1" dirty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uk-UA" b="1" dirty="0">
                <a:solidFill>
                  <a:srgbClr val="FF0000"/>
                </a:solidFill>
              </a:rPr>
              <a:t>Запропоновано комплексний метод поліпшення стану цього водоймища;</a:t>
            </a:r>
            <a:endParaRPr lang="ru-RU" b="1" dirty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uk-UA" b="1" dirty="0">
                <a:solidFill>
                  <a:srgbClr val="FF0000"/>
                </a:solidFill>
              </a:rPr>
              <a:t>Проведено заходи щодо формування екологічної свідомості та бережливого ставлення населення до малих річок та джерел.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32656"/>
            <a:ext cx="4104456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Висновки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оловина рамки 5"/>
          <p:cNvSpPr/>
          <p:nvPr/>
        </p:nvSpPr>
        <p:spPr>
          <a:xfrm rot="10800000">
            <a:off x="8136904" y="5113059"/>
            <a:ext cx="827584" cy="1628308"/>
          </a:xfrm>
          <a:prstGeom prst="halfFrame">
            <a:avLst>
              <a:gd name="adj1" fmla="val 17916"/>
              <a:gd name="adj2" fmla="val 17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5023" y="908720"/>
            <a:ext cx="76939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Дякуємо за увагу!!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75" y="2687383"/>
            <a:ext cx="3662137" cy="428597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5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Біосфера</a:t>
            </a:r>
            <a:r>
              <a:rPr lang="uk-UA" b="1" dirty="0">
                <a:solidFill>
                  <a:schemeClr val="accent4">
                    <a:lumMod val="75000"/>
                  </a:schemeClr>
                </a:solidFill>
              </a:rPr>
              <a:t> – це жива оболонка 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землі.</a:t>
            </a:r>
            <a:b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b="1" dirty="0" err="1">
                <a:solidFill>
                  <a:schemeClr val="accent4">
                    <a:lumMod val="75000"/>
                  </a:schemeClr>
                </a:solidFill>
              </a:rPr>
              <a:t>В</a:t>
            </a:r>
            <a:r>
              <a:rPr lang="uk-UA" b="1" dirty="0" err="1" smtClean="0">
                <a:solidFill>
                  <a:schemeClr val="accent4">
                    <a:lumMod val="75000"/>
                  </a:schemeClr>
                </a:solidFill>
              </a:rPr>
              <a:t>заємообмін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b="1" dirty="0">
                <a:solidFill>
                  <a:schemeClr val="accent4">
                    <a:lumMod val="75000"/>
                  </a:schemeClr>
                </a:solidFill>
              </a:rPr>
              <a:t>речовин та 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енергії.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7910489" cy="4207707"/>
          </a:xfrm>
        </p:spPr>
      </p:pic>
      <p:sp>
        <p:nvSpPr>
          <p:cNvPr id="5" name="Выгнутая влево стрелка 4"/>
          <p:cNvSpPr/>
          <p:nvPr/>
        </p:nvSpPr>
        <p:spPr>
          <a:xfrm>
            <a:off x="395536" y="1763688"/>
            <a:ext cx="1440160" cy="4320480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 rot="10800000">
            <a:off x="7596336" y="1700808"/>
            <a:ext cx="1440160" cy="4320480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5"/>
            <a:ext cx="8229600" cy="2952327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Об’єкт </a:t>
            </a:r>
            <a:r>
              <a:rPr lang="ru-RU" b="1" dirty="0" err="1">
                <a:solidFill>
                  <a:srgbClr val="FF0000"/>
                </a:solidFill>
              </a:rPr>
              <a:t>досл</a:t>
            </a:r>
            <a:r>
              <a:rPr lang="uk-UA" b="1" dirty="0" err="1" smtClean="0">
                <a:solidFill>
                  <a:srgbClr val="FF0000"/>
                </a:solidFill>
              </a:rPr>
              <a:t>ідження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  <a:r>
              <a:rPr lang="uk-UA" b="1" dirty="0" smtClean="0"/>
              <a:t> </a:t>
            </a:r>
            <a:r>
              <a:rPr lang="uk-UA" dirty="0"/>
              <a:t>води річки </a:t>
            </a:r>
            <a:r>
              <a:rPr lang="uk-UA" dirty="0" err="1"/>
              <a:t>Бахмут</a:t>
            </a:r>
            <a:r>
              <a:rPr lang="uk-UA" dirty="0" smtClean="0"/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Предмет </a:t>
            </a:r>
            <a:r>
              <a:rPr lang="ru-RU" b="1" dirty="0" err="1">
                <a:solidFill>
                  <a:srgbClr val="FF0000"/>
                </a:solidFill>
              </a:rPr>
              <a:t>досл</a:t>
            </a:r>
            <a:r>
              <a:rPr lang="uk-UA" b="1" dirty="0" err="1" smtClean="0">
                <a:solidFill>
                  <a:srgbClr val="FF0000"/>
                </a:solidFill>
              </a:rPr>
              <a:t>ідження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  <a:r>
              <a:rPr lang="uk-UA" b="1" dirty="0" smtClean="0"/>
              <a:t>  </a:t>
            </a:r>
            <a:r>
              <a:rPr lang="uk-UA" dirty="0"/>
              <a:t>екологічний стан малих водних артерій України.</a:t>
            </a: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b="1" dirty="0" err="1">
                <a:solidFill>
                  <a:srgbClr val="FF0000"/>
                </a:solidFill>
              </a:rPr>
              <a:t>Сутність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проблеми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dirty="0" err="1" smtClean="0"/>
              <a:t>критичний</a:t>
            </a:r>
            <a:r>
              <a:rPr lang="ru-RU" dirty="0" smtClean="0"/>
              <a:t> </a:t>
            </a:r>
            <a:r>
              <a:rPr lang="ru-RU" dirty="0"/>
              <a:t>стан </a:t>
            </a:r>
            <a:r>
              <a:rPr lang="ru-RU" dirty="0" err="1"/>
              <a:t>гідросфери</a:t>
            </a:r>
            <a:r>
              <a:rPr lang="ru-RU" dirty="0"/>
              <a:t> </a:t>
            </a:r>
            <a:r>
              <a:rPr lang="ru-RU" dirty="0" err="1"/>
              <a:t>Донбасу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3</a:t>
            </a:fld>
            <a:endParaRPr lang="ru-RU"/>
          </a:p>
        </p:txBody>
      </p:sp>
      <p:pic>
        <p:nvPicPr>
          <p:cNvPr id="5" name="Picture 2" descr="1710201115529379"/>
          <p:cNvPicPr preferRelativeResize="0">
            <a:picLocks noChangeArrowheads="1"/>
          </p:cNvPicPr>
          <p:nvPr/>
        </p:nvPicPr>
        <p:blipFill>
          <a:blip r:embed="rId2" cstate="print"/>
          <a:srcRect t="5971" b="122"/>
          <a:stretch>
            <a:fillRect/>
          </a:stretch>
        </p:blipFill>
        <p:spPr bwMode="auto">
          <a:xfrm>
            <a:off x="638350" y="4365104"/>
            <a:ext cx="3357586" cy="20002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" name="Picture 2" descr="Бахмут (река) (Донецкая область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60156"/>
            <a:ext cx="238125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932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372" y="1196752"/>
            <a:ext cx="8435280" cy="162167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запропонування певних мір поліпшення екологічного стану малих водних артерій України на прикладі річки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Бахмут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0232" y="116632"/>
            <a:ext cx="61235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600" b="1" cap="all" spc="0" dirty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</a:rPr>
              <a:t>Мета проекту: </a:t>
            </a:r>
            <a:endParaRPr lang="ru-RU" sz="6600" b="1" cap="all" spc="0" dirty="0">
              <a:ln w="0"/>
              <a:solidFill>
                <a:srgbClr val="008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0314"/>
            <a:ext cx="2952328" cy="3751054"/>
          </a:xfrm>
          <a:prstGeom prst="rect">
            <a:avLst/>
          </a:prstGeom>
        </p:spPr>
      </p:pic>
      <p:sp>
        <p:nvSpPr>
          <p:cNvPr id="6" name="Стрелка вправо с вырезом 5"/>
          <p:cNvSpPr/>
          <p:nvPr/>
        </p:nvSpPr>
        <p:spPr>
          <a:xfrm>
            <a:off x="3851920" y="4365104"/>
            <a:ext cx="1656184" cy="72008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C:\Users\-\Desktop\Научная работа\вторая научка\черное\картинки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80015"/>
            <a:ext cx="2952328" cy="376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431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uk-UA" dirty="0"/>
              <a:t>Аналіз загального екологічного стану річки </a:t>
            </a:r>
            <a:r>
              <a:rPr lang="uk-UA" dirty="0" err="1"/>
              <a:t>Бахмут</a:t>
            </a:r>
            <a:r>
              <a:rPr lang="uk-UA" dirty="0"/>
              <a:t>;</a:t>
            </a: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uk-UA" dirty="0"/>
              <a:t>Вияв факторів, що зумовлюють погіршення стану річки та розгляд методів </a:t>
            </a:r>
            <a:r>
              <a:rPr lang="uk-UA" dirty="0" err="1"/>
              <a:t>мінімалізації</a:t>
            </a:r>
            <a:r>
              <a:rPr lang="uk-UA" dirty="0"/>
              <a:t> їх впливу;</a:t>
            </a: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uk-UA" dirty="0"/>
              <a:t>Запропонування комплексних методів поліпшення стану цього водоймища;</a:t>
            </a: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uk-UA" dirty="0"/>
              <a:t>Формування екологічної свідомості та бережливого ставлення населення до малих річок та джерел.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60648"/>
            <a:ext cx="5794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Завдання проекту: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00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2189" y="47721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Методи,  використані під час виконання роботи: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pPr lvl="0"/>
            <a:r>
              <a:rPr lang="uk-UA" b="1" dirty="0">
                <a:solidFill>
                  <a:schemeClr val="accent4">
                    <a:lumMod val="75000"/>
                  </a:schemeClr>
                </a:solidFill>
              </a:rPr>
              <a:t>Аналіз відомостей з інформаційних джерел;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uk-UA" b="1" dirty="0">
                <a:solidFill>
                  <a:schemeClr val="accent4">
                    <a:lumMod val="75000"/>
                  </a:schemeClr>
                </a:solidFill>
              </a:rPr>
              <a:t>Проведення опитування населення щодо використання річки з метою рекреації;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uk-UA" b="1" dirty="0">
                <a:solidFill>
                  <a:srgbClr val="FFFF00"/>
                </a:solidFill>
              </a:rPr>
              <a:t>Відбір проб води з річки та підготовка їх до дослідження;</a:t>
            </a:r>
            <a:endParaRPr lang="ru-RU" b="1" dirty="0">
              <a:solidFill>
                <a:srgbClr val="FFFF00"/>
              </a:solidFill>
            </a:endParaRPr>
          </a:p>
          <a:p>
            <a:pPr lvl="0"/>
            <a:r>
              <a:rPr lang="uk-UA" b="1" dirty="0">
                <a:solidFill>
                  <a:srgbClr val="FFFF00"/>
                </a:solidFill>
              </a:rPr>
              <a:t>Проведення аналізу хімічного складу річкової води;</a:t>
            </a:r>
            <a:endParaRPr lang="ru-RU" b="1" dirty="0">
              <a:solidFill>
                <a:srgbClr val="FFFF00"/>
              </a:solidFill>
            </a:endParaRPr>
          </a:p>
          <a:p>
            <a:pPr lvl="0"/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Запропонування заходів для очищення річкової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води.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визначення 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вмісту солей жорсткості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28772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	Відбирали рівні аліквоти зразків води до яких додавали невелику кількість індикатору </a:t>
            </a:r>
            <a:r>
              <a:rPr lang="uk-UA" dirty="0" err="1" smtClean="0"/>
              <a:t>еріохрому</a:t>
            </a:r>
            <a:r>
              <a:rPr lang="uk-UA" dirty="0" smtClean="0"/>
              <a:t> чорного та спостерігали малинове забарвлення розчину. Проводили титрування розчином ЕДТА до переходу </a:t>
            </a:r>
          </a:p>
          <a:p>
            <a:pPr marL="0" indent="0">
              <a:buNone/>
            </a:pPr>
            <a:r>
              <a:rPr lang="uk-UA" dirty="0"/>
              <a:t>з</a:t>
            </a:r>
            <a:r>
              <a:rPr lang="uk-UA" dirty="0" smtClean="0"/>
              <a:t>абарвлення до синього або </a:t>
            </a:r>
          </a:p>
          <a:p>
            <a:pPr marL="0" indent="0">
              <a:buNone/>
            </a:pPr>
            <a:r>
              <a:rPr lang="uk-UA" dirty="0"/>
              <a:t>ф</a:t>
            </a:r>
            <a:r>
              <a:rPr lang="uk-UA" dirty="0" smtClean="0"/>
              <a:t>іалково-синього. Вміст солей</a:t>
            </a:r>
          </a:p>
          <a:p>
            <a:pPr marL="0" indent="0">
              <a:buNone/>
            </a:pPr>
            <a:r>
              <a:rPr lang="uk-UA" dirty="0" smtClean="0"/>
              <a:t> жорсткості вираховували за </a:t>
            </a:r>
          </a:p>
          <a:p>
            <a:pPr marL="0" indent="0">
              <a:buNone/>
            </a:pPr>
            <a:r>
              <a:rPr lang="uk-UA" dirty="0"/>
              <a:t>ф</a:t>
            </a:r>
            <a:r>
              <a:rPr lang="uk-UA" dirty="0" smtClean="0"/>
              <a:t>ормулою: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7</a:t>
            </a:fld>
            <a:endParaRPr lang="ru-RU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M0AXwMBIgACEQEDEQH/xAAbAAACAgMBAAAAAAAAAAAAAAAEBQIDAQYHAP/EADsQAAEEAQMBBgMHAgMJAAAAAAEAAgMRBAUSITEGEyJBUWEHgaEUMkJxkbHB0eEVQ3IWIyUzUoOSsvD/xAAYAQADAQEAAAAAAAAAAAAAAAAAAQIDBP/EAB8RAQEAAgIDAQEBAAAAAAAAAAABAhEDIRIxQTJhBP/aAAwDAQACEQMRAD8A5fAXXdJkyV2ylREwAIpjLU2Sl5VW7xdV5jVY+NYAoJxNXNHCjThNbbrZztXmk0vNc7e42Q0jmgln+Vcf6L4xeoH80zDQl0XOeUzaFUTmy0Bec1e6LJshIQNNYBrqgy4goyW+UG5ptVCq1gCLiApDsjNoqNtKRt54VewlXloWWhPRbRYwV0WJCWXX3S03wr2ttV5Lizw0Kc2lGf5acX6LsdoOqOHsmwYPRLcZv/GnD808EVqojL4HEbfRYc1rQixEqpIUCUtmA8kLIEwmhq0JJH6phMUCrWm1Q1WNCQ0uAsq1rQEO2wpB56J7LQpgCrymbhwCR6geZ8lmEOeaaLKa6JHmPzWHCxGZJB8QfG17Wj1IKm99Kx3OyX7DPh9oZY549rm9QDdcX/KageibdpIMwZZkycHHxwQCHwwNYHe3HUpSL8k4nJMBVy0ApjcoyA0mQCUEkoSUcphKDSEkYgwDXEdVa1/uoyQngg8KvujfKSl5locFebJz1VYiPkpiEnqgN37Kdis3XdMGow5OPFG8vja2S7JHF8fNbPo/Zj/Z2Z32+Zkkso8LoboAfmtA0nWNQ0/CDMfLliZC4d2xvSybNrcNG1yfWXvfkcGOmiys8bLldTt182OeHDhLer3FvbfuZsXFhgY9+TPlMZEOBbnX/VaWAWuLSeRwn/bpkzsfClx37Xw5LJOvpa11l9eevmtI4qttVSSi6U1S5luQSmWS0LI7nqiZIjZQsrCCg0A2hwokH0XhkADovd+D5IGnuQpsJqiqt4Um2eQgLWtG8Ps2PdMMDKfizB28sB4PNJWHG1aC4inHhL1F7uepb6Os3MfleHvS8DrzapaCEDp997P/AK/4TSMdERFRawlRMZtGAEDoqnO55CZBXN45QswCNmPBpLpyUHC2jam2rWaJXgKPKFLKFcBZb6Uod7tKy2TceEEvjYCeik9hr5j91GOZjPvEE+Td1Jljs76EOOnvcxxFPZvs8+Xkf0S9idULgDxz/wCv+EyiIQoY3Hikm7t7d8hrvOPL3pW6e4zGpe7Lq3DuzYpAotsoDqHKjI5h8leyIXw1ZkgaD4hSadl7/O0FkNams8TR0CXZEYQcpU1pH3uF6TpwQpEi6ItZDGEeyDBva9w4Cyxr2gdUcwsHUgKW1ruWoLYcO2N5ja4kEW4chG4GQzGlD3NkO0WA19UfZB5Y2bL9VKEF/DTViklSjpcbvcU5TCSzc4bD5G0X2dkdJEQ7Z4GgAgc0Sep8ysQRubpUkZ52u5UOzAL3TNA+7tH7qYe+q2KJjSQSbKslj5vhehicwHcKWZGuYy94JPRWyLsoDmkoyGutOJ7s7q5SvJ+8g4RvJANLA37AGjqvUAL+i815/Ckpnuv+p3i9FfANoUG7nu6BXM48kEGzXb3xsHpaljsdQI8lGQ95lPcOgFBH6fH95zuQaATHw2xI3HSsg7eKCG7N1DLM5hNu4IPsf7pxozO8imiP4wQAf/vda9jvdga0IXD/ADS2j53x/RTlDwvuNyEz8hgBj2t9bUJIYzxRJ9bRAkcGtjZC268ihHTvgkLe6LiffhNmFyGRtuySPySnKDL4KaZGUXOLXxbR62lmVtJ8NAJmQOAKxGGtPlyqmzAk73CipBzGnw8koUJaW35KzewNJ44QbaA5/ZSJ8PHmgM4wAD3O6noExjc1rgGkEU39aCAawtbwCSR+iuhY4P3kEWU5E5Ni0nKZDkm+tmve6QfafHa3Ihymii7zUcXcMpxI4B9UVqBGXjyMHPFt/MJWFLo20aaV+JHJuaA4dQeUbJpkeSzc2TxDrZWpaLLM5m2GzVGgfI/3BWyw5UjmOElxhvUpHZ2GzsIRtLS5pd7FIciLYU6zpY2Dc1pqvCaKQZE27qD+iYKHQMsOLD8lYyOvuMI/NSFjm/JXMfaDViM9foqZjcjWeV8owe6pwR3ue3i/EAR6pheOLvjgUPRZjdbhadzY8c0MgMFyEinso1bib6+gP515IPLwsaDH73Gkkf4mn/eN2mj6eqpG2I3hkxv15V+1xN48LiCfILEOVNEdsRYPQ922/wBatHRz5Thdl27i3GwPl0SBMIJcKTe5tNe4tDQRdHn+yKgyXusbX8daQuqTzQyuAsvLgbPWxyE2bBTWSCZpbIN3h688qV/1CWWaQgOBLQOhQc7WXuAoeiPLQWgPfR9EBlSNSIraOOACvAHrtpb+34VZ4POp4/8A4OVrfhdnAV/ieOP+2Sq1Tc4lk2tPUcJz2R0CTV5nAyiGMC3O/FXsP5Vnbvs47stHiNmzo55cov2sawt4bX9Qtk+H2Ng4+HNJivM2QQxs+QTw81e1o8gLr3V44s87oxwexuNjin5mQ9t9GU0Hgjm78ir59G0KCEQ5rZyCxo7sTVYb0FgDonTH8JRrulv1KXHIyzAyPcCGxlxddei048ZctVhycnhj5EuThaazI34OhSujH3XNzuf0II+qHzGP7suk0nV2Rt5uN7JWj5BX6xpGq4ncuwZcmaM8ENZW35BdA0Jj49HxxICZNg3HpytOTDHGI4OXLkutuKay/AeB9nyd+QHcwys2uoX9eFLRnzZGJG0VUVs58vT910H4k6Ro8+iy5WeI48ln/JlaKkJ9L8xVrnnYCGbUdSm0zHlYZXwmYB5qw0gfr4voufLGXuOub1obI0tNPdRHUeSByY2OPF0Vuc3YbWHEkGA2ebl8v0Wu65omboskceYxoMgJbteCDSz8ap3JeK8vK2jiPx7Ep1zTSQe6ZjOo+QJd/YJf8M9dxcHDyMHKmZC8y95GZDQdYAq/l9Vu3xfwWahBBG6I7mMJbIB6+S4rNBLhOIsvY8V8lcmptldZ7x+u94+ayVodG9rmnoQ61pfabXZMrtEzE0/NnibEGtc6JwDd9kkLnuIZZMTLOIJGPhjDyIrBLdwBJr8zfC2bs7kwadokOT9hjyHzOdvynjcIHdAK635/NbcM3k5eaeGN+037WdotQwM4sz5pg5zAe7x2t2V5Hk8H3S93xM18wMgwo5nbRQc6r+dD+Uh7WP8AtWpl8mqxZFsHi2vBb7eYSaUh1NnzZ5h6Naf5P8KeXLvUX/m4Z4S32Lz9a1bVHFmZkvmksgl7rI+ZPHX9k8+E/fx9v9MbE0/5jZfZuw39aWr47JGSu7glm4FtvPIHuusfCfSP8P1FuW+IvyJ7aZHN+63qa9OgWcm3Rlljj068tA+LEdY2nz+j3s/UA/wV0BaN8XGA6DivP4ckf+rlFVW+UF7hRWUKCahgw50RjnaHArnvaL4dNzC52K4A+h4XTCoOaFWOVjLLjl7+uAT9gNe098v2RrqkYWPr8TT1HCc9kdBz8TT9R0/OwT3WSy2uLgdrh6LsDmhY2g9QtMc5O9MuThyzllrgWpdhtWmzC/GwyxhFeJw4+qnifDbV53Dvi1o9ha7yWD0H6LIai5Y270qY8mteTnXZ74bQYbmyZPjeObPP0XQNN02DBaO6bRrqfNFMaArFFyt6VjxzHv68tT+J0fedlJLrwzMP1r+VtnmlHanCi1DRZ8ea9pLTx7OCix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wgHBgkIBwgKCgkLDRYPDQwMDRsUFRAWIB0iIiAdHx8kKDQsJCYxJx8fLT0tMTU3Ojo6Iys/RD84QzQ5OjcBCgoKDQwNGg8PGjclHyU3Nzc3Nzc3Nzc3Nzc3Nzc3Nzc3Nzc3Nzc3Nzc3Nzc3Nzc3Nzc3Nzc3Nzc3Nzc3Nzc3N//AABEIAM0AXwMBIgACEQEDEQH/xAAbAAACAgMBAAAAAAAAAAAAAAAEBQIDAQYHAP/EADsQAAEEAQMBBgMHAgMJAAAAAAEAAgMRBAUSITEGEyJBUWEHgaEUMkJxkbHB0eEVQ3IWIyUzUoOSsvD/xAAYAQADAQEAAAAAAAAAAAAAAAAAAQIDBP/EAB8RAQEAAgIDAQEBAAAAAAAAAAABAhEDIRIxQTJhBP/aAAwDAQACEQMRAD8A5fAXXdJkyV2ylREwAIpjLU2Sl5VW7xdV5jVY+NYAoJxNXNHCjThNbbrZztXmk0vNc7e42Q0jmgln+Vcf6L4xeoH80zDQl0XOeUzaFUTmy0Bec1e6LJshIQNNYBrqgy4goyW+UG5ptVCq1gCLiApDsjNoqNtKRt54VewlXloWWhPRbRYwV0WJCWXX3S03wr2ttV5Lizw0Kc2lGf5acX6LsdoOqOHsmwYPRLcZv/GnD808EVqojL4HEbfRYc1rQixEqpIUCUtmA8kLIEwmhq0JJH6phMUCrWm1Q1WNCQ0uAsq1rQEO2wpB56J7LQpgCrymbhwCR6geZ8lmEOeaaLKa6JHmPzWHCxGZJB8QfG17Wj1IKm99Kx3OyX7DPh9oZY549rm9QDdcX/KageibdpIMwZZkycHHxwQCHwwNYHe3HUpSL8k4nJMBVy0ApjcoyA0mQCUEkoSUcphKDSEkYgwDXEdVa1/uoyQngg8KvujfKSl5locFebJz1VYiPkpiEnqgN37Kdis3XdMGow5OPFG8vja2S7JHF8fNbPo/Zj/Z2Z32+Zkkso8LoboAfmtA0nWNQ0/CDMfLliZC4d2xvSybNrcNG1yfWXvfkcGOmiys8bLldTt182OeHDhLer3FvbfuZsXFhgY9+TPlMZEOBbnX/VaWAWuLSeRwn/bpkzsfClx37Xw5LJOvpa11l9eevmtI4qttVSSi6U1S5luQSmWS0LI7nqiZIjZQsrCCg0A2hwokH0XhkADovd+D5IGnuQpsJqiqt4Um2eQgLWtG8Ps2PdMMDKfizB28sB4PNJWHG1aC4inHhL1F7uepb6Os3MfleHvS8DrzapaCEDp997P/AK/4TSMdERFRawlRMZtGAEDoqnO55CZBXN45QswCNmPBpLpyUHC2jam2rWaJXgKPKFLKFcBZb6Uod7tKy2TceEEvjYCeik9hr5j91GOZjPvEE+Td1Jljs76EOOnvcxxFPZvs8+Xkf0S9idULgDxz/wCv+EyiIQoY3Hikm7t7d8hrvOPL3pW6e4zGpe7Lq3DuzYpAotsoDqHKjI5h8leyIXw1ZkgaD4hSadl7/O0FkNams8TR0CXZEYQcpU1pH3uF6TpwQpEi6ItZDGEeyDBva9w4Cyxr2gdUcwsHUgKW1ruWoLYcO2N5ja4kEW4chG4GQzGlD3NkO0WA19UfZB5Y2bL9VKEF/DTViklSjpcbvcU5TCSzc4bD5G0X2dkdJEQ7Z4GgAgc0Sep8ysQRubpUkZ52u5UOzAL3TNA+7tH7qYe+q2KJjSQSbKslj5vhehicwHcKWZGuYy94JPRWyLsoDmkoyGutOJ7s7q5SvJ+8g4RvJANLA37AGjqvUAL+i815/Ckpnuv+p3i9FfANoUG7nu6BXM48kEGzXb3xsHpaljsdQI8lGQ95lPcOgFBH6fH95zuQaATHw2xI3HSsg7eKCG7N1DLM5hNu4IPsf7pxozO8imiP4wQAf/vda9jvdga0IXD/ADS2j53x/RTlDwvuNyEz8hgBj2t9bUJIYzxRJ9bRAkcGtjZC268ihHTvgkLe6LiffhNmFyGRtuySPySnKDL4KaZGUXOLXxbR62lmVtJ8NAJmQOAKxGGtPlyqmzAk73CipBzGnw8koUJaW35KzewNJ44QbaA5/ZSJ8PHmgM4wAD3O6noExjc1rgGkEU39aCAawtbwCSR+iuhY4P3kEWU5E5Ni0nKZDkm+tmve6QfafHa3Ihymii7zUcXcMpxI4B9UVqBGXjyMHPFt/MJWFLo20aaV+JHJuaA4dQeUbJpkeSzc2TxDrZWpaLLM5m2GzVGgfI/3BWyw5UjmOElxhvUpHZ2GzsIRtLS5pd7FIciLYU6zpY2Dc1pqvCaKQZE27qD+iYKHQMsOLD8lYyOvuMI/NSFjm/JXMfaDViM9foqZjcjWeV8owe6pwR3ue3i/EAR6pheOLvjgUPRZjdbhadzY8c0MgMFyEinso1bib6+gP515IPLwsaDH73Gkkf4mn/eN2mj6eqpG2I3hkxv15V+1xN48LiCfILEOVNEdsRYPQ922/wBatHRz5Thdl27i3GwPl0SBMIJcKTe5tNe4tDQRdHn+yKgyXusbX8daQuqTzQyuAsvLgbPWxyE2bBTWSCZpbIN3h688qV/1CWWaQgOBLQOhQc7WXuAoeiPLQWgPfR9EBlSNSIraOOACvAHrtpb+34VZ4POp4/8A4OVrfhdnAV/ieOP+2Sq1Tc4lk2tPUcJz2R0CTV5nAyiGMC3O/FXsP5Vnbvs47stHiNmzo55cov2sawt4bX9Qtk+H2Ng4+HNJivM2QQxs+QTw81e1o8gLr3V44s87oxwexuNjin5mQ9t9GU0Hgjm78ir59G0KCEQ5rZyCxo7sTVYb0FgDonTH8JRrulv1KXHIyzAyPcCGxlxddei048ZctVhycnhj5EuThaazI34OhSujH3XNzuf0II+qHzGP7suk0nV2Rt5uN7JWj5BX6xpGq4ncuwZcmaM8ENZW35BdA0Jj49HxxICZNg3HpytOTDHGI4OXLkutuKay/AeB9nyd+QHcwys2uoX9eFLRnzZGJG0VUVs58vT910H4k6Ro8+iy5WeI48ln/JlaKkJ9L8xVrnnYCGbUdSm0zHlYZXwmYB5qw0gfr4voufLGXuOub1obI0tNPdRHUeSByY2OPF0Vuc3YbWHEkGA2ebl8v0Wu65omboskceYxoMgJbteCDSz8ap3JeK8vK2jiPx7Ep1zTSQe6ZjOo+QJd/YJf8M9dxcHDyMHKmZC8y95GZDQdYAq/l9Vu3xfwWahBBG6I7mMJbIB6+S4rNBLhOIsvY8V8lcmptldZ7x+u94+ayVodG9rmnoQ61pfabXZMrtEzE0/NnibEGtc6JwDd9kkLnuIZZMTLOIJGPhjDyIrBLdwBJr8zfC2bs7kwadokOT9hjyHzOdvynjcIHdAK635/NbcM3k5eaeGN+037WdotQwM4sz5pg5zAe7x2t2V5Hk8H3S93xM18wMgwo5nbRQc6r+dD+Uh7WP8AtWpl8mqxZFsHi2vBb7eYSaUh1NnzZ5h6Naf5P8KeXLvUX/m4Z4S32Lz9a1bVHFmZkvmksgl7rI+ZPHX9k8+E/fx9v9MbE0/5jZfZuw39aWr47JGSu7glm4FtvPIHuusfCfSP8P1FuW+IvyJ7aZHN+63qa9OgWcm3Rlljj068tA+LEdY2nz+j3s/UA/wV0BaN8XGA6DivP4ckf+rlFVW+UF7hRWUKCahgw50RjnaHArnvaL4dNzC52K4A+h4XTCoOaFWOVjLLjl7+uAT9gNe098v2RrqkYWPr8TT1HCc9kdBz8TT9R0/OwT3WSy2uLgdrh6LsDmhY2g9QtMc5O9MuThyzllrgWpdhtWmzC/GwyxhFeJw4+qnifDbV53Dvi1o9ha7yWD0H6LIai5Y270qY8mteTnXZ74bQYbmyZPjeObPP0XQNN02DBaO6bRrqfNFMaArFFyt6VjxzHv68tT+J0fedlJLrwzMP1r+VtnmlHanCi1DRZ8ea9pLTx7OCixo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ata:image/jpeg;base64,/9j/4AAQSkZJRgABAQAAAQABAAD/2wCEAAkGBwgHBgkIBwgKCgkLDRYPDQwMDRsUFRAWIB0iIiAdHx8kKDQsJCYxJx8fLT0tMTU3Ojo6Iys/RD84QzQ5OjcBCgoKDQwNGg8PGjclHyU3Nzc3Nzc3Nzc3Nzc3Nzc3Nzc3Nzc3Nzc3Nzc3Nzc3Nzc3Nzc3Nzc3Nzc3Nzc3Nzc3N//AABEIAM0AXwMBIgACEQEDEQH/xAAbAAACAgMBAAAAAAAAAAAAAAAEBQIDAQYHAP/EADsQAAEEAQMBBgMHAgMJAAAAAAEAAgMRBAUSITEGEyJBUWEHgaEUMkJxkbHB0eEVQ3IWIyUzUoOSsvD/xAAYAQADAQEAAAAAAAAAAAAAAAAAAQIDBP/EAB8RAQEAAgIDAQEBAAAAAAAAAAABAhEDIRIxQTJhBP/aAAwDAQACEQMRAD8A5fAXXdJkyV2ylREwAIpjLU2Sl5VW7xdV5jVY+NYAoJxNXNHCjThNbbrZztXmk0vNc7e42Q0jmgln+Vcf6L4xeoH80zDQl0XOeUzaFUTmy0Bec1e6LJshIQNNYBrqgy4goyW+UG5ptVCq1gCLiApDsjNoqNtKRt54VewlXloWWhPRbRYwV0WJCWXX3S03wr2ttV5Lizw0Kc2lGf5acX6LsdoOqOHsmwYPRLcZv/GnD808EVqojL4HEbfRYc1rQixEqpIUCUtmA8kLIEwmhq0JJH6phMUCrWm1Q1WNCQ0uAsq1rQEO2wpB56J7LQpgCrymbhwCR6geZ8lmEOeaaLKa6JHmPzWHCxGZJB8QfG17Wj1IKm99Kx3OyX7DPh9oZY549rm9QDdcX/KageibdpIMwZZkycHHxwQCHwwNYHe3HUpSL8k4nJMBVy0ApjcoyA0mQCUEkoSUcphKDSEkYgwDXEdVa1/uoyQngg8KvujfKSl5locFebJz1VYiPkpiEnqgN37Kdis3XdMGow5OPFG8vja2S7JHF8fNbPo/Zj/Z2Z32+Zkkso8LoboAfmtA0nWNQ0/CDMfLliZC4d2xvSybNrcNG1yfWXvfkcGOmiys8bLldTt182OeHDhLer3FvbfuZsXFhgY9+TPlMZEOBbnX/VaWAWuLSeRwn/bpkzsfClx37Xw5LJOvpa11l9eevmtI4qttVSSi6U1S5luQSmWS0LI7nqiZIjZQsrCCg0A2hwokH0XhkADovd+D5IGnuQpsJqiqt4Um2eQgLWtG8Ps2PdMMDKfizB28sB4PNJWHG1aC4inHhL1F7uepb6Os3MfleHvS8DrzapaCEDp997P/AK/4TSMdERFRawlRMZtGAEDoqnO55CZBXN45QswCNmPBpLpyUHC2jam2rWaJXgKPKFLKFcBZb6Uod7tKy2TceEEvjYCeik9hr5j91GOZjPvEE+Td1Jljs76EOOnvcxxFPZvs8+Xkf0S9idULgDxz/wCv+EyiIQoY3Hikm7t7d8hrvOPL3pW6e4zGpe7Lq3DuzYpAotsoDqHKjI5h8leyIXw1ZkgaD4hSadl7/O0FkNams8TR0CXZEYQcpU1pH3uF6TpwQpEi6ItZDGEeyDBva9w4Cyxr2gdUcwsHUgKW1ruWoLYcO2N5ja4kEW4chG4GQzGlD3NkO0WA19UfZB5Y2bL9VKEF/DTViklSjpcbvcU5TCSzc4bD5G0X2dkdJEQ7Z4GgAgc0Sep8ysQRubpUkZ52u5UOzAL3TNA+7tH7qYe+q2KJjSQSbKslj5vhehicwHcKWZGuYy94JPRWyLsoDmkoyGutOJ7s7q5SvJ+8g4RvJANLA37AGjqvUAL+i815/Ckpnuv+p3i9FfANoUG7nu6BXM48kEGzXb3xsHpaljsdQI8lGQ95lPcOgFBH6fH95zuQaATHw2xI3HSsg7eKCG7N1DLM5hNu4IPsf7pxozO8imiP4wQAf/vda9jvdga0IXD/ADS2j53x/RTlDwvuNyEz8hgBj2t9bUJIYzxRJ9bRAkcGtjZC268ihHTvgkLe6LiffhNmFyGRtuySPySnKDL4KaZGUXOLXxbR62lmVtJ8NAJmQOAKxGGtPlyqmzAk73CipBzGnw8koUJaW35KzewNJ44QbaA5/ZSJ8PHmgM4wAD3O6noExjc1rgGkEU39aCAawtbwCSR+iuhY4P3kEWU5E5Ni0nKZDkm+tmve6QfafHa3Ihymii7zUcXcMpxI4B9UVqBGXjyMHPFt/MJWFLo20aaV+JHJuaA4dQeUbJpkeSzc2TxDrZWpaLLM5m2GzVGgfI/3BWyw5UjmOElxhvUpHZ2GzsIRtLS5pd7FIciLYU6zpY2Dc1pqvCaKQZE27qD+iYKHQMsOLD8lYyOvuMI/NSFjm/JXMfaDViM9foqZjcjWeV8owe6pwR3ue3i/EAR6pheOLvjgUPRZjdbhadzY8c0MgMFyEinso1bib6+gP515IPLwsaDH73Gkkf4mn/eN2mj6eqpG2I3hkxv15V+1xN48LiCfILEOVNEdsRYPQ922/wBatHRz5Thdl27i3GwPl0SBMIJcKTe5tNe4tDQRdHn+yKgyXusbX8daQuqTzQyuAsvLgbPWxyE2bBTWSCZpbIN3h688qV/1CWWaQgOBLQOhQc7WXuAoeiPLQWgPfR9EBlSNSIraOOACvAHrtpb+34VZ4POp4/8A4OVrfhdnAV/ieOP+2Sq1Tc4lk2tPUcJz2R0CTV5nAyiGMC3O/FXsP5Vnbvs47stHiNmzo55cov2sawt4bX9Qtk+H2Ng4+HNJivM2QQxs+QTw81e1o8gLr3V44s87oxwexuNjin5mQ9t9GU0Hgjm78ir59G0KCEQ5rZyCxo7sTVYb0FgDonTH8JRrulv1KXHIyzAyPcCGxlxddei048ZctVhycnhj5EuThaazI34OhSujH3XNzuf0II+qHzGP7suk0nV2Rt5uN7JWj5BX6xpGq4ncuwZcmaM8ENZW35BdA0Jj49HxxICZNg3HpytOTDHGI4OXLkutuKay/AeB9nyd+QHcwys2uoX9eFLRnzZGJG0VUVs58vT910H4k6Ro8+iy5WeI48ln/JlaKkJ9L8xVrnnYCGbUdSm0zHlYZXwmYB5qw0gfr4voufLGXuOub1obI0tNPdRHUeSByY2OPF0Vuc3YbWHEkGA2ebl8v0Wu65omboskceYxoMgJbteCDSz8ap3JeK8vK2jiPx7Ep1zTSQe6ZjOo+QJd/YJf8M9dxcHDyMHKmZC8y95GZDQdYAq/l9Vu3xfwWahBBG6I7mMJbIB6+S4rNBLhOIsvY8V8lcmptldZ7x+u94+ayVodG9rmnoQ61pfabXZMrtEzE0/NnibEGtc6JwDd9kkLnuIZZMTLOIJGPhjDyIrBLdwBJr8zfC2bs7kwadokOT9hjyHzOdvynjcIHdAK635/NbcM3k5eaeGN+037WdotQwM4sz5pg5zAe7x2t2V5Hk8H3S93xM18wMgwo5nbRQc6r+dD+Uh7WP8AtWpl8mqxZFsHi2vBb7eYSaUh1NnzZ5h6Naf5P8KeXLvUX/m4Z4S32Lz9a1bVHFmZkvmksgl7rI+ZPHX9k8+E/fx9v9MbE0/5jZfZuw39aWr47JGSu7glm4FtvPIHuusfCfSP8P1FuW+IvyJ7aZHN+63qa9OgWcm3Rlljj068tA+LEdY2nz+j3s/UA/wV0BaN8XGA6DivP4ckf+rlFVW+UF7hRWUKCahgw50RjnaHArnvaL4dNzC52K4A+h4XTCoOaFWOVjLLjl7+uAT9gNe098v2RrqkYWPr8TT1HCc9kdBz8TT9R0/OwT3WSy2uLgdrh6LsDmhY2g9QtMc5O9MuThyzllrgWpdhtWmzC/GwyxhFeJw4+qnifDbV53Dvi1o9ha7yWD0H6LIai5Y270qY8mteTnXZ74bQYbmyZPjeObPP0XQNN02DBaO6bRrqfNFMaArFFyt6VjxzHv68tT+J0fedlJLrwzMP1r+VtnmlHanCi1DRZ8ea9pLTx7OCixo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chemistry-chemists.com/N6_2011/U1/erichrome-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81128"/>
            <a:ext cx="105732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Титрование кальция и магния с эриохромом черным 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50704"/>
            <a:ext cx="95871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Титрование кальция и магния с эриохромом черным Т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81128"/>
            <a:ext cx="959632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52120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після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48264" y="35730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до</a:t>
            </a:r>
            <a:endParaRPr lang="ru-RU" dirty="0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619059"/>
              </p:ext>
            </p:extLst>
          </p:nvPr>
        </p:nvGraphicFramePr>
        <p:xfrm>
          <a:off x="612775" y="5662673"/>
          <a:ext cx="2591073" cy="979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Формула" r:id="rId6" imgW="1206500" imgH="457200" progId="Equation.3">
                  <p:embed/>
                </p:oleObj>
              </mc:Choice>
              <mc:Fallback>
                <p:oleObj name="Формула" r:id="rId6" imgW="12065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5662673"/>
                        <a:ext cx="2591073" cy="9793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5788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визначення вмісту фенолу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531324" cy="326896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Кювети наповнювали модельними розчинами фенолу у суміші з 4-аміноантипірином та поміщали у фотоколориметр. Знімали показання приладу.</a:t>
            </a:r>
          </a:p>
          <a:p>
            <a:pPr marL="0" indent="0">
              <a:buNone/>
            </a:pPr>
            <a:r>
              <a:rPr lang="uk-UA" dirty="0" smtClean="0"/>
              <a:t>Розрахунки проводилися за</a:t>
            </a:r>
          </a:p>
          <a:p>
            <a:pPr marL="0" indent="0">
              <a:buNone/>
            </a:pPr>
            <a:r>
              <a:rPr lang="uk-UA" dirty="0" smtClean="0"/>
              <a:t> формулою: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8</a:t>
            </a:fld>
            <a:endParaRPr lang="ru-RU"/>
          </a:p>
        </p:txBody>
      </p:sp>
      <p:pic>
        <p:nvPicPr>
          <p:cNvPr id="2050" name="Picture 2" descr="http://www.laborkomplekt.ru/img/cat/item/1737-01_sm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418" l="5952" r="92857">
                        <a14:foregroundMark x1="6349" y1="42857" x2="6349" y2="42857"/>
                        <a14:foregroundMark x1="92857" y1="66667" x2="92857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07" y="4005064"/>
            <a:ext cx="3456417" cy="25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27584" y="4994854"/>
                <a:ext cx="1872208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i="1">
                          <a:latin typeface="Cambria Math"/>
                        </a:rPr>
                        <m:t>С</m:t>
                      </m:r>
                      <m:r>
                        <a:rPr lang="en-GB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GB" sz="3200" i="1">
                              <a:latin typeface="Cambria Math"/>
                            </a:rPr>
                            <m:t>𝜀</m:t>
                          </m:r>
                          <m:r>
                            <a:rPr lang="en-GB" sz="3200" i="1">
                              <a:latin typeface="Cambria Math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94854"/>
                <a:ext cx="1872208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2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14A1-D1D1-4C55-8C12-E7F730F7B91A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636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Ступінь очищення води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71497785"/>
              </p:ext>
            </p:extLst>
          </p:nvPr>
        </p:nvGraphicFramePr>
        <p:xfrm>
          <a:off x="395536" y="1556792"/>
          <a:ext cx="7704856" cy="5202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179166"/>
              </p:ext>
            </p:extLst>
          </p:nvPr>
        </p:nvGraphicFramePr>
        <p:xfrm>
          <a:off x="6660232" y="1196752"/>
          <a:ext cx="2160240" cy="3321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080120"/>
              </a:tblGrid>
              <a:tr h="792088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chemeClr val="tx1"/>
                          </a:solidFill>
                        </a:rPr>
                        <a:t>Ступінь очищення від солей </a:t>
                      </a:r>
                      <a:r>
                        <a:rPr lang="uk-UA" b="0" dirty="0" err="1" smtClean="0">
                          <a:solidFill>
                            <a:schemeClr val="tx1"/>
                          </a:solidFill>
                        </a:rPr>
                        <a:t>жорст-кості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chemeClr val="tx1"/>
                          </a:solidFill>
                        </a:rPr>
                        <a:t>Ступінь очищення від фенолу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73,5%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99,7%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98,5%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71,9%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35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1272</TotalTime>
  <Words>502</Words>
  <Application>Microsoft Office PowerPoint</Application>
  <PresentationFormat>Экран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Тема1</vt:lpstr>
      <vt:lpstr>Формула</vt:lpstr>
      <vt:lpstr>Від малого до величного: Бахмутка як дзеркало екологічного стану гідросфери Донбасу</vt:lpstr>
      <vt:lpstr>Біосфера – це жива оболонка землі. Взаємообмін речовин та енергії.</vt:lpstr>
      <vt:lpstr>Презентация PowerPoint</vt:lpstr>
      <vt:lpstr>Презентация PowerPoint</vt:lpstr>
      <vt:lpstr>Презентация PowerPoint</vt:lpstr>
      <vt:lpstr>Методи,  використані під час виконання роботи:</vt:lpstr>
      <vt:lpstr>Методика визначення вмісту солей жорсткості</vt:lpstr>
      <vt:lpstr>Методика визначення вмісту фенолу</vt:lpstr>
      <vt:lpstr>Ступінь очищення води</vt:lpstr>
      <vt:lpstr>Залежність ступеню очищення води від об’єму  реакційної суміші при добуванні гумінових кислот</vt:lpstr>
      <vt:lpstr>Презентация PowerPoint</vt:lpstr>
      <vt:lpstr>Презентация PowerPoint</vt:lpstr>
      <vt:lpstr>Обґрунтування економічної ефективності методів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Забруднення об’єктів біосфери важкими металами. Очищення води від важких металів</dc:title>
  <dc:creator>DNA7 X86</dc:creator>
  <cp:lastModifiedBy>Марго)</cp:lastModifiedBy>
  <cp:revision>51</cp:revision>
  <dcterms:created xsi:type="dcterms:W3CDTF">2013-02-21T00:13:24Z</dcterms:created>
  <dcterms:modified xsi:type="dcterms:W3CDTF">2013-04-25T17:21:58Z</dcterms:modified>
</cp:coreProperties>
</file>