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76" r:id="rId11"/>
    <p:sldId id="268" r:id="rId12"/>
    <p:sldId id="269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8786842" cy="297180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Дослідження </a:t>
            </a:r>
            <a:r>
              <a:rPr lang="uk-UA" sz="4800" dirty="0" smtClean="0"/>
              <a:t>водних об’єктів урочища «</a:t>
            </a:r>
            <a:r>
              <a:rPr lang="uk-UA" sz="4800" dirty="0" err="1" smtClean="0"/>
              <a:t>Щирське</a:t>
            </a:r>
            <a:r>
              <a:rPr lang="uk-UA" sz="4800" dirty="0" smtClean="0"/>
              <a:t>» </a:t>
            </a:r>
            <a:r>
              <a:rPr lang="uk-UA" sz="4800" dirty="0" err="1" smtClean="0"/>
              <a:t>Горохівського</a:t>
            </a:r>
            <a:r>
              <a:rPr lang="uk-UA" sz="4800" dirty="0" smtClean="0"/>
              <a:t> </a:t>
            </a:r>
            <a:r>
              <a:rPr lang="uk-UA" sz="4800" dirty="0" smtClean="0"/>
              <a:t>району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286256"/>
            <a:ext cx="4030410" cy="2000264"/>
          </a:xfrm>
        </p:spPr>
        <p:txBody>
          <a:bodyPr>
            <a:noAutofit/>
          </a:bodyPr>
          <a:lstStyle/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учениці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(9)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класу 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НВК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ЗОШ І-ІІІ ступеня - гімназія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Горохів</a:t>
            </a:r>
          </a:p>
          <a:p>
            <a:pPr algn="just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Жаловаги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Юлії Леонідівни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Зінчук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Галина Йосифівна,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біології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40" y="6072206"/>
            <a:ext cx="1815832" cy="78579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2013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Результати дослідження води в лабораторії СЕС у порівнянні з нормами (за Ю.Новиковим)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1285860"/>
          <a:ext cx="8358246" cy="4899546"/>
        </p:xfrm>
        <a:graphic>
          <a:graphicData uri="http://schemas.openxmlformats.org/presentationml/2006/ole">
            <p:oleObj spid="_x0000_s1026" name="Диаграмма" r:id="rId3" imgW="6278825" imgH="8648672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Застаріла меліоративна система</a:t>
            </a:r>
            <a:endParaRPr lang="ru-RU" dirty="0"/>
          </a:p>
        </p:txBody>
      </p:sp>
      <p:pic>
        <p:nvPicPr>
          <p:cNvPr id="25602" name="Picture 2" descr="C:\Users\User\Desktop\Виправлене\ФОТО\IMG_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143403" cy="3107552"/>
          </a:xfrm>
          <a:prstGeom prst="rect">
            <a:avLst/>
          </a:prstGeom>
          <a:noFill/>
        </p:spPr>
      </p:pic>
      <p:pic>
        <p:nvPicPr>
          <p:cNvPr id="25603" name="Picture 3" descr="C:\Users\User\Desktop\Виправлене\ФОТО\IMG_0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89734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Виправлене\ФОТО\IMG_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841928"/>
            <a:ext cx="3836949" cy="2628237"/>
          </a:xfrm>
          <a:prstGeom prst="rect">
            <a:avLst/>
          </a:prstGeom>
          <a:noFill/>
        </p:spPr>
      </p:pic>
      <p:pic>
        <p:nvPicPr>
          <p:cNvPr id="26627" name="Picture 3" descr="C:\Users\User\Desktop\Виправлене\ФОТО\IMG_0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500462" cy="2487027"/>
          </a:xfrm>
          <a:prstGeom prst="rect">
            <a:avLst/>
          </a:prstGeom>
          <a:noFill/>
        </p:spPr>
      </p:pic>
      <p:pic>
        <p:nvPicPr>
          <p:cNvPr id="26628" name="Picture 4" descr="C:\Users\User\Desktop\Виправлене\ФОТО\IMG_0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714776" cy="2235264"/>
          </a:xfrm>
          <a:prstGeom prst="rect">
            <a:avLst/>
          </a:prstGeom>
          <a:noFill/>
        </p:spPr>
      </p:pic>
      <p:pic>
        <p:nvPicPr>
          <p:cNvPr id="26629" name="Picture 5" descr="C:\Users\User\Desktop\Виправлене\ФОТО\IMG_0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3429024" cy="2571621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Діючі джерела урочища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000528" cy="5357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dirty="0" smtClean="0">
              <a:latin typeface="Arial Black" pitchFamily="34" charset="0"/>
            </a:endParaRPr>
          </a:p>
          <a:p>
            <a:pPr>
              <a:buNone/>
            </a:pPr>
            <a:r>
              <a:rPr lang="uk-UA" dirty="0" smtClean="0">
                <a:latin typeface="Arial Black" pitchFamily="34" charset="0"/>
              </a:rPr>
              <a:t>Сильні сторони:</a:t>
            </a:r>
            <a:endParaRPr lang="ru-RU" dirty="0" smtClean="0">
              <a:latin typeface="Arial Black" pitchFamily="34" charset="0"/>
            </a:endParaRPr>
          </a:p>
          <a:p>
            <a:r>
              <a:rPr lang="uk-UA" sz="2700" dirty="0" smtClean="0"/>
              <a:t>Відновлення первинного вигляду біотопів з гарними краєвидами</a:t>
            </a:r>
            <a:endParaRPr lang="ru-RU" sz="2700" dirty="0" smtClean="0"/>
          </a:p>
          <a:p>
            <a:r>
              <a:rPr lang="uk-UA" sz="2700" dirty="0" smtClean="0"/>
              <a:t>Збільшення біомаси і </a:t>
            </a:r>
            <a:r>
              <a:rPr lang="uk-UA" sz="2700" dirty="0" err="1" smtClean="0"/>
              <a:t>покращеня</a:t>
            </a:r>
            <a:r>
              <a:rPr lang="uk-UA" sz="2700" dirty="0" smtClean="0"/>
              <a:t> природних сінокосів</a:t>
            </a:r>
            <a:endParaRPr lang="ru-RU" sz="2700" dirty="0" smtClean="0"/>
          </a:p>
          <a:p>
            <a:r>
              <a:rPr lang="uk-UA" sz="2700" dirty="0" smtClean="0"/>
              <a:t>Захист водойми від замулювання і забруднювання</a:t>
            </a:r>
            <a:endParaRPr lang="ru-RU" sz="2700" dirty="0" smtClean="0"/>
          </a:p>
          <a:p>
            <a:r>
              <a:rPr lang="uk-UA" sz="2700" dirty="0" smtClean="0"/>
              <a:t>Відновлення та збагачення видового складу фауни та флори</a:t>
            </a:r>
            <a:endParaRPr lang="ru-RU" sz="2700" dirty="0" smtClean="0"/>
          </a:p>
          <a:p>
            <a:r>
              <a:rPr lang="uk-UA" sz="2700" dirty="0" smtClean="0"/>
              <a:t>Ведення рибного господарства</a:t>
            </a:r>
            <a:endParaRPr lang="ru-RU" sz="2700" dirty="0" smtClean="0"/>
          </a:p>
          <a:p>
            <a:r>
              <a:rPr lang="uk-UA" sz="2700" dirty="0" smtClean="0"/>
              <a:t>Ведення мисливського господарства</a:t>
            </a:r>
            <a:endParaRPr lang="ru-RU" sz="2700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Вплив екологічних факторів на екосистему</a:t>
            </a:r>
            <a:endParaRPr lang="ru-RU" sz="3600" dirty="0"/>
          </a:p>
        </p:txBody>
      </p:sp>
      <p:pic>
        <p:nvPicPr>
          <p:cNvPr id="6" name="Picture 2" descr="C:\Users\User\Desktop\Виправлене\до чистих джерел\IMG_1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85992"/>
            <a:ext cx="4323496" cy="2878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Рекомендації щодо використання досліджень у вивченні шкільного курсу </a:t>
            </a:r>
            <a:r>
              <a:rPr lang="en-US" sz="2800" b="1" dirty="0" smtClean="0"/>
              <a:t>“</a:t>
            </a:r>
            <a:r>
              <a:rPr lang="uk-UA" sz="2800" b="1" dirty="0" smtClean="0"/>
              <a:t>Біологія</a:t>
            </a:r>
            <a:r>
              <a:rPr lang="en-US" sz="2800" b="1" dirty="0" smtClean="0"/>
              <a:t>”</a:t>
            </a:r>
            <a:r>
              <a:rPr lang="uk-UA" sz="2800" b="1" dirty="0" smtClean="0"/>
              <a:t> та </a:t>
            </a:r>
            <a:r>
              <a:rPr lang="en-US" sz="2800" b="1" dirty="0" smtClean="0"/>
              <a:t>“</a:t>
            </a:r>
            <a:r>
              <a:rPr lang="uk-UA" sz="2800" b="1" dirty="0" smtClean="0"/>
              <a:t>Екологія</a:t>
            </a:r>
            <a:r>
              <a:rPr lang="en-US" sz="2800" b="1" dirty="0" smtClean="0"/>
              <a:t>”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736"/>
            <a:ext cx="8929718" cy="51435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Екологія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охорона</a:t>
            </a:r>
            <a:r>
              <a:rPr lang="ru-RU" sz="2700" dirty="0" smtClean="0"/>
              <a:t> природ,.( 6-11кл);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Біосфера</a:t>
            </a:r>
            <a:r>
              <a:rPr lang="ru-RU" sz="2700" dirty="0" smtClean="0"/>
              <a:t> та </a:t>
            </a:r>
            <a:r>
              <a:rPr lang="ru-RU" sz="2700" dirty="0" err="1" smtClean="0"/>
              <a:t>біогеоценози</a:t>
            </a:r>
            <a:r>
              <a:rPr lang="ru-RU" sz="2700" dirty="0" smtClean="0"/>
              <a:t> (11кл );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Екосистеми</a:t>
            </a:r>
            <a:r>
              <a:rPr lang="ru-RU" sz="2700" dirty="0" smtClean="0"/>
              <a:t> (11кл);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Ланцюги</a:t>
            </a:r>
            <a:r>
              <a:rPr lang="ru-RU" sz="2700" dirty="0" smtClean="0"/>
              <a:t> </a:t>
            </a:r>
            <a:r>
              <a:rPr lang="ru-RU" sz="2700" dirty="0" err="1" smtClean="0"/>
              <a:t>живлення</a:t>
            </a:r>
            <a:r>
              <a:rPr lang="ru-RU" sz="2700" dirty="0" smtClean="0"/>
              <a:t> ( 6 </a:t>
            </a:r>
            <a:r>
              <a:rPr lang="ru-RU" sz="2700" dirty="0" err="1" smtClean="0"/>
              <a:t>кл</a:t>
            </a:r>
            <a:r>
              <a:rPr lang="ru-RU" sz="2700" dirty="0" smtClean="0"/>
              <a:t>).;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Антропогенний</a:t>
            </a:r>
            <a:r>
              <a:rPr lang="ru-RU" sz="2700" dirty="0" smtClean="0"/>
              <a:t> </a:t>
            </a:r>
            <a:r>
              <a:rPr lang="ru-RU" sz="2700" dirty="0" err="1" smtClean="0"/>
              <a:t>вплив</a:t>
            </a:r>
            <a:r>
              <a:rPr lang="ru-RU" sz="2700" dirty="0" smtClean="0"/>
              <a:t> на </a:t>
            </a:r>
            <a:r>
              <a:rPr lang="ru-RU" sz="2700" dirty="0" err="1" smtClean="0"/>
              <a:t>біоценози</a:t>
            </a:r>
            <a:r>
              <a:rPr lang="ru-RU" sz="2700" dirty="0" smtClean="0"/>
              <a:t> (11кл);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Відновлення</a:t>
            </a:r>
            <a:r>
              <a:rPr lang="ru-RU" sz="2700" dirty="0" smtClean="0"/>
              <a:t> видового складу; </a:t>
            </a:r>
            <a:r>
              <a:rPr lang="ru-RU" sz="2700" dirty="0" err="1" smtClean="0"/>
              <a:t>видові</a:t>
            </a:r>
            <a:r>
              <a:rPr lang="ru-RU" sz="2700" dirty="0" smtClean="0"/>
              <a:t> </a:t>
            </a:r>
            <a:r>
              <a:rPr lang="ru-RU" sz="2700" dirty="0" err="1" smtClean="0"/>
              <a:t>популяції</a:t>
            </a:r>
            <a:r>
              <a:rPr lang="ru-RU" sz="2700" dirty="0" smtClean="0"/>
              <a:t> ( 11кл);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Природоохоронні</a:t>
            </a:r>
            <a:r>
              <a:rPr lang="ru-RU" sz="2700" dirty="0" smtClean="0"/>
              <a:t> заходи та </a:t>
            </a:r>
            <a:r>
              <a:rPr lang="ru-RU" sz="2700" dirty="0" err="1" smtClean="0"/>
              <a:t>ін</a:t>
            </a:r>
            <a:r>
              <a:rPr lang="ru-RU" sz="2700" dirty="0" smtClean="0"/>
              <a:t>., ( 6- 11 </a:t>
            </a:r>
            <a:r>
              <a:rPr lang="ru-RU" sz="2700" dirty="0" err="1" smtClean="0"/>
              <a:t>кл</a:t>
            </a:r>
            <a:r>
              <a:rPr lang="ru-RU" sz="2700" dirty="0" smtClean="0"/>
              <a:t>);</a:t>
            </a:r>
          </a:p>
          <a:p>
            <a:pPr lvl="0">
              <a:buFont typeface="Wingdings" pitchFamily="2" charset="2"/>
              <a:buChar char="q"/>
            </a:pPr>
            <a:r>
              <a:rPr lang="ru-RU" sz="2700" dirty="0" smtClean="0"/>
              <a:t>  </a:t>
            </a:r>
            <a:r>
              <a:rPr lang="ru-RU" sz="2700" dirty="0" err="1" smtClean="0"/>
              <a:t>Організація</a:t>
            </a:r>
            <a:r>
              <a:rPr lang="ru-RU" sz="2700" dirty="0" smtClean="0"/>
              <a:t> </a:t>
            </a:r>
            <a:r>
              <a:rPr lang="ru-RU" sz="2700" dirty="0" err="1" smtClean="0"/>
              <a:t>навчальних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екскурсій</a:t>
            </a:r>
            <a:r>
              <a:rPr lang="ru-RU" sz="2700" dirty="0" smtClean="0"/>
              <a:t>, ( 6-11кл);</a:t>
            </a:r>
          </a:p>
          <a:p>
            <a:pPr lvl="0">
              <a:buFont typeface="Wingdings" pitchFamily="2" charset="2"/>
              <a:buChar char="q"/>
            </a:pPr>
            <a:r>
              <a:rPr lang="uk-UA" sz="2700" dirty="0" smtClean="0"/>
              <a:t>  </a:t>
            </a:r>
            <a:r>
              <a:rPr lang="uk-UA" sz="2700" dirty="0" err="1" smtClean="0"/>
              <a:t>Грунти</a:t>
            </a:r>
            <a:r>
              <a:rPr lang="uk-UA" sz="2700" dirty="0" smtClean="0"/>
              <a:t> і добрива, (7 кл).</a:t>
            </a:r>
            <a:endParaRPr lang="ru-RU" sz="27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38912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1800" dirty="0" smtClean="0"/>
              <a:t>1.Встановлено чіткі межі досліджуваної ділянки урочища «</a:t>
            </a:r>
            <a:r>
              <a:rPr lang="uk-UA" sz="1800" dirty="0" err="1" smtClean="0"/>
              <a:t>Щирське</a:t>
            </a:r>
            <a:r>
              <a:rPr lang="uk-UA" sz="1800" dirty="0" smtClean="0"/>
              <a:t>» загальною площею 3 гектари.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2.Досліджено історичне і народознавче походження топонімів окремих об’єктів урочища.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3.Дано детальну фізико-географічну характеристику досліджуваної території, де вказано точне географічне положення, геологічну будову та геоморфологію, кліматичні особливості території та видовий склад флори.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4.Проаналізовано польові та лабораторні дослідження </a:t>
            </a:r>
            <a:r>
              <a:rPr lang="uk-UA" sz="1800" dirty="0" err="1" smtClean="0"/>
              <a:t>грунтів</a:t>
            </a:r>
            <a:r>
              <a:rPr lang="uk-UA" sz="1800" dirty="0" smtClean="0"/>
              <a:t>, джерельної, питної та річкової води.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5.Встановлено зв’язки біотичних та абіотичних факторів на формування сталого </a:t>
            </a:r>
            <a:r>
              <a:rPr lang="uk-UA" sz="1800" dirty="0" err="1" smtClean="0"/>
              <a:t>рослиного</a:t>
            </a:r>
            <a:r>
              <a:rPr lang="uk-UA" sz="1800" dirty="0" smtClean="0"/>
              <a:t> покриву.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6.Визначено антропогенний вплив на екосистему досліджуваної території.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7.Описано </a:t>
            </a:r>
            <a:r>
              <a:rPr lang="uk-UA" sz="1800" dirty="0" err="1" smtClean="0"/>
              <a:t>природоохороні</a:t>
            </a:r>
            <a:r>
              <a:rPr lang="uk-UA" sz="1800" dirty="0" smtClean="0"/>
              <a:t> заходи у напрямку відновлення та збереження унікального природного об’єкта місцевого значення.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8.Накреслено перспективи використання місцевості для розвитку </a:t>
            </a:r>
            <a:r>
              <a:rPr lang="uk-UA" sz="1800" dirty="0" err="1" smtClean="0"/>
              <a:t>екотуризму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 lvl="0">
              <a:buNone/>
            </a:pPr>
            <a:r>
              <a:rPr lang="uk-UA" sz="1800" dirty="0" smtClean="0"/>
              <a:t>9.Вироблено рекомендації щодо використання досліджень </a:t>
            </a:r>
            <a:r>
              <a:rPr lang="uk-UA" sz="1800" dirty="0" err="1" smtClean="0"/>
              <a:t>екопроекту</a:t>
            </a:r>
            <a:r>
              <a:rPr lang="uk-UA" sz="1800" dirty="0" smtClean="0"/>
              <a:t> у вивченні шкільних курсів «Біології» та «Екології».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9144000" cy="350046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  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передбачає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дослідження впливу біотичних, абіотичних та антропогенних чинників  на формування водойм урочища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Щирське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та перспективи збереження і відновлення природних водних об’єктів місцевого значення</a:t>
            </a:r>
            <a:r>
              <a:rPr lang="uk-UA" sz="2800" dirty="0" smtClean="0"/>
              <a:t>.</a:t>
            </a:r>
            <a:endParaRPr lang="uk-UA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142984"/>
            <a:ext cx="4946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Мета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роботи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ході дослідження нами було вирішено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ряд завдань: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з’ясовано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географічне положення досліджуваної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території;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історичне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походження топонімів м. Горохова та його околиць у районі урочища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Щирське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дано оцінку природних умов місцевості,охарактеризовано геологічну будову  та гідрологію урочища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складено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конспект видового складу флори;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описано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прилеглих земельних ділянок; 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джерельну, річкову воду урочища та питну воду водогону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Горохова і порівняно їх показники із показниками норми;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вплив меліорації на стан водойм урочища;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запропоновано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заходи щодо перспектив використання місцевості для  розвитку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екотуризму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відновлення та збереження природних водних об’єктів місцевого значення;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вироблено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рекомендації щодо використання досліджень у вивченні певних тем шкільного курсу «Екологія».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Об’єкт дослідження:</a:t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Природні та штучні водойми урочища 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  <p:pic>
        <p:nvPicPr>
          <p:cNvPr id="1026" name="Picture 2" descr="C:\Users\User\Desktop\IMG_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53265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Предмет дослідження</a:t>
            </a:r>
            <a:r>
              <a:rPr lang="uk-UA" sz="3600" dirty="0" smtClean="0"/>
              <a:t>:</a:t>
            </a:r>
            <a:r>
              <a:rPr lang="uk-UA" sz="3100" dirty="0" smtClean="0"/>
              <a:t> екологічні фактори впливу на формування сучасної екосистеми досліджуваної території.</a:t>
            </a:r>
            <a:endParaRPr lang="ru-RU" sz="3100" dirty="0" smtClean="0"/>
          </a:p>
          <a:p>
            <a:r>
              <a:rPr lang="uk-UA" sz="3600" b="1" dirty="0" smtClean="0"/>
              <a:t>Наукова новизна</a:t>
            </a:r>
            <a:r>
              <a:rPr lang="uk-UA" sz="3600" dirty="0" smtClean="0"/>
              <a:t>: </a:t>
            </a:r>
            <a:r>
              <a:rPr lang="uk-UA" sz="3100" dirty="0" smtClean="0"/>
              <a:t>нами уперше  зроблено комплексний аналіз </a:t>
            </a:r>
            <a:r>
              <a:rPr lang="uk-UA" sz="3100" dirty="0" smtClean="0"/>
              <a:t> </a:t>
            </a:r>
            <a:r>
              <a:rPr lang="uk-UA" sz="3100" dirty="0" smtClean="0"/>
              <a:t>поверхневих </a:t>
            </a:r>
            <a:r>
              <a:rPr lang="uk-UA" sz="3100" dirty="0" smtClean="0"/>
              <a:t>вод,</a:t>
            </a:r>
            <a:r>
              <a:rPr lang="uk-UA" sz="3100" dirty="0" err="1" smtClean="0"/>
              <a:t>грунтів</a:t>
            </a:r>
            <a:r>
              <a:rPr lang="uk-UA" sz="3100" dirty="0" smtClean="0"/>
              <a:t> </a:t>
            </a:r>
            <a:r>
              <a:rPr lang="uk-UA" sz="3100" dirty="0" smtClean="0"/>
              <a:t>та видового складу рослинності урочища «</a:t>
            </a:r>
            <a:r>
              <a:rPr lang="uk-UA" sz="3100" dirty="0" err="1" smtClean="0"/>
              <a:t>Щирське</a:t>
            </a:r>
            <a:r>
              <a:rPr lang="uk-UA" sz="3100" dirty="0" smtClean="0"/>
              <a:t>».</a:t>
            </a:r>
            <a:endParaRPr lang="ru-RU" sz="3100" dirty="0" smtClean="0"/>
          </a:p>
          <a:p>
            <a:r>
              <a:rPr lang="uk-UA" sz="3600" b="1" dirty="0" smtClean="0"/>
              <a:t>Актуальність роботи:</a:t>
            </a:r>
            <a:r>
              <a:rPr lang="uk-UA" sz="3600" dirty="0" smtClean="0"/>
              <a:t> </a:t>
            </a:r>
            <a:r>
              <a:rPr lang="uk-UA" sz="3100" dirty="0" smtClean="0"/>
              <a:t>збереження та відновлення унікальних природних </a:t>
            </a:r>
            <a:r>
              <a:rPr lang="uk-UA" sz="3100" dirty="0" smtClean="0"/>
              <a:t>водних об</a:t>
            </a:r>
            <a:r>
              <a:rPr lang="en-US" sz="3100" dirty="0" smtClean="0"/>
              <a:t>’</a:t>
            </a:r>
            <a:r>
              <a:rPr lang="uk-UA" sz="3100" dirty="0" err="1" smtClean="0"/>
              <a:t>єктів</a:t>
            </a:r>
            <a:r>
              <a:rPr lang="uk-UA" sz="3100" dirty="0" smtClean="0"/>
              <a:t> м</a:t>
            </a:r>
            <a:r>
              <a:rPr lang="ru-RU" sz="3100" dirty="0" err="1" smtClean="0"/>
              <a:t>ісцевого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значення</a:t>
            </a:r>
            <a:r>
              <a:rPr lang="ru-RU" sz="3100" dirty="0" smtClean="0"/>
              <a:t>. </a:t>
            </a:r>
            <a:endParaRPr lang="uk-UA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uk-UA" dirty="0" smtClean="0"/>
              <a:t>      Методи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5500702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/>
              <a:t>1.Метод опитування</a:t>
            </a:r>
            <a:endParaRPr lang="ru-RU" dirty="0" smtClean="0"/>
          </a:p>
          <a:p>
            <a:pPr lvl="0"/>
            <a:r>
              <a:rPr lang="uk-UA" b="1" i="1" dirty="0" smtClean="0"/>
              <a:t>2.Маршрутний метод</a:t>
            </a:r>
            <a:endParaRPr lang="ru-RU" dirty="0" smtClean="0"/>
          </a:p>
          <a:p>
            <a:pPr lvl="0"/>
            <a:r>
              <a:rPr lang="uk-UA" b="1" i="1" dirty="0" smtClean="0"/>
              <a:t>3.Метод опису та спостереження</a:t>
            </a:r>
            <a:r>
              <a:rPr lang="uk-UA" dirty="0" smtClean="0"/>
              <a:t> </a:t>
            </a:r>
          </a:p>
          <a:p>
            <a:pPr lvl="0"/>
            <a:r>
              <a:rPr lang="uk-UA" b="1" i="1" dirty="0" smtClean="0"/>
              <a:t>4.Історичний метод</a:t>
            </a:r>
            <a:endParaRPr lang="ru-RU" dirty="0" smtClean="0"/>
          </a:p>
          <a:p>
            <a:pPr lvl="0"/>
            <a:r>
              <a:rPr lang="uk-UA" b="1" i="1" dirty="0" smtClean="0"/>
              <a:t>5.Метод системного підходу</a:t>
            </a:r>
            <a:endParaRPr lang="ru-RU" dirty="0" smtClean="0"/>
          </a:p>
          <a:p>
            <a:pPr lvl="0"/>
            <a:r>
              <a:rPr lang="uk-UA" b="1" i="1" dirty="0" smtClean="0"/>
              <a:t>6.Метод експерименту</a:t>
            </a:r>
            <a:endParaRPr lang="ru-RU" dirty="0" smtClean="0"/>
          </a:p>
          <a:p>
            <a:pPr lvl="0"/>
            <a:r>
              <a:rPr lang="uk-UA" b="1" i="1" dirty="0" smtClean="0"/>
              <a:t>7.Метод порівняння</a:t>
            </a:r>
            <a:endParaRPr lang="ru-RU" dirty="0" smtClean="0"/>
          </a:p>
          <a:p>
            <a:pPr lvl="0"/>
            <a:r>
              <a:rPr lang="uk-UA" b="1" i="1" dirty="0" smtClean="0"/>
              <a:t>8.Метод аналізу, синтезу та узагальнення</a:t>
            </a:r>
            <a:endParaRPr lang="ru-RU" dirty="0" smtClean="0"/>
          </a:p>
          <a:p>
            <a:pPr lvl="0"/>
            <a:r>
              <a:rPr lang="uk-UA" b="1" i="1" dirty="0" smtClean="0"/>
              <a:t>9.Методика Ю.В. Новикова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Виправлене\ФОТО\IMG_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762772" cy="3571875"/>
          </a:xfrm>
          <a:prstGeom prst="rect">
            <a:avLst/>
          </a:prstGeom>
          <a:noFill/>
        </p:spPr>
      </p:pic>
      <p:pic>
        <p:nvPicPr>
          <p:cNvPr id="4101" name="Picture 5" descr="C:\Users\User\Desktop\Виправлене\ФОТО\IMG_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500562" cy="337542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500958" cy="92867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Загальний вигляд урочища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Взяття проб води</a:t>
            </a:r>
            <a:endParaRPr lang="ru-RU" dirty="0"/>
          </a:p>
        </p:txBody>
      </p:sp>
      <p:pic>
        <p:nvPicPr>
          <p:cNvPr id="6146" name="Picture 2" descr="C:\Users\User\Desktop\Виправлене\до чистих джерел\IMG_1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3"/>
            <a:ext cx="3857620" cy="2143139"/>
          </a:xfrm>
          <a:prstGeom prst="rect">
            <a:avLst/>
          </a:prstGeom>
          <a:noFill/>
        </p:spPr>
      </p:pic>
      <p:pic>
        <p:nvPicPr>
          <p:cNvPr id="6147" name="Picture 3" descr="C:\Users\User\Desktop\Виправлене\до чистих джерел\IMG_1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4071934" cy="2214578"/>
          </a:xfrm>
          <a:prstGeom prst="rect">
            <a:avLst/>
          </a:prstGeom>
          <a:noFill/>
        </p:spPr>
      </p:pic>
      <p:pic>
        <p:nvPicPr>
          <p:cNvPr id="6148" name="Picture 4" descr="C:\Users\User\Desktop\Виправлене\до чистих джерел\IMG_1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3903121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Дослідження води в лабораторії СЕС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97001"/>
          <a:ext cx="8715439" cy="5287849"/>
        </p:xfrm>
        <a:graphic>
          <a:graphicData uri="http://schemas.openxmlformats.org/drawingml/2006/table">
            <a:tbl>
              <a:tblPr/>
              <a:tblGrid>
                <a:gridCol w="1742921"/>
                <a:gridCol w="1742921"/>
                <a:gridCol w="1742921"/>
                <a:gridCol w="1742921"/>
                <a:gridCol w="1743755"/>
              </a:tblGrid>
              <a:tr h="361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Основні показники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ГОСТ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Вода джерельна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Вода річкова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Вода питна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Запах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3351-74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Без запаху,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 балів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Без запаху,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 бал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Без запаху,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 балів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Забарвленість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3351-74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1-2°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10°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2,6°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Каламутність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3351-74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0,18 мг/дм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Осад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3351-74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2 мг/дм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Прозорість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3351-74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Більше 30 см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17 см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Не визначена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Водневий показник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3351-74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7,02 од. рН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6,9 од. рН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7,18 од. рН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Окиснюваність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1,44 мг О</a:t>
                      </a:r>
                      <a:r>
                        <a:rPr lang="uk-UA" sz="12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200">
                          <a:latin typeface="Times New Roman"/>
                          <a:ea typeface="Times New Roman"/>
                        </a:rPr>
                        <a:t>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10,7 мг О</a:t>
                      </a:r>
                      <a:r>
                        <a:rPr lang="uk-UA" sz="12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200">
                          <a:latin typeface="Times New Roman"/>
                          <a:ea typeface="Times New Roman"/>
                        </a:rPr>
                        <a:t>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1,0 мг О</a:t>
                      </a:r>
                      <a:r>
                        <a:rPr lang="uk-UA" sz="12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200">
                          <a:latin typeface="Times New Roman"/>
                          <a:ea typeface="Times New Roman"/>
                        </a:rPr>
                        <a:t>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Амоній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4192-82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Менше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0,05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1,5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Менше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0,05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Нітрити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4192-82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Менше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0,03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0,01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Менше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0,003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Нітрати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18826-73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Більше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50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4,4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3,3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Загальна жорсткість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4151-72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10,5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М’яка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М’яка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Сухий залишок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18164-72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49,8 мг /дм</a:t>
                      </a:r>
                      <a:r>
                        <a:rPr lang="uk-UA" sz="1200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689</Words>
  <PresentationFormat>Екран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7" baseType="lpstr">
      <vt:lpstr>Поток</vt:lpstr>
      <vt:lpstr>Диаграмма</vt:lpstr>
      <vt:lpstr>Дослідження водних об’єктів урочища «Щирське» Горохівського району</vt:lpstr>
      <vt:lpstr>Слайд 2</vt:lpstr>
      <vt:lpstr>Слайд 3</vt:lpstr>
      <vt:lpstr>   Об’єкт дослідження: Природні та штучні водойми урочища  </vt:lpstr>
      <vt:lpstr>Слайд 5</vt:lpstr>
      <vt:lpstr>      Методи дослідження</vt:lpstr>
      <vt:lpstr>Загальний вигляд урочища</vt:lpstr>
      <vt:lpstr>           Взяття проб води</vt:lpstr>
      <vt:lpstr>Дослідження води в лабораторії СЕС</vt:lpstr>
      <vt:lpstr>Результати дослідження води в лабораторії СЕС у порівнянні з нормами (за Ю.Новиковим)</vt:lpstr>
      <vt:lpstr>Застаріла меліоративна система</vt:lpstr>
      <vt:lpstr>Діючі джерела урочища</vt:lpstr>
      <vt:lpstr>Вплив екологічних факторів на екосистему</vt:lpstr>
      <vt:lpstr>Рекомендації щодо використання досліджень у вивченні шкільного курсу “Біологія” та “Екологія” 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впливу екологічних факторів на формування екосистеми урочища “Щирське” Горохівського району</dc:title>
  <dc:creator>User</dc:creator>
  <cp:lastModifiedBy>RM5</cp:lastModifiedBy>
  <cp:revision>32</cp:revision>
  <dcterms:created xsi:type="dcterms:W3CDTF">2011-11-24T13:32:31Z</dcterms:created>
  <dcterms:modified xsi:type="dcterms:W3CDTF">2013-04-08T10:56:49Z</dcterms:modified>
</cp:coreProperties>
</file>