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68" r:id="rId5"/>
    <p:sldId id="267" r:id="rId6"/>
    <p:sldId id="271" r:id="rId7"/>
    <p:sldId id="272" r:id="rId8"/>
    <p:sldId id="263" r:id="rId9"/>
    <p:sldId id="264" r:id="rId10"/>
    <p:sldId id="265" r:id="rId11"/>
    <p:sldId id="266" r:id="rId12"/>
    <p:sldId id="269" r:id="rId13"/>
    <p:sldId id="270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2E04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9" d="100"/>
          <a:sy n="49" d="100"/>
        </p:scale>
        <p:origin x="-112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6AD50-76FE-4540-BCE8-464DFBA1A07B}" type="datetimeFigureOut">
              <a:rPr lang="ru-RU" smtClean="0"/>
              <a:pPr/>
              <a:t>14.04.2013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E5DC4-4EC5-498E-8994-9DCC3D2759E4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6AD50-76FE-4540-BCE8-464DFBA1A07B}" type="datetimeFigureOut">
              <a:rPr lang="ru-RU" smtClean="0"/>
              <a:pPr/>
              <a:t>14.04.2013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E5DC4-4EC5-498E-8994-9DCC3D2759E4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6AD50-76FE-4540-BCE8-464DFBA1A07B}" type="datetimeFigureOut">
              <a:rPr lang="ru-RU" smtClean="0"/>
              <a:pPr/>
              <a:t>14.04.2013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E5DC4-4EC5-498E-8994-9DCC3D2759E4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6AD50-76FE-4540-BCE8-464DFBA1A07B}" type="datetimeFigureOut">
              <a:rPr lang="ru-RU" smtClean="0"/>
              <a:pPr/>
              <a:t>14.04.2013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E5DC4-4EC5-498E-8994-9DCC3D2759E4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6AD50-76FE-4540-BCE8-464DFBA1A07B}" type="datetimeFigureOut">
              <a:rPr lang="ru-RU" smtClean="0"/>
              <a:pPr/>
              <a:t>14.04.2013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E5DC4-4EC5-498E-8994-9DCC3D2759E4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6AD50-76FE-4540-BCE8-464DFBA1A07B}" type="datetimeFigureOut">
              <a:rPr lang="ru-RU" smtClean="0"/>
              <a:pPr/>
              <a:t>14.04.2013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E5DC4-4EC5-498E-8994-9DCC3D2759E4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6AD50-76FE-4540-BCE8-464DFBA1A07B}" type="datetimeFigureOut">
              <a:rPr lang="ru-RU" smtClean="0"/>
              <a:pPr/>
              <a:t>14.04.2013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E5DC4-4EC5-498E-8994-9DCC3D2759E4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6AD50-76FE-4540-BCE8-464DFBA1A07B}" type="datetimeFigureOut">
              <a:rPr lang="ru-RU" smtClean="0"/>
              <a:pPr/>
              <a:t>14.04.2013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E5DC4-4EC5-498E-8994-9DCC3D2759E4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6AD50-76FE-4540-BCE8-464DFBA1A07B}" type="datetimeFigureOut">
              <a:rPr lang="ru-RU" smtClean="0"/>
              <a:pPr/>
              <a:t>14.04.2013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E5DC4-4EC5-498E-8994-9DCC3D2759E4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6AD50-76FE-4540-BCE8-464DFBA1A07B}" type="datetimeFigureOut">
              <a:rPr lang="ru-RU" smtClean="0"/>
              <a:pPr/>
              <a:t>14.04.2013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E5DC4-4EC5-498E-8994-9DCC3D2759E4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6AD50-76FE-4540-BCE8-464DFBA1A07B}" type="datetimeFigureOut">
              <a:rPr lang="ru-RU" smtClean="0"/>
              <a:pPr/>
              <a:t>14.04.2013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F3E5DC4-4EC5-498E-8994-9DCC3D2759E4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F26AD50-76FE-4540-BCE8-464DFBA1A07B}" type="datetimeFigureOut">
              <a:rPr lang="ru-RU" smtClean="0"/>
              <a:pPr/>
              <a:t>14.04.2013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F3E5DC4-4EC5-498E-8994-9DCC3D2759E4}" type="slidenum">
              <a:rPr lang="ru-RU" smtClean="0"/>
              <a:pPr/>
              <a:t>‹№›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Relationship Id="rId4" Type="http://schemas.openxmlformats.org/officeDocument/2006/relationships/slide" Target="slid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4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slide" Target="slide5.xml"/><Relationship Id="rId5" Type="http://schemas.openxmlformats.org/officeDocument/2006/relationships/slide" Target="slide13.xml"/><Relationship Id="rId4" Type="http://schemas.openxmlformats.org/officeDocument/2006/relationships/slide" Target="slide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Relationship Id="rId4" Type="http://schemas.openxmlformats.org/officeDocument/2006/relationships/slide" Target="slide5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wmf"/><Relationship Id="rId11" Type="http://schemas.openxmlformats.org/officeDocument/2006/relationships/slide" Target="slide5.xml"/><Relationship Id="rId5" Type="http://schemas.openxmlformats.org/officeDocument/2006/relationships/oleObject" Target="../embeddings/oleObject2.bin"/><Relationship Id="rId10" Type="http://schemas.openxmlformats.org/officeDocument/2006/relationships/slide" Target="slide11.xml"/><Relationship Id="rId4" Type="http://schemas.openxmlformats.org/officeDocument/2006/relationships/image" Target="../media/image5.wmf"/><Relationship Id="rId9" Type="http://schemas.openxmlformats.org/officeDocument/2006/relationships/slide" Target="slide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92%D1%96%D0%B4%D0%BD%D0%BE%D1%81%D0%BD%D0%B0_%D0%B2%D0%BE%D0%BB%D0%BE%D0%B3%D1%96%D1%81%D1%82%D1%8C" TargetMode="External"/><Relationship Id="rId2" Type="http://schemas.openxmlformats.org/officeDocument/2006/relationships/hyperlink" Target="http://uk.wikipedia.org/wiki/%D0%90%D0%B1%D1%81%D0%BE%D0%BB%D1%8E%D1%82%D0%BD%D0%B0_%D0%B2%D0%BE%D0%BB%D0%BE%D0%B3%D1%96%D1%81%D1%82%D1%8C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5" Type="http://schemas.openxmlformats.org/officeDocument/2006/relationships/slide" Target="slide5.xml"/><Relationship Id="rId4" Type="http://schemas.openxmlformats.org/officeDocument/2006/relationships/slide" Target="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5" Type="http://schemas.openxmlformats.org/officeDocument/2006/relationships/slide" Target="slide5.xml"/><Relationship Id="rId4" Type="http://schemas.openxmlformats.org/officeDocument/2006/relationships/slide" Target="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772816"/>
            <a:ext cx="8208912" cy="1296144"/>
          </a:xfrm>
        </p:spPr>
        <p:txBody>
          <a:bodyPr>
            <a:normAutofit fontScale="90000"/>
          </a:bodyPr>
          <a:lstStyle/>
          <a:p>
            <a:r>
              <a:rPr lang="uk-UA" sz="6600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Вологість  повітря</a:t>
            </a:r>
            <a:r>
              <a:rPr lang="uk-UA" sz="6600" dirty="0" smtClean="0">
                <a:solidFill>
                  <a:srgbClr val="FFFF00"/>
                </a:solidFill>
              </a:rPr>
              <a:t>  </a:t>
            </a:r>
            <a:endParaRPr lang="ru-RU" sz="6600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3140968"/>
            <a:ext cx="8208912" cy="1584176"/>
          </a:xfrm>
        </p:spPr>
        <p:txBody>
          <a:bodyPr>
            <a:noAutofit/>
          </a:bodyPr>
          <a:lstStyle/>
          <a:p>
            <a:r>
              <a:rPr lang="uk-UA" sz="4400" dirty="0" smtClean="0">
                <a:solidFill>
                  <a:srgbClr val="092E0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та її вимірювання в домашніх умовах</a:t>
            </a:r>
            <a:endParaRPr lang="ru-RU" sz="4400" dirty="0" smtClean="0">
              <a:solidFill>
                <a:srgbClr val="092E04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ru-RU" sz="4400" dirty="0" smtClean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8" y="764704"/>
            <a:ext cx="8568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dirty="0" smtClean="0"/>
              <a:t>Проект </a:t>
            </a:r>
          </a:p>
          <a:p>
            <a:pPr algn="ctr"/>
            <a:r>
              <a:rPr lang="uk-UA" sz="2400" dirty="0" smtClean="0"/>
              <a:t>На Всеукраїнський конкурс «</a:t>
            </a:r>
            <a:r>
              <a:rPr lang="uk-UA" sz="2400" dirty="0" err="1" smtClean="0"/>
              <a:t>МАН-Юніор</a:t>
            </a:r>
            <a:r>
              <a:rPr lang="uk-UA" sz="2400" dirty="0" smtClean="0"/>
              <a:t> Дослідник»</a:t>
            </a:r>
          </a:p>
          <a:p>
            <a:pPr algn="ctr"/>
            <a:r>
              <a:rPr lang="uk-UA" sz="2400" dirty="0" smtClean="0"/>
              <a:t>Номінація «Технік-Юніор»</a:t>
            </a:r>
            <a:endParaRPr lang="uk-UA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755576" y="4797152"/>
            <a:ext cx="7848872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Виконала: </a:t>
            </a:r>
            <a:r>
              <a:rPr lang="uk-UA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Дубицька Ольга Олегівна</a:t>
            </a:r>
            <a:endParaRPr lang="uk-UA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учениця 10-В класу</a:t>
            </a:r>
          </a:p>
          <a:p>
            <a:pPr algn="r"/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Нововолинського ліцею-інтернату Волинської обласної ради</a:t>
            </a:r>
          </a:p>
          <a:p>
            <a:pPr algn="r"/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Керівник: </a:t>
            </a:r>
            <a:r>
              <a:rPr lang="uk-UA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Шустік</a:t>
            </a:r>
            <a:r>
              <a:rPr lang="uk-U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Лілія Степанівна </a:t>
            </a: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</a:p>
          <a:p>
            <a:pPr algn="r"/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учитель фізики та астрономії</a:t>
            </a:r>
            <a:endParaRPr lang="uk-U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97813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dirty="0" smtClean="0"/>
              <a:t>Один край тканини занурити в ємність з водою, а другим обмотати край термометра. Через приблизно 10 хвилин визначити температуру повітря яку показують обидва термометри. Температури будуть різні оскільки </a:t>
            </a:r>
            <a:r>
              <a:rPr lang="en-US" b="1" i="1" dirty="0" smtClean="0"/>
              <a:t>t </a:t>
            </a:r>
            <a:r>
              <a:rPr lang="uk-UA" dirty="0" smtClean="0"/>
              <a:t>вологого буде нижчою. Визначаємо різницю температур і за психометричною таблицею визначаємо вологість повітря в приміщенні  </a:t>
            </a:r>
          </a:p>
          <a:p>
            <a:pPr>
              <a:buNone/>
            </a:pPr>
            <a:r>
              <a:rPr lang="uk-UA" dirty="0" smtClean="0"/>
              <a:t>                   </a:t>
            </a:r>
            <a:endParaRPr lang="ru-RU" dirty="0"/>
          </a:p>
        </p:txBody>
      </p:sp>
      <p:sp>
        <p:nvSpPr>
          <p:cNvPr id="4" name="Управляющая кнопка: назад 3">
            <a:hlinkClick r:id="rId2" action="ppaction://hlinksldjump" highlightClick="1"/>
          </p:cNvPr>
          <p:cNvSpPr/>
          <p:nvPr/>
        </p:nvSpPr>
        <p:spPr>
          <a:xfrm>
            <a:off x="714348" y="4071942"/>
            <a:ext cx="1000132" cy="42862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в начало 4">
            <a:hlinkClick r:id="rId3" action="ppaction://hlinksldjump" highlightClick="1"/>
          </p:cNvPr>
          <p:cNvSpPr/>
          <p:nvPr/>
        </p:nvSpPr>
        <p:spPr>
          <a:xfrm>
            <a:off x="714348" y="4643446"/>
            <a:ext cx="1000132" cy="428628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домой 5">
            <a:hlinkClick r:id="rId4" action="ppaction://hlinksldjump" highlightClick="1"/>
          </p:cNvPr>
          <p:cNvSpPr/>
          <p:nvPr/>
        </p:nvSpPr>
        <p:spPr>
          <a:xfrm>
            <a:off x="714348" y="5286388"/>
            <a:ext cx="1000132" cy="42862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КОНДЕНСАЦІЙНИЙ ГІГРОМЕТР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3826768" cy="4525963"/>
          </a:xfrm>
        </p:spPr>
        <p:txBody>
          <a:bodyPr/>
          <a:lstStyle/>
          <a:p>
            <a:pPr marL="0" indent="0">
              <a:buNone/>
            </a:pPr>
            <a:r>
              <a:rPr lang="uk-UA" dirty="0" smtClean="0"/>
              <a:t>Для виготовлення потрібно: миска із гладкою, відполірованою поверхнею (нержавіюча сталь), вода кімнатної температури, лід, термометр. </a:t>
            </a:r>
            <a:endParaRPr lang="ru-RU" dirty="0"/>
          </a:p>
        </p:txBody>
      </p:sp>
      <p:sp>
        <p:nvSpPr>
          <p:cNvPr id="6" name="Управляющая кнопка: далее 5">
            <a:hlinkClick r:id="rId4" action="ppaction://hlinksldjump" highlightClick="1"/>
          </p:cNvPr>
          <p:cNvSpPr/>
          <p:nvPr/>
        </p:nvSpPr>
        <p:spPr>
          <a:xfrm>
            <a:off x="500034" y="5966734"/>
            <a:ext cx="1143008" cy="35719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в конец 6">
            <a:hlinkClick r:id="rId5" action="ppaction://hlinksldjump" highlightClick="1"/>
          </p:cNvPr>
          <p:cNvSpPr/>
          <p:nvPr/>
        </p:nvSpPr>
        <p:spPr>
          <a:xfrm>
            <a:off x="1835696" y="5966734"/>
            <a:ext cx="1143008" cy="35719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домой 7">
            <a:hlinkClick r:id="rId6" action="ppaction://hlinksldjump" highlightClick="1"/>
          </p:cNvPr>
          <p:cNvSpPr/>
          <p:nvPr/>
        </p:nvSpPr>
        <p:spPr>
          <a:xfrm>
            <a:off x="3203848" y="5966734"/>
            <a:ext cx="1143008" cy="35719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Вологість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283968" y="1790402"/>
            <a:ext cx="4581128" cy="36649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erdana" pitchFamily="34" charset="0"/>
              </a:rPr>
              <a:t>ПРИНЦИП  ДІЇ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Verdana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530225">
              <a:buNone/>
            </a:pPr>
            <a:r>
              <a:rPr lang="uk-UA" dirty="0" smtClean="0"/>
              <a:t>Охолоджуючи воду в посудині за допомогою льоду виміряємо  її  температуру,  при якій стінки посудини запітніють (точка роси). Це означає, що пара досягла насичення і абсолютна вологість повітря буде рівна густині насиченої пари при точці роси. </a:t>
            </a:r>
            <a:endParaRPr lang="ru-RU" dirty="0"/>
          </a:p>
        </p:txBody>
      </p:sp>
      <p:sp>
        <p:nvSpPr>
          <p:cNvPr id="4" name="Управляющая кнопка: далее 3">
            <a:hlinkClick r:id="rId2" action="ppaction://hlinksldjump" highlightClick="1"/>
          </p:cNvPr>
          <p:cNvSpPr/>
          <p:nvPr/>
        </p:nvSpPr>
        <p:spPr>
          <a:xfrm>
            <a:off x="571472" y="4572008"/>
            <a:ext cx="1000132" cy="35719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назад 4">
            <a:hlinkClick r:id="rId3" action="ppaction://hlinksldjump" highlightClick="1"/>
          </p:cNvPr>
          <p:cNvSpPr/>
          <p:nvPr/>
        </p:nvSpPr>
        <p:spPr>
          <a:xfrm>
            <a:off x="571472" y="5072074"/>
            <a:ext cx="1000132" cy="35719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домой 5">
            <a:hlinkClick r:id="rId4" action="ppaction://hlinksldjump" highlightClick="1"/>
          </p:cNvPr>
          <p:cNvSpPr/>
          <p:nvPr/>
        </p:nvSpPr>
        <p:spPr>
          <a:xfrm>
            <a:off x="571472" y="5572140"/>
            <a:ext cx="1000132" cy="35719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0" y="0"/>
          <a:ext cx="152400" cy="16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Формула" r:id="rId3" imgW="152268" imgH="164957" progId="Equation.3">
                  <p:embed/>
                </p:oleObj>
              </mc:Choice>
              <mc:Fallback>
                <p:oleObj name="Формула" r:id="rId3" imgW="152268" imgH="164957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2400" cy="161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5" name="Object 1"/>
          <p:cNvGraphicFramePr>
            <a:graphicFrameLocks noChangeAspect="1"/>
          </p:cNvGraphicFramePr>
          <p:nvPr/>
        </p:nvGraphicFramePr>
        <p:xfrm>
          <a:off x="0" y="0"/>
          <a:ext cx="152400" cy="16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name="Формула" r:id="rId5" imgW="152268" imgH="164957" progId="Equation.3">
                  <p:embed/>
                </p:oleObj>
              </mc:Choice>
              <mc:Fallback>
                <p:oleObj name="Формула" r:id="rId5" imgW="152268" imgH="164957" progId="Equation.3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2400" cy="161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285852" y="1071546"/>
          <a:ext cx="7215238" cy="5327904"/>
        </p:xfrm>
        <a:graphic>
          <a:graphicData uri="http://schemas.openxmlformats.org/drawingml/2006/table">
            <a:tbl>
              <a:tblPr/>
              <a:tblGrid>
                <a:gridCol w="1133107"/>
                <a:gridCol w="1041493"/>
                <a:gridCol w="1266186"/>
                <a:gridCol w="1014492"/>
                <a:gridCol w="1251722"/>
                <a:gridCol w="1508238"/>
              </a:tblGrid>
              <a:tr h="2782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latin typeface="Times New Roman"/>
                          <a:ea typeface="Times New Roman"/>
                        </a:rPr>
                        <a:t>t, </a:t>
                      </a:r>
                      <a:r>
                        <a:rPr lang="uk-UA" sz="1600" b="1" dirty="0">
                          <a:latin typeface="Times New Roman"/>
                          <a:ea typeface="Times New Roman"/>
                          <a:sym typeface="Symbol"/>
                        </a:rPr>
                        <a:t></a:t>
                      </a:r>
                      <a:r>
                        <a:rPr lang="uk-UA" sz="1600" b="1" dirty="0">
                          <a:latin typeface="Times New Roman"/>
                          <a:ea typeface="Times New Roman"/>
                        </a:rPr>
                        <a:t>C</a:t>
                      </a:r>
                      <a:endParaRPr lang="ru-RU" sz="1050" b="1" dirty="0">
                        <a:latin typeface="Times New Roman"/>
                        <a:ea typeface="Times New Roman"/>
                      </a:endParaRPr>
                    </a:p>
                  </a:txBody>
                  <a:tcPr marL="52311" marR="52311" marT="0" marB="0">
                    <a:lnL w="762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>
                          <a:latin typeface="Times New Roman"/>
                          <a:ea typeface="Times New Roman"/>
                        </a:rPr>
                        <a:t>p</a:t>
                      </a:r>
                      <a:r>
                        <a:rPr lang="uk-UA" sz="1600" b="1" baseline="-25000">
                          <a:latin typeface="Times New Roman"/>
                          <a:ea typeface="Times New Roman"/>
                        </a:rPr>
                        <a:t>н</a:t>
                      </a:r>
                      <a:r>
                        <a:rPr lang="uk-UA" sz="1600" b="1">
                          <a:latin typeface="Times New Roman"/>
                          <a:ea typeface="Times New Roman"/>
                        </a:rPr>
                        <a:t>, кПа</a:t>
                      </a:r>
                      <a:endParaRPr lang="ru-RU" sz="1050" b="1">
                        <a:latin typeface="Times New Roman"/>
                        <a:ea typeface="Times New Roman"/>
                      </a:endParaRPr>
                    </a:p>
                  </a:txBody>
                  <a:tcPr marL="52311" marR="523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baseline="-25000">
                          <a:latin typeface="Times New Roman"/>
                          <a:ea typeface="Times New Roman"/>
                        </a:rPr>
                        <a:t>н</a:t>
                      </a:r>
                      <a:r>
                        <a:rPr lang="uk-UA" sz="1600" b="1">
                          <a:latin typeface="Times New Roman"/>
                          <a:ea typeface="Times New Roman"/>
                        </a:rPr>
                        <a:t>, г/м</a:t>
                      </a:r>
                      <a:r>
                        <a:rPr lang="uk-UA" sz="1600" b="1" baseline="30000">
                          <a:latin typeface="Times New Roman"/>
                          <a:ea typeface="Times New Roman"/>
                        </a:rPr>
                        <a:t>3</a:t>
                      </a:r>
                      <a:endParaRPr lang="ru-RU" sz="1050" b="1">
                        <a:latin typeface="Times New Roman"/>
                        <a:ea typeface="Times New Roman"/>
                      </a:endParaRPr>
                    </a:p>
                  </a:txBody>
                  <a:tcPr marL="52311" marR="523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>
                          <a:latin typeface="Times New Roman"/>
                          <a:ea typeface="Times New Roman"/>
                        </a:rPr>
                        <a:t>t, </a:t>
                      </a:r>
                      <a:r>
                        <a:rPr lang="uk-UA" sz="1600" b="1">
                          <a:latin typeface="Times New Roman"/>
                          <a:ea typeface="Times New Roman"/>
                          <a:sym typeface="Symbol"/>
                        </a:rPr>
                        <a:t></a:t>
                      </a:r>
                      <a:r>
                        <a:rPr lang="uk-UA" sz="1600" b="1">
                          <a:latin typeface="Times New Roman"/>
                          <a:ea typeface="Times New Roman"/>
                        </a:rPr>
                        <a:t>C</a:t>
                      </a:r>
                      <a:endParaRPr lang="ru-RU" sz="1050" b="1">
                        <a:latin typeface="Times New Roman"/>
                        <a:ea typeface="Times New Roman"/>
                      </a:endParaRPr>
                    </a:p>
                  </a:txBody>
                  <a:tcPr marL="52311" marR="52311" marT="0" marB="0">
                    <a:lnL w="762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>
                          <a:latin typeface="Times New Roman"/>
                          <a:ea typeface="Times New Roman"/>
                        </a:rPr>
                        <a:t>p</a:t>
                      </a:r>
                      <a:r>
                        <a:rPr lang="uk-UA" sz="1600" b="1" baseline="-25000">
                          <a:latin typeface="Times New Roman"/>
                          <a:ea typeface="Times New Roman"/>
                        </a:rPr>
                        <a:t>н</a:t>
                      </a:r>
                      <a:r>
                        <a:rPr lang="uk-UA" sz="1600" b="1">
                          <a:latin typeface="Times New Roman"/>
                          <a:ea typeface="Times New Roman"/>
                        </a:rPr>
                        <a:t>, кПа</a:t>
                      </a:r>
                      <a:endParaRPr lang="ru-RU" sz="1050" b="1">
                        <a:latin typeface="Times New Roman"/>
                        <a:ea typeface="Times New Roman"/>
                      </a:endParaRPr>
                    </a:p>
                  </a:txBody>
                  <a:tcPr marL="52311" marR="523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baseline="-25000" dirty="0">
                          <a:latin typeface="Times New Roman"/>
                          <a:ea typeface="Times New Roman"/>
                        </a:rPr>
                        <a:t>н</a:t>
                      </a:r>
                      <a:r>
                        <a:rPr lang="uk-UA" sz="1600" b="1" dirty="0">
                          <a:latin typeface="Times New Roman"/>
                          <a:ea typeface="Times New Roman"/>
                        </a:rPr>
                        <a:t>, г/м</a:t>
                      </a:r>
                      <a:r>
                        <a:rPr lang="uk-UA" sz="1600" b="1" baseline="30000" dirty="0">
                          <a:latin typeface="Times New Roman"/>
                          <a:ea typeface="Times New Roman"/>
                        </a:rPr>
                        <a:t>3</a:t>
                      </a:r>
                      <a:endParaRPr lang="ru-RU" sz="1050" b="1" dirty="0">
                        <a:latin typeface="Times New Roman"/>
                        <a:ea typeface="Times New Roman"/>
                      </a:endParaRPr>
                    </a:p>
                  </a:txBody>
                  <a:tcPr marL="52311" marR="523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2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0">
                          <a:latin typeface="Times New Roman"/>
                          <a:ea typeface="Times New Roman"/>
                        </a:rPr>
                        <a:t>-5</a:t>
                      </a:r>
                      <a:endParaRPr lang="ru-RU" sz="1050" b="0">
                        <a:latin typeface="Times New Roman"/>
                        <a:ea typeface="Times New Roman"/>
                      </a:endParaRPr>
                    </a:p>
                  </a:txBody>
                  <a:tcPr marL="52311" marR="52311" marT="0" marB="0">
                    <a:lnL w="762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0">
                          <a:latin typeface="Times New Roman"/>
                          <a:ea typeface="Times New Roman"/>
                        </a:rPr>
                        <a:t>0,401</a:t>
                      </a:r>
                      <a:endParaRPr lang="ru-RU" sz="1050" b="0">
                        <a:latin typeface="Times New Roman"/>
                        <a:ea typeface="Times New Roman"/>
                      </a:endParaRPr>
                    </a:p>
                  </a:txBody>
                  <a:tcPr marL="52311" marR="523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0">
                          <a:latin typeface="Times New Roman"/>
                          <a:ea typeface="Times New Roman"/>
                        </a:rPr>
                        <a:t>3,25</a:t>
                      </a:r>
                      <a:endParaRPr lang="ru-RU" sz="1050" b="0">
                        <a:latin typeface="Times New Roman"/>
                        <a:ea typeface="Times New Roman"/>
                      </a:endParaRPr>
                    </a:p>
                  </a:txBody>
                  <a:tcPr marL="52311" marR="523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0">
                          <a:latin typeface="Times New Roman"/>
                          <a:ea typeface="Times New Roman"/>
                        </a:rPr>
                        <a:t>13</a:t>
                      </a:r>
                      <a:endParaRPr lang="ru-RU" sz="1050" b="0">
                        <a:latin typeface="Times New Roman"/>
                        <a:ea typeface="Times New Roman"/>
                      </a:endParaRPr>
                    </a:p>
                  </a:txBody>
                  <a:tcPr marL="52311" marR="52311" marT="0" marB="0">
                    <a:lnL w="762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0">
                          <a:latin typeface="Times New Roman"/>
                          <a:ea typeface="Times New Roman"/>
                        </a:rPr>
                        <a:t>1,497</a:t>
                      </a:r>
                      <a:endParaRPr lang="ru-RU" sz="1050" b="0">
                        <a:latin typeface="Times New Roman"/>
                        <a:ea typeface="Times New Roman"/>
                      </a:endParaRPr>
                    </a:p>
                  </a:txBody>
                  <a:tcPr marL="52311" marR="523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0">
                          <a:latin typeface="Times New Roman"/>
                          <a:ea typeface="Times New Roman"/>
                        </a:rPr>
                        <a:t>11,36</a:t>
                      </a:r>
                      <a:endParaRPr lang="ru-RU" sz="1050" b="0">
                        <a:latin typeface="Times New Roman"/>
                        <a:ea typeface="Times New Roman"/>
                      </a:endParaRPr>
                    </a:p>
                  </a:txBody>
                  <a:tcPr marL="52311" marR="523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2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0">
                          <a:latin typeface="Times New Roman"/>
                          <a:ea typeface="Times New Roman"/>
                        </a:rPr>
                        <a:t>-4</a:t>
                      </a:r>
                      <a:endParaRPr lang="ru-RU" sz="1050" b="0">
                        <a:latin typeface="Times New Roman"/>
                        <a:ea typeface="Times New Roman"/>
                      </a:endParaRPr>
                    </a:p>
                  </a:txBody>
                  <a:tcPr marL="52311" marR="52311" marT="0" marB="0">
                    <a:lnL w="762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0">
                          <a:latin typeface="Times New Roman"/>
                          <a:ea typeface="Times New Roman"/>
                        </a:rPr>
                        <a:t>0,437</a:t>
                      </a:r>
                      <a:endParaRPr lang="ru-RU" sz="1050" b="0">
                        <a:latin typeface="Times New Roman"/>
                        <a:ea typeface="Times New Roman"/>
                      </a:endParaRPr>
                    </a:p>
                  </a:txBody>
                  <a:tcPr marL="52311" marR="523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0">
                          <a:latin typeface="Times New Roman"/>
                          <a:ea typeface="Times New Roman"/>
                        </a:rPr>
                        <a:t>3,53</a:t>
                      </a:r>
                      <a:endParaRPr lang="ru-RU" sz="1050" b="0">
                        <a:latin typeface="Times New Roman"/>
                        <a:ea typeface="Times New Roman"/>
                      </a:endParaRPr>
                    </a:p>
                  </a:txBody>
                  <a:tcPr marL="52311" marR="523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0">
                          <a:latin typeface="Times New Roman"/>
                          <a:ea typeface="Times New Roman"/>
                        </a:rPr>
                        <a:t>14</a:t>
                      </a:r>
                      <a:endParaRPr lang="ru-RU" sz="1050" b="0">
                        <a:latin typeface="Times New Roman"/>
                        <a:ea typeface="Times New Roman"/>
                      </a:endParaRPr>
                    </a:p>
                  </a:txBody>
                  <a:tcPr marL="52311" marR="52311" marT="0" marB="0">
                    <a:lnL w="762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0">
                          <a:latin typeface="Times New Roman"/>
                          <a:ea typeface="Times New Roman"/>
                        </a:rPr>
                        <a:t>1,597</a:t>
                      </a:r>
                      <a:endParaRPr lang="ru-RU" sz="1050" b="0">
                        <a:latin typeface="Times New Roman"/>
                        <a:ea typeface="Times New Roman"/>
                      </a:endParaRPr>
                    </a:p>
                  </a:txBody>
                  <a:tcPr marL="52311" marR="523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0">
                          <a:latin typeface="Times New Roman"/>
                          <a:ea typeface="Times New Roman"/>
                        </a:rPr>
                        <a:t>12,08</a:t>
                      </a:r>
                      <a:endParaRPr lang="ru-RU" sz="1050" b="0">
                        <a:latin typeface="Times New Roman"/>
                        <a:ea typeface="Times New Roman"/>
                      </a:endParaRPr>
                    </a:p>
                  </a:txBody>
                  <a:tcPr marL="52311" marR="523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2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0">
                          <a:latin typeface="Times New Roman"/>
                          <a:ea typeface="Times New Roman"/>
                        </a:rPr>
                        <a:t>-3</a:t>
                      </a:r>
                      <a:endParaRPr lang="ru-RU" sz="1050" b="0">
                        <a:latin typeface="Times New Roman"/>
                        <a:ea typeface="Times New Roman"/>
                      </a:endParaRPr>
                    </a:p>
                  </a:txBody>
                  <a:tcPr marL="52311" marR="52311" marT="0" marB="0">
                    <a:lnL w="762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0">
                          <a:latin typeface="Times New Roman"/>
                          <a:ea typeface="Times New Roman"/>
                        </a:rPr>
                        <a:t>0,463</a:t>
                      </a:r>
                      <a:endParaRPr lang="ru-RU" sz="1050" b="0">
                        <a:latin typeface="Times New Roman"/>
                        <a:ea typeface="Times New Roman"/>
                      </a:endParaRPr>
                    </a:p>
                  </a:txBody>
                  <a:tcPr marL="52311" marR="523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0">
                          <a:latin typeface="Times New Roman"/>
                          <a:ea typeface="Times New Roman"/>
                        </a:rPr>
                        <a:t>3,83</a:t>
                      </a:r>
                      <a:endParaRPr lang="ru-RU" sz="1050" b="0">
                        <a:latin typeface="Times New Roman"/>
                        <a:ea typeface="Times New Roman"/>
                      </a:endParaRPr>
                    </a:p>
                  </a:txBody>
                  <a:tcPr marL="52311" marR="523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0">
                          <a:latin typeface="Times New Roman"/>
                          <a:ea typeface="Times New Roman"/>
                        </a:rPr>
                        <a:t>15</a:t>
                      </a:r>
                      <a:endParaRPr lang="ru-RU" sz="1050" b="0">
                        <a:latin typeface="Times New Roman"/>
                        <a:ea typeface="Times New Roman"/>
                      </a:endParaRPr>
                    </a:p>
                  </a:txBody>
                  <a:tcPr marL="52311" marR="52311" marT="0" marB="0">
                    <a:lnL w="762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0">
                          <a:latin typeface="Times New Roman"/>
                          <a:ea typeface="Times New Roman"/>
                        </a:rPr>
                        <a:t>1,704</a:t>
                      </a:r>
                      <a:endParaRPr lang="ru-RU" sz="1050" b="0">
                        <a:latin typeface="Times New Roman"/>
                        <a:ea typeface="Times New Roman"/>
                      </a:endParaRPr>
                    </a:p>
                  </a:txBody>
                  <a:tcPr marL="52311" marR="523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0">
                          <a:latin typeface="Times New Roman"/>
                          <a:ea typeface="Times New Roman"/>
                        </a:rPr>
                        <a:t>12,84</a:t>
                      </a:r>
                      <a:endParaRPr lang="ru-RU" sz="1050" b="0">
                        <a:latin typeface="Times New Roman"/>
                        <a:ea typeface="Times New Roman"/>
                      </a:endParaRPr>
                    </a:p>
                  </a:txBody>
                  <a:tcPr marL="52311" marR="523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2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0">
                          <a:latin typeface="Times New Roman"/>
                          <a:ea typeface="Times New Roman"/>
                        </a:rPr>
                        <a:t>-2</a:t>
                      </a:r>
                      <a:endParaRPr lang="ru-RU" sz="1050" b="0">
                        <a:latin typeface="Times New Roman"/>
                        <a:ea typeface="Times New Roman"/>
                      </a:endParaRPr>
                    </a:p>
                  </a:txBody>
                  <a:tcPr marL="52311" marR="52311" marT="0" marB="0">
                    <a:lnL w="762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0">
                          <a:latin typeface="Times New Roman"/>
                          <a:ea typeface="Times New Roman"/>
                        </a:rPr>
                        <a:t>0,517</a:t>
                      </a:r>
                      <a:endParaRPr lang="ru-RU" sz="1050" b="0">
                        <a:latin typeface="Times New Roman"/>
                        <a:ea typeface="Times New Roman"/>
                      </a:endParaRPr>
                    </a:p>
                  </a:txBody>
                  <a:tcPr marL="52311" marR="523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0">
                          <a:latin typeface="Times New Roman"/>
                          <a:ea typeface="Times New Roman"/>
                        </a:rPr>
                        <a:t>4,14</a:t>
                      </a:r>
                      <a:endParaRPr lang="ru-RU" sz="1050" b="0">
                        <a:latin typeface="Times New Roman"/>
                        <a:ea typeface="Times New Roman"/>
                      </a:endParaRPr>
                    </a:p>
                  </a:txBody>
                  <a:tcPr marL="52311" marR="523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0">
                          <a:latin typeface="Times New Roman"/>
                          <a:ea typeface="Times New Roman"/>
                        </a:rPr>
                        <a:t>16</a:t>
                      </a:r>
                      <a:endParaRPr lang="ru-RU" sz="1050" b="0">
                        <a:latin typeface="Times New Roman"/>
                        <a:ea typeface="Times New Roman"/>
                      </a:endParaRPr>
                    </a:p>
                  </a:txBody>
                  <a:tcPr marL="52311" marR="52311" marT="0" marB="0">
                    <a:lnL w="762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0">
                          <a:latin typeface="Times New Roman"/>
                          <a:ea typeface="Times New Roman"/>
                        </a:rPr>
                        <a:t>1,817</a:t>
                      </a:r>
                      <a:endParaRPr lang="ru-RU" sz="1050" b="0">
                        <a:latin typeface="Times New Roman"/>
                        <a:ea typeface="Times New Roman"/>
                      </a:endParaRPr>
                    </a:p>
                  </a:txBody>
                  <a:tcPr marL="52311" marR="523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0">
                          <a:latin typeface="Times New Roman"/>
                          <a:ea typeface="Times New Roman"/>
                        </a:rPr>
                        <a:t>13,65</a:t>
                      </a:r>
                      <a:endParaRPr lang="ru-RU" sz="1050" b="0">
                        <a:latin typeface="Times New Roman"/>
                        <a:ea typeface="Times New Roman"/>
                      </a:endParaRPr>
                    </a:p>
                  </a:txBody>
                  <a:tcPr marL="52311" marR="523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2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0">
                          <a:latin typeface="Times New Roman"/>
                          <a:ea typeface="Times New Roman"/>
                        </a:rPr>
                        <a:t>-1</a:t>
                      </a:r>
                      <a:endParaRPr lang="ru-RU" sz="1050" b="0">
                        <a:latin typeface="Times New Roman"/>
                        <a:ea typeface="Times New Roman"/>
                      </a:endParaRPr>
                    </a:p>
                  </a:txBody>
                  <a:tcPr marL="52311" marR="52311" marT="0" marB="0">
                    <a:lnL w="762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0">
                          <a:latin typeface="Times New Roman"/>
                          <a:ea typeface="Times New Roman"/>
                        </a:rPr>
                        <a:t>0,563</a:t>
                      </a:r>
                      <a:endParaRPr lang="ru-RU" sz="1050" b="0">
                        <a:latin typeface="Times New Roman"/>
                        <a:ea typeface="Times New Roman"/>
                      </a:endParaRPr>
                    </a:p>
                  </a:txBody>
                  <a:tcPr marL="52311" marR="523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0">
                          <a:latin typeface="Times New Roman"/>
                          <a:ea typeface="Times New Roman"/>
                        </a:rPr>
                        <a:t>4,49</a:t>
                      </a:r>
                      <a:endParaRPr lang="ru-RU" sz="1050" b="0">
                        <a:latin typeface="Times New Roman"/>
                        <a:ea typeface="Times New Roman"/>
                      </a:endParaRPr>
                    </a:p>
                  </a:txBody>
                  <a:tcPr marL="52311" marR="523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0">
                          <a:latin typeface="Times New Roman"/>
                          <a:ea typeface="Times New Roman"/>
                        </a:rPr>
                        <a:t>17</a:t>
                      </a:r>
                      <a:endParaRPr lang="ru-RU" sz="1050" b="0">
                        <a:latin typeface="Times New Roman"/>
                        <a:ea typeface="Times New Roman"/>
                      </a:endParaRPr>
                    </a:p>
                  </a:txBody>
                  <a:tcPr marL="52311" marR="52311" marT="0" marB="0">
                    <a:lnL w="762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0">
                          <a:latin typeface="Times New Roman"/>
                          <a:ea typeface="Times New Roman"/>
                        </a:rPr>
                        <a:t>1,937</a:t>
                      </a:r>
                      <a:endParaRPr lang="ru-RU" sz="1050" b="0">
                        <a:latin typeface="Times New Roman"/>
                        <a:ea typeface="Times New Roman"/>
                      </a:endParaRPr>
                    </a:p>
                  </a:txBody>
                  <a:tcPr marL="52311" marR="523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0">
                          <a:latin typeface="Times New Roman"/>
                          <a:ea typeface="Times New Roman"/>
                        </a:rPr>
                        <a:t>14,50</a:t>
                      </a:r>
                      <a:endParaRPr lang="ru-RU" sz="1050" b="0">
                        <a:latin typeface="Times New Roman"/>
                        <a:ea typeface="Times New Roman"/>
                      </a:endParaRPr>
                    </a:p>
                  </a:txBody>
                  <a:tcPr marL="52311" marR="523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2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0">
                          <a:latin typeface="Times New Roman"/>
                          <a:ea typeface="Times New Roman"/>
                        </a:rPr>
                        <a:t>0</a:t>
                      </a:r>
                      <a:endParaRPr lang="ru-RU" sz="1050" b="0">
                        <a:latin typeface="Times New Roman"/>
                        <a:ea typeface="Times New Roman"/>
                      </a:endParaRPr>
                    </a:p>
                  </a:txBody>
                  <a:tcPr marL="52311" marR="52311" marT="0" marB="0">
                    <a:lnL w="762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0">
                          <a:latin typeface="Times New Roman"/>
                          <a:ea typeface="Times New Roman"/>
                        </a:rPr>
                        <a:t>0,611</a:t>
                      </a:r>
                      <a:endParaRPr lang="ru-RU" sz="1050" b="0">
                        <a:latin typeface="Times New Roman"/>
                        <a:ea typeface="Times New Roman"/>
                      </a:endParaRPr>
                    </a:p>
                  </a:txBody>
                  <a:tcPr marL="52311" marR="523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0" dirty="0">
                          <a:latin typeface="Times New Roman"/>
                          <a:ea typeface="Times New Roman"/>
                        </a:rPr>
                        <a:t>4,85</a:t>
                      </a:r>
                      <a:endParaRPr lang="ru-RU" sz="1050" b="0" dirty="0">
                        <a:latin typeface="Times New Roman"/>
                        <a:ea typeface="Times New Roman"/>
                      </a:endParaRPr>
                    </a:p>
                  </a:txBody>
                  <a:tcPr marL="52311" marR="523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0">
                          <a:latin typeface="Times New Roman"/>
                          <a:ea typeface="Times New Roman"/>
                        </a:rPr>
                        <a:t>18</a:t>
                      </a:r>
                      <a:endParaRPr lang="ru-RU" sz="1050" b="0">
                        <a:latin typeface="Times New Roman"/>
                        <a:ea typeface="Times New Roman"/>
                      </a:endParaRPr>
                    </a:p>
                  </a:txBody>
                  <a:tcPr marL="52311" marR="52311" marT="0" marB="0">
                    <a:lnL w="762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0">
                          <a:latin typeface="Times New Roman"/>
                          <a:ea typeface="Times New Roman"/>
                        </a:rPr>
                        <a:t>2,062</a:t>
                      </a:r>
                      <a:endParaRPr lang="ru-RU" sz="1050" b="0">
                        <a:latin typeface="Times New Roman"/>
                        <a:ea typeface="Times New Roman"/>
                      </a:endParaRPr>
                    </a:p>
                  </a:txBody>
                  <a:tcPr marL="52311" marR="523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0" dirty="0">
                          <a:latin typeface="Times New Roman"/>
                          <a:ea typeface="Times New Roman"/>
                        </a:rPr>
                        <a:t>15,39</a:t>
                      </a:r>
                      <a:endParaRPr lang="ru-RU" sz="1050" b="0" dirty="0">
                        <a:latin typeface="Times New Roman"/>
                        <a:ea typeface="Times New Roman"/>
                      </a:endParaRPr>
                    </a:p>
                  </a:txBody>
                  <a:tcPr marL="52311" marR="523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2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0">
                          <a:latin typeface="Times New Roman"/>
                          <a:ea typeface="Times New Roman"/>
                        </a:rPr>
                        <a:t>1</a:t>
                      </a:r>
                      <a:endParaRPr lang="ru-RU" sz="1050" b="0">
                        <a:latin typeface="Times New Roman"/>
                        <a:ea typeface="Times New Roman"/>
                      </a:endParaRPr>
                    </a:p>
                  </a:txBody>
                  <a:tcPr marL="52311" marR="52311" marT="0" marB="0">
                    <a:lnL w="762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0">
                          <a:latin typeface="Times New Roman"/>
                          <a:ea typeface="Times New Roman"/>
                        </a:rPr>
                        <a:t>0,656</a:t>
                      </a:r>
                      <a:endParaRPr lang="ru-RU" sz="1050" b="0">
                        <a:latin typeface="Times New Roman"/>
                        <a:ea typeface="Times New Roman"/>
                      </a:endParaRPr>
                    </a:p>
                  </a:txBody>
                  <a:tcPr marL="52311" marR="523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0" dirty="0">
                          <a:latin typeface="Times New Roman"/>
                          <a:ea typeface="Times New Roman"/>
                        </a:rPr>
                        <a:t>5,20</a:t>
                      </a:r>
                      <a:endParaRPr lang="ru-RU" sz="1050" b="0" dirty="0">
                        <a:latin typeface="Times New Roman"/>
                        <a:ea typeface="Times New Roman"/>
                      </a:endParaRPr>
                    </a:p>
                  </a:txBody>
                  <a:tcPr marL="52311" marR="523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0" dirty="0">
                          <a:latin typeface="Times New Roman"/>
                          <a:ea typeface="Times New Roman"/>
                        </a:rPr>
                        <a:t>19</a:t>
                      </a:r>
                      <a:endParaRPr lang="ru-RU" sz="1050" b="0" dirty="0">
                        <a:latin typeface="Times New Roman"/>
                        <a:ea typeface="Times New Roman"/>
                      </a:endParaRPr>
                    </a:p>
                  </a:txBody>
                  <a:tcPr marL="52311" marR="52311" marT="0" marB="0">
                    <a:lnL w="762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0">
                          <a:latin typeface="Times New Roman"/>
                          <a:ea typeface="Times New Roman"/>
                        </a:rPr>
                        <a:t>2,196</a:t>
                      </a:r>
                      <a:endParaRPr lang="ru-RU" sz="1050" b="0">
                        <a:latin typeface="Times New Roman"/>
                        <a:ea typeface="Times New Roman"/>
                      </a:endParaRPr>
                    </a:p>
                  </a:txBody>
                  <a:tcPr marL="52311" marR="523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0">
                          <a:latin typeface="Times New Roman"/>
                          <a:ea typeface="Times New Roman"/>
                        </a:rPr>
                        <a:t>16,32</a:t>
                      </a:r>
                      <a:endParaRPr lang="ru-RU" sz="1050" b="0">
                        <a:latin typeface="Times New Roman"/>
                        <a:ea typeface="Times New Roman"/>
                      </a:endParaRPr>
                    </a:p>
                  </a:txBody>
                  <a:tcPr marL="52311" marR="523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2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0">
                          <a:latin typeface="Times New Roman"/>
                          <a:ea typeface="Times New Roman"/>
                        </a:rPr>
                        <a:t>2</a:t>
                      </a:r>
                      <a:endParaRPr lang="ru-RU" sz="1050" b="0">
                        <a:latin typeface="Times New Roman"/>
                        <a:ea typeface="Times New Roman"/>
                      </a:endParaRPr>
                    </a:p>
                  </a:txBody>
                  <a:tcPr marL="52311" marR="52311" marT="0" marB="0">
                    <a:lnL w="762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0">
                          <a:latin typeface="Times New Roman"/>
                          <a:ea typeface="Times New Roman"/>
                        </a:rPr>
                        <a:t>0,705</a:t>
                      </a:r>
                      <a:endParaRPr lang="ru-RU" sz="1050" b="0">
                        <a:latin typeface="Times New Roman"/>
                        <a:ea typeface="Times New Roman"/>
                      </a:endParaRPr>
                    </a:p>
                  </a:txBody>
                  <a:tcPr marL="52311" marR="523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0">
                          <a:latin typeface="Times New Roman"/>
                          <a:ea typeface="Times New Roman"/>
                        </a:rPr>
                        <a:t>5,57</a:t>
                      </a:r>
                      <a:endParaRPr lang="ru-RU" sz="1050" b="0">
                        <a:latin typeface="Times New Roman"/>
                        <a:ea typeface="Times New Roman"/>
                      </a:endParaRPr>
                    </a:p>
                  </a:txBody>
                  <a:tcPr marL="52311" marR="523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0" dirty="0">
                          <a:latin typeface="Times New Roman"/>
                          <a:ea typeface="Times New Roman"/>
                        </a:rPr>
                        <a:t>20</a:t>
                      </a:r>
                      <a:endParaRPr lang="ru-RU" sz="1050" b="0" dirty="0">
                        <a:latin typeface="Times New Roman"/>
                        <a:ea typeface="Times New Roman"/>
                      </a:endParaRPr>
                    </a:p>
                  </a:txBody>
                  <a:tcPr marL="52311" marR="52311" marT="0" marB="0">
                    <a:lnL w="762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0" dirty="0">
                          <a:latin typeface="Times New Roman"/>
                          <a:ea typeface="Times New Roman"/>
                        </a:rPr>
                        <a:t>2,337</a:t>
                      </a:r>
                      <a:endParaRPr lang="ru-RU" sz="1050" b="0" dirty="0">
                        <a:latin typeface="Times New Roman"/>
                        <a:ea typeface="Times New Roman"/>
                      </a:endParaRPr>
                    </a:p>
                  </a:txBody>
                  <a:tcPr marL="52311" marR="523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0">
                          <a:latin typeface="Times New Roman"/>
                          <a:ea typeface="Times New Roman"/>
                        </a:rPr>
                        <a:t>17,32</a:t>
                      </a:r>
                      <a:endParaRPr lang="ru-RU" sz="1050" b="0">
                        <a:latin typeface="Times New Roman"/>
                        <a:ea typeface="Times New Roman"/>
                      </a:endParaRPr>
                    </a:p>
                  </a:txBody>
                  <a:tcPr marL="52311" marR="523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2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0">
                          <a:latin typeface="Times New Roman"/>
                          <a:ea typeface="Times New Roman"/>
                        </a:rPr>
                        <a:t>3</a:t>
                      </a:r>
                      <a:endParaRPr lang="ru-RU" sz="1050" b="0">
                        <a:latin typeface="Times New Roman"/>
                        <a:ea typeface="Times New Roman"/>
                      </a:endParaRPr>
                    </a:p>
                  </a:txBody>
                  <a:tcPr marL="52311" marR="52311" marT="0" marB="0">
                    <a:lnL w="762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0">
                          <a:latin typeface="Times New Roman"/>
                          <a:ea typeface="Times New Roman"/>
                        </a:rPr>
                        <a:t>0,757</a:t>
                      </a:r>
                      <a:endParaRPr lang="ru-RU" sz="1050" b="0">
                        <a:latin typeface="Times New Roman"/>
                        <a:ea typeface="Times New Roman"/>
                      </a:endParaRPr>
                    </a:p>
                  </a:txBody>
                  <a:tcPr marL="52311" marR="523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0">
                          <a:latin typeface="Times New Roman"/>
                          <a:ea typeface="Times New Roman"/>
                        </a:rPr>
                        <a:t>5,95</a:t>
                      </a:r>
                      <a:endParaRPr lang="ru-RU" sz="1050" b="0">
                        <a:latin typeface="Times New Roman"/>
                        <a:ea typeface="Times New Roman"/>
                      </a:endParaRPr>
                    </a:p>
                  </a:txBody>
                  <a:tcPr marL="52311" marR="523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0" dirty="0">
                          <a:latin typeface="Times New Roman"/>
                          <a:ea typeface="Times New Roman"/>
                        </a:rPr>
                        <a:t>21</a:t>
                      </a:r>
                      <a:endParaRPr lang="ru-RU" sz="1050" b="0" dirty="0">
                        <a:latin typeface="Times New Roman"/>
                        <a:ea typeface="Times New Roman"/>
                      </a:endParaRPr>
                    </a:p>
                  </a:txBody>
                  <a:tcPr marL="52311" marR="52311" marT="0" marB="0">
                    <a:lnL w="762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0" dirty="0">
                          <a:latin typeface="Times New Roman"/>
                          <a:ea typeface="Times New Roman"/>
                        </a:rPr>
                        <a:t>2,486</a:t>
                      </a:r>
                      <a:endParaRPr lang="ru-RU" sz="1050" b="0" dirty="0">
                        <a:latin typeface="Times New Roman"/>
                        <a:ea typeface="Times New Roman"/>
                      </a:endParaRPr>
                    </a:p>
                  </a:txBody>
                  <a:tcPr marL="52311" marR="523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0">
                          <a:latin typeface="Times New Roman"/>
                          <a:ea typeface="Times New Roman"/>
                        </a:rPr>
                        <a:t>18,35</a:t>
                      </a:r>
                      <a:endParaRPr lang="ru-RU" sz="1050" b="0">
                        <a:latin typeface="Times New Roman"/>
                        <a:ea typeface="Times New Roman"/>
                      </a:endParaRPr>
                    </a:p>
                  </a:txBody>
                  <a:tcPr marL="52311" marR="523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2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0">
                          <a:latin typeface="Times New Roman"/>
                          <a:ea typeface="Times New Roman"/>
                        </a:rPr>
                        <a:t>4</a:t>
                      </a:r>
                      <a:endParaRPr lang="ru-RU" sz="1050" b="0">
                        <a:latin typeface="Times New Roman"/>
                        <a:ea typeface="Times New Roman"/>
                      </a:endParaRPr>
                    </a:p>
                  </a:txBody>
                  <a:tcPr marL="52311" marR="52311" marT="0" marB="0">
                    <a:lnL w="762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0">
                          <a:latin typeface="Times New Roman"/>
                          <a:ea typeface="Times New Roman"/>
                        </a:rPr>
                        <a:t>0,813</a:t>
                      </a:r>
                      <a:endParaRPr lang="ru-RU" sz="1050" b="0">
                        <a:latin typeface="Times New Roman"/>
                        <a:ea typeface="Times New Roman"/>
                      </a:endParaRPr>
                    </a:p>
                  </a:txBody>
                  <a:tcPr marL="52311" marR="523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0">
                          <a:latin typeface="Times New Roman"/>
                          <a:ea typeface="Times New Roman"/>
                        </a:rPr>
                        <a:t>6,37</a:t>
                      </a:r>
                      <a:endParaRPr lang="ru-RU" sz="1050" b="0">
                        <a:latin typeface="Times New Roman"/>
                        <a:ea typeface="Times New Roman"/>
                      </a:endParaRPr>
                    </a:p>
                  </a:txBody>
                  <a:tcPr marL="52311" marR="523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0" dirty="0">
                          <a:latin typeface="Times New Roman"/>
                          <a:ea typeface="Times New Roman"/>
                        </a:rPr>
                        <a:t>22</a:t>
                      </a:r>
                      <a:endParaRPr lang="ru-RU" sz="1050" b="0" dirty="0">
                        <a:latin typeface="Times New Roman"/>
                        <a:ea typeface="Times New Roman"/>
                      </a:endParaRPr>
                    </a:p>
                  </a:txBody>
                  <a:tcPr marL="52311" marR="52311" marT="0" marB="0">
                    <a:lnL w="762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0">
                          <a:latin typeface="Times New Roman"/>
                          <a:ea typeface="Times New Roman"/>
                        </a:rPr>
                        <a:t>2,642</a:t>
                      </a:r>
                      <a:endParaRPr lang="ru-RU" sz="1050" b="0">
                        <a:latin typeface="Times New Roman"/>
                        <a:ea typeface="Times New Roman"/>
                      </a:endParaRPr>
                    </a:p>
                  </a:txBody>
                  <a:tcPr marL="52311" marR="523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0">
                          <a:latin typeface="Times New Roman"/>
                          <a:ea typeface="Times New Roman"/>
                        </a:rPr>
                        <a:t>19,44</a:t>
                      </a:r>
                      <a:endParaRPr lang="ru-RU" sz="1050" b="0">
                        <a:latin typeface="Times New Roman"/>
                        <a:ea typeface="Times New Roman"/>
                      </a:endParaRPr>
                    </a:p>
                  </a:txBody>
                  <a:tcPr marL="52311" marR="523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2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0">
                          <a:latin typeface="Times New Roman"/>
                          <a:ea typeface="Times New Roman"/>
                        </a:rPr>
                        <a:t>5</a:t>
                      </a:r>
                      <a:endParaRPr lang="ru-RU" sz="1050" b="0">
                        <a:latin typeface="Times New Roman"/>
                        <a:ea typeface="Times New Roman"/>
                      </a:endParaRPr>
                    </a:p>
                  </a:txBody>
                  <a:tcPr marL="52311" marR="52311" marT="0" marB="0">
                    <a:lnL w="762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0">
                          <a:latin typeface="Times New Roman"/>
                          <a:ea typeface="Times New Roman"/>
                        </a:rPr>
                        <a:t>0,872</a:t>
                      </a:r>
                      <a:endParaRPr lang="ru-RU" sz="1050" b="0">
                        <a:latin typeface="Times New Roman"/>
                        <a:ea typeface="Times New Roman"/>
                      </a:endParaRPr>
                    </a:p>
                  </a:txBody>
                  <a:tcPr marL="52311" marR="523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0">
                          <a:latin typeface="Times New Roman"/>
                          <a:ea typeface="Times New Roman"/>
                        </a:rPr>
                        <a:t>6,80</a:t>
                      </a:r>
                      <a:endParaRPr lang="ru-RU" sz="1050" b="0">
                        <a:latin typeface="Times New Roman"/>
                        <a:ea typeface="Times New Roman"/>
                      </a:endParaRPr>
                    </a:p>
                  </a:txBody>
                  <a:tcPr marL="52311" marR="523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0">
                          <a:latin typeface="Times New Roman"/>
                          <a:ea typeface="Times New Roman"/>
                        </a:rPr>
                        <a:t>23</a:t>
                      </a:r>
                      <a:endParaRPr lang="ru-RU" sz="1050" b="0">
                        <a:latin typeface="Times New Roman"/>
                        <a:ea typeface="Times New Roman"/>
                      </a:endParaRPr>
                    </a:p>
                  </a:txBody>
                  <a:tcPr marL="52311" marR="52311" marT="0" marB="0">
                    <a:lnL w="762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0" dirty="0">
                          <a:latin typeface="Times New Roman"/>
                          <a:ea typeface="Times New Roman"/>
                        </a:rPr>
                        <a:t>2,809</a:t>
                      </a:r>
                      <a:endParaRPr lang="ru-RU" sz="1050" b="0" dirty="0">
                        <a:latin typeface="Times New Roman"/>
                        <a:ea typeface="Times New Roman"/>
                      </a:endParaRPr>
                    </a:p>
                  </a:txBody>
                  <a:tcPr marL="52311" marR="523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0" dirty="0">
                          <a:latin typeface="Times New Roman"/>
                          <a:ea typeface="Times New Roman"/>
                        </a:rPr>
                        <a:t>20,60</a:t>
                      </a:r>
                      <a:endParaRPr lang="ru-RU" sz="1050" b="0" dirty="0">
                        <a:latin typeface="Times New Roman"/>
                        <a:ea typeface="Times New Roman"/>
                      </a:endParaRPr>
                    </a:p>
                  </a:txBody>
                  <a:tcPr marL="52311" marR="523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2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0">
                          <a:latin typeface="Times New Roman"/>
                          <a:ea typeface="Times New Roman"/>
                        </a:rPr>
                        <a:t>6</a:t>
                      </a:r>
                      <a:endParaRPr lang="ru-RU" sz="1050" b="0">
                        <a:latin typeface="Times New Roman"/>
                        <a:ea typeface="Times New Roman"/>
                      </a:endParaRPr>
                    </a:p>
                  </a:txBody>
                  <a:tcPr marL="52311" marR="52311" marT="0" marB="0">
                    <a:lnL w="762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0">
                          <a:latin typeface="Times New Roman"/>
                          <a:ea typeface="Times New Roman"/>
                        </a:rPr>
                        <a:t>0,935</a:t>
                      </a:r>
                      <a:endParaRPr lang="ru-RU" sz="1050" b="0">
                        <a:latin typeface="Times New Roman"/>
                        <a:ea typeface="Times New Roman"/>
                      </a:endParaRPr>
                    </a:p>
                  </a:txBody>
                  <a:tcPr marL="52311" marR="523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0">
                          <a:latin typeface="Times New Roman"/>
                          <a:ea typeface="Times New Roman"/>
                        </a:rPr>
                        <a:t>7,27</a:t>
                      </a:r>
                      <a:endParaRPr lang="ru-RU" sz="1050" b="0">
                        <a:latin typeface="Times New Roman"/>
                        <a:ea typeface="Times New Roman"/>
                      </a:endParaRPr>
                    </a:p>
                  </a:txBody>
                  <a:tcPr marL="52311" marR="523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0">
                          <a:latin typeface="Times New Roman"/>
                          <a:ea typeface="Times New Roman"/>
                        </a:rPr>
                        <a:t>24</a:t>
                      </a:r>
                      <a:endParaRPr lang="ru-RU" sz="1050" b="0">
                        <a:latin typeface="Times New Roman"/>
                        <a:ea typeface="Times New Roman"/>
                      </a:endParaRPr>
                    </a:p>
                  </a:txBody>
                  <a:tcPr marL="52311" marR="52311" marT="0" marB="0">
                    <a:lnL w="762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0">
                          <a:latin typeface="Times New Roman"/>
                          <a:ea typeface="Times New Roman"/>
                        </a:rPr>
                        <a:t>2,984</a:t>
                      </a:r>
                      <a:endParaRPr lang="ru-RU" sz="1050" b="0">
                        <a:latin typeface="Times New Roman"/>
                        <a:ea typeface="Times New Roman"/>
                      </a:endParaRPr>
                    </a:p>
                  </a:txBody>
                  <a:tcPr marL="52311" marR="523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0">
                          <a:latin typeface="Times New Roman"/>
                          <a:ea typeface="Times New Roman"/>
                        </a:rPr>
                        <a:t>21,81</a:t>
                      </a:r>
                      <a:endParaRPr lang="ru-RU" sz="1050" b="0">
                        <a:latin typeface="Times New Roman"/>
                        <a:ea typeface="Times New Roman"/>
                      </a:endParaRPr>
                    </a:p>
                  </a:txBody>
                  <a:tcPr marL="52311" marR="523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2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0">
                          <a:latin typeface="Times New Roman"/>
                          <a:ea typeface="Times New Roman"/>
                        </a:rPr>
                        <a:t>7</a:t>
                      </a:r>
                      <a:endParaRPr lang="ru-RU" sz="1050" b="0">
                        <a:latin typeface="Times New Roman"/>
                        <a:ea typeface="Times New Roman"/>
                      </a:endParaRPr>
                    </a:p>
                  </a:txBody>
                  <a:tcPr marL="52311" marR="52311" marT="0" marB="0">
                    <a:lnL w="762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0">
                          <a:latin typeface="Times New Roman"/>
                          <a:ea typeface="Times New Roman"/>
                        </a:rPr>
                        <a:t>1,005</a:t>
                      </a:r>
                      <a:endParaRPr lang="ru-RU" sz="1050" b="0">
                        <a:latin typeface="Times New Roman"/>
                        <a:ea typeface="Times New Roman"/>
                      </a:endParaRPr>
                    </a:p>
                  </a:txBody>
                  <a:tcPr marL="52311" marR="523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0">
                          <a:latin typeface="Times New Roman"/>
                          <a:ea typeface="Times New Roman"/>
                        </a:rPr>
                        <a:t>7,70</a:t>
                      </a:r>
                      <a:endParaRPr lang="ru-RU" sz="1050" b="0">
                        <a:latin typeface="Times New Roman"/>
                        <a:ea typeface="Times New Roman"/>
                      </a:endParaRPr>
                    </a:p>
                  </a:txBody>
                  <a:tcPr marL="52311" marR="523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0">
                          <a:latin typeface="Times New Roman"/>
                          <a:ea typeface="Times New Roman"/>
                        </a:rPr>
                        <a:t>25</a:t>
                      </a:r>
                      <a:endParaRPr lang="ru-RU" sz="1050" b="0">
                        <a:latin typeface="Times New Roman"/>
                        <a:ea typeface="Times New Roman"/>
                      </a:endParaRPr>
                    </a:p>
                  </a:txBody>
                  <a:tcPr marL="52311" marR="52311" marT="0" marB="0">
                    <a:lnL w="762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0">
                          <a:latin typeface="Times New Roman"/>
                          <a:ea typeface="Times New Roman"/>
                        </a:rPr>
                        <a:t>3,168</a:t>
                      </a:r>
                      <a:endParaRPr lang="ru-RU" sz="1050" b="0">
                        <a:latin typeface="Times New Roman"/>
                        <a:ea typeface="Times New Roman"/>
                      </a:endParaRPr>
                    </a:p>
                  </a:txBody>
                  <a:tcPr marL="52311" marR="523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0">
                          <a:latin typeface="Times New Roman"/>
                          <a:ea typeface="Times New Roman"/>
                        </a:rPr>
                        <a:t>23,07</a:t>
                      </a:r>
                      <a:endParaRPr lang="ru-RU" sz="1050" b="0">
                        <a:latin typeface="Times New Roman"/>
                        <a:ea typeface="Times New Roman"/>
                      </a:endParaRPr>
                    </a:p>
                  </a:txBody>
                  <a:tcPr marL="52311" marR="523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2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0">
                          <a:latin typeface="Times New Roman"/>
                          <a:ea typeface="Times New Roman"/>
                        </a:rPr>
                        <a:t>8</a:t>
                      </a:r>
                      <a:endParaRPr lang="ru-RU" sz="1050" b="0">
                        <a:latin typeface="Times New Roman"/>
                        <a:ea typeface="Times New Roman"/>
                      </a:endParaRPr>
                    </a:p>
                  </a:txBody>
                  <a:tcPr marL="52311" marR="52311" marT="0" marB="0">
                    <a:lnL w="762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0">
                          <a:latin typeface="Times New Roman"/>
                          <a:ea typeface="Times New Roman"/>
                        </a:rPr>
                        <a:t>1,072</a:t>
                      </a:r>
                      <a:endParaRPr lang="ru-RU" sz="1050" b="0">
                        <a:latin typeface="Times New Roman"/>
                        <a:ea typeface="Times New Roman"/>
                      </a:endParaRPr>
                    </a:p>
                  </a:txBody>
                  <a:tcPr marL="52311" marR="523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0">
                          <a:latin typeface="Times New Roman"/>
                          <a:ea typeface="Times New Roman"/>
                        </a:rPr>
                        <a:t>8,28</a:t>
                      </a:r>
                      <a:endParaRPr lang="ru-RU" sz="1050" b="0">
                        <a:latin typeface="Times New Roman"/>
                        <a:ea typeface="Times New Roman"/>
                      </a:endParaRPr>
                    </a:p>
                  </a:txBody>
                  <a:tcPr marL="52311" marR="523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0">
                          <a:latin typeface="Times New Roman"/>
                          <a:ea typeface="Times New Roman"/>
                        </a:rPr>
                        <a:t>26</a:t>
                      </a:r>
                      <a:endParaRPr lang="ru-RU" sz="1050" b="0">
                        <a:latin typeface="Times New Roman"/>
                        <a:ea typeface="Times New Roman"/>
                      </a:endParaRPr>
                    </a:p>
                  </a:txBody>
                  <a:tcPr marL="52311" marR="52311" marT="0" marB="0">
                    <a:lnL w="762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0">
                          <a:latin typeface="Times New Roman"/>
                          <a:ea typeface="Times New Roman"/>
                        </a:rPr>
                        <a:t>3,361</a:t>
                      </a:r>
                      <a:endParaRPr lang="ru-RU" sz="1050" b="0">
                        <a:latin typeface="Times New Roman"/>
                        <a:ea typeface="Times New Roman"/>
                      </a:endParaRPr>
                    </a:p>
                  </a:txBody>
                  <a:tcPr marL="52311" marR="523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0">
                          <a:latin typeface="Times New Roman"/>
                          <a:ea typeface="Times New Roman"/>
                        </a:rPr>
                        <a:t>24,40</a:t>
                      </a:r>
                      <a:endParaRPr lang="ru-RU" sz="1050" b="0">
                        <a:latin typeface="Times New Roman"/>
                        <a:ea typeface="Times New Roman"/>
                      </a:endParaRPr>
                    </a:p>
                  </a:txBody>
                  <a:tcPr marL="52311" marR="523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2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0">
                          <a:latin typeface="Times New Roman"/>
                          <a:ea typeface="Times New Roman"/>
                        </a:rPr>
                        <a:t>9</a:t>
                      </a:r>
                      <a:endParaRPr lang="ru-RU" sz="1050" b="0">
                        <a:latin typeface="Times New Roman"/>
                        <a:ea typeface="Times New Roman"/>
                      </a:endParaRPr>
                    </a:p>
                  </a:txBody>
                  <a:tcPr marL="52311" marR="52311" marT="0" marB="0">
                    <a:lnL w="762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0">
                          <a:latin typeface="Times New Roman"/>
                          <a:ea typeface="Times New Roman"/>
                        </a:rPr>
                        <a:t>1,148</a:t>
                      </a:r>
                      <a:endParaRPr lang="ru-RU" sz="1050" b="0">
                        <a:latin typeface="Times New Roman"/>
                        <a:ea typeface="Times New Roman"/>
                      </a:endParaRPr>
                    </a:p>
                  </a:txBody>
                  <a:tcPr marL="52311" marR="523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0">
                          <a:latin typeface="Times New Roman"/>
                          <a:ea typeface="Times New Roman"/>
                        </a:rPr>
                        <a:t>8,83</a:t>
                      </a:r>
                      <a:endParaRPr lang="ru-RU" sz="1050" b="0">
                        <a:latin typeface="Times New Roman"/>
                        <a:ea typeface="Times New Roman"/>
                      </a:endParaRPr>
                    </a:p>
                  </a:txBody>
                  <a:tcPr marL="52311" marR="523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0">
                          <a:latin typeface="Times New Roman"/>
                          <a:ea typeface="Times New Roman"/>
                        </a:rPr>
                        <a:t>27</a:t>
                      </a:r>
                      <a:endParaRPr lang="ru-RU" sz="1050" b="0">
                        <a:latin typeface="Times New Roman"/>
                        <a:ea typeface="Times New Roman"/>
                      </a:endParaRPr>
                    </a:p>
                  </a:txBody>
                  <a:tcPr marL="52311" marR="52311" marT="0" marB="0">
                    <a:lnL w="762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0">
                          <a:latin typeface="Times New Roman"/>
                          <a:ea typeface="Times New Roman"/>
                        </a:rPr>
                        <a:t>3,565</a:t>
                      </a:r>
                      <a:endParaRPr lang="ru-RU" sz="1050" b="0">
                        <a:latin typeface="Times New Roman"/>
                        <a:ea typeface="Times New Roman"/>
                      </a:endParaRPr>
                    </a:p>
                  </a:txBody>
                  <a:tcPr marL="52311" marR="523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0">
                          <a:latin typeface="Times New Roman"/>
                          <a:ea typeface="Times New Roman"/>
                        </a:rPr>
                        <a:t>25,79</a:t>
                      </a:r>
                      <a:endParaRPr lang="ru-RU" sz="1050" b="0">
                        <a:latin typeface="Times New Roman"/>
                        <a:ea typeface="Times New Roman"/>
                      </a:endParaRPr>
                    </a:p>
                  </a:txBody>
                  <a:tcPr marL="52311" marR="523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2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0">
                          <a:latin typeface="Times New Roman"/>
                          <a:ea typeface="Times New Roman"/>
                        </a:rPr>
                        <a:t>10</a:t>
                      </a:r>
                      <a:endParaRPr lang="ru-RU" sz="1050" b="0">
                        <a:latin typeface="Times New Roman"/>
                        <a:ea typeface="Times New Roman"/>
                      </a:endParaRPr>
                    </a:p>
                  </a:txBody>
                  <a:tcPr marL="52311" marR="52311" marT="0" marB="0">
                    <a:lnL w="762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0">
                          <a:latin typeface="Times New Roman"/>
                          <a:ea typeface="Times New Roman"/>
                        </a:rPr>
                        <a:t>1,227</a:t>
                      </a:r>
                      <a:endParaRPr lang="ru-RU" sz="1050" b="0">
                        <a:latin typeface="Times New Roman"/>
                        <a:ea typeface="Times New Roman"/>
                      </a:endParaRPr>
                    </a:p>
                  </a:txBody>
                  <a:tcPr marL="52311" marR="523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0">
                          <a:latin typeface="Times New Roman"/>
                          <a:ea typeface="Times New Roman"/>
                        </a:rPr>
                        <a:t>9,41</a:t>
                      </a:r>
                      <a:endParaRPr lang="ru-RU" sz="1050" b="0">
                        <a:latin typeface="Times New Roman"/>
                        <a:ea typeface="Times New Roman"/>
                      </a:endParaRPr>
                    </a:p>
                  </a:txBody>
                  <a:tcPr marL="52311" marR="523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0">
                          <a:latin typeface="Times New Roman"/>
                          <a:ea typeface="Times New Roman"/>
                        </a:rPr>
                        <a:t>28</a:t>
                      </a:r>
                      <a:endParaRPr lang="ru-RU" sz="1050" b="0">
                        <a:latin typeface="Times New Roman"/>
                        <a:ea typeface="Times New Roman"/>
                      </a:endParaRPr>
                    </a:p>
                  </a:txBody>
                  <a:tcPr marL="52311" marR="52311" marT="0" marB="0">
                    <a:lnL w="762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0">
                          <a:latin typeface="Times New Roman"/>
                          <a:ea typeface="Times New Roman"/>
                        </a:rPr>
                        <a:t>3,780</a:t>
                      </a:r>
                      <a:endParaRPr lang="ru-RU" sz="1050" b="0">
                        <a:latin typeface="Times New Roman"/>
                        <a:ea typeface="Times New Roman"/>
                      </a:endParaRPr>
                    </a:p>
                  </a:txBody>
                  <a:tcPr marL="52311" marR="523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0">
                          <a:latin typeface="Times New Roman"/>
                          <a:ea typeface="Times New Roman"/>
                        </a:rPr>
                        <a:t>27,26</a:t>
                      </a:r>
                      <a:endParaRPr lang="ru-RU" sz="1050" b="0">
                        <a:latin typeface="Times New Roman"/>
                        <a:ea typeface="Times New Roman"/>
                      </a:endParaRPr>
                    </a:p>
                  </a:txBody>
                  <a:tcPr marL="52311" marR="523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2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0">
                          <a:latin typeface="Times New Roman"/>
                          <a:ea typeface="Times New Roman"/>
                        </a:rPr>
                        <a:t>11</a:t>
                      </a:r>
                      <a:endParaRPr lang="ru-RU" sz="1050" b="0">
                        <a:latin typeface="Times New Roman"/>
                        <a:ea typeface="Times New Roman"/>
                      </a:endParaRPr>
                    </a:p>
                  </a:txBody>
                  <a:tcPr marL="52311" marR="52311" marT="0" marB="0">
                    <a:lnL w="762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0">
                          <a:latin typeface="Times New Roman"/>
                          <a:ea typeface="Times New Roman"/>
                        </a:rPr>
                        <a:t>1,312</a:t>
                      </a:r>
                      <a:endParaRPr lang="ru-RU" sz="1050" b="0">
                        <a:latin typeface="Times New Roman"/>
                        <a:ea typeface="Times New Roman"/>
                      </a:endParaRPr>
                    </a:p>
                  </a:txBody>
                  <a:tcPr marL="52311" marR="523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0">
                          <a:latin typeface="Times New Roman"/>
                          <a:ea typeface="Times New Roman"/>
                        </a:rPr>
                        <a:t>10,02</a:t>
                      </a:r>
                      <a:endParaRPr lang="ru-RU" sz="1050" b="0">
                        <a:latin typeface="Times New Roman"/>
                        <a:ea typeface="Times New Roman"/>
                      </a:endParaRPr>
                    </a:p>
                  </a:txBody>
                  <a:tcPr marL="52311" marR="523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0">
                          <a:latin typeface="Times New Roman"/>
                          <a:ea typeface="Times New Roman"/>
                        </a:rPr>
                        <a:t>29</a:t>
                      </a:r>
                      <a:endParaRPr lang="ru-RU" sz="1050" b="0">
                        <a:latin typeface="Times New Roman"/>
                        <a:ea typeface="Times New Roman"/>
                      </a:endParaRPr>
                    </a:p>
                  </a:txBody>
                  <a:tcPr marL="52311" marR="52311" marT="0" marB="0">
                    <a:lnL w="762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0">
                          <a:latin typeface="Times New Roman"/>
                          <a:ea typeface="Times New Roman"/>
                        </a:rPr>
                        <a:t>4,005</a:t>
                      </a:r>
                      <a:endParaRPr lang="ru-RU" sz="1050" b="0">
                        <a:latin typeface="Times New Roman"/>
                        <a:ea typeface="Times New Roman"/>
                      </a:endParaRPr>
                    </a:p>
                  </a:txBody>
                  <a:tcPr marL="52311" marR="523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0">
                          <a:latin typeface="Times New Roman"/>
                          <a:ea typeface="Times New Roman"/>
                        </a:rPr>
                        <a:t>28,70</a:t>
                      </a:r>
                      <a:endParaRPr lang="ru-RU" sz="1050" b="0">
                        <a:latin typeface="Times New Roman"/>
                        <a:ea typeface="Times New Roman"/>
                      </a:endParaRPr>
                    </a:p>
                  </a:txBody>
                  <a:tcPr marL="52311" marR="523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2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0">
                          <a:latin typeface="Times New Roman"/>
                          <a:ea typeface="Times New Roman"/>
                        </a:rPr>
                        <a:t>12</a:t>
                      </a:r>
                      <a:endParaRPr lang="ru-RU" sz="1050" b="0">
                        <a:latin typeface="Times New Roman"/>
                        <a:ea typeface="Times New Roman"/>
                      </a:endParaRPr>
                    </a:p>
                  </a:txBody>
                  <a:tcPr marL="52311" marR="52311" marT="0" marB="0">
                    <a:lnL w="762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0">
                          <a:latin typeface="Times New Roman"/>
                          <a:ea typeface="Times New Roman"/>
                        </a:rPr>
                        <a:t>1,401</a:t>
                      </a:r>
                      <a:endParaRPr lang="ru-RU" sz="1050" b="0">
                        <a:latin typeface="Times New Roman"/>
                        <a:ea typeface="Times New Roman"/>
                      </a:endParaRPr>
                    </a:p>
                  </a:txBody>
                  <a:tcPr marL="52311" marR="523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0">
                          <a:latin typeface="Times New Roman"/>
                          <a:ea typeface="Times New Roman"/>
                        </a:rPr>
                        <a:t>10,67</a:t>
                      </a:r>
                      <a:endParaRPr lang="ru-RU" sz="1050" b="0">
                        <a:latin typeface="Times New Roman"/>
                        <a:ea typeface="Times New Roman"/>
                      </a:endParaRPr>
                    </a:p>
                  </a:txBody>
                  <a:tcPr marL="52311" marR="523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0">
                          <a:latin typeface="Times New Roman"/>
                          <a:ea typeface="Times New Roman"/>
                        </a:rPr>
                        <a:t>30</a:t>
                      </a:r>
                      <a:endParaRPr lang="ru-RU" sz="1050" b="0">
                        <a:latin typeface="Times New Roman"/>
                        <a:ea typeface="Times New Roman"/>
                      </a:endParaRPr>
                    </a:p>
                  </a:txBody>
                  <a:tcPr marL="52311" marR="52311" marT="0" marB="0">
                    <a:lnL w="762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0">
                          <a:latin typeface="Times New Roman"/>
                          <a:ea typeface="Times New Roman"/>
                        </a:rPr>
                        <a:t>4,242</a:t>
                      </a:r>
                      <a:endParaRPr lang="ru-RU" sz="1050" b="0">
                        <a:latin typeface="Times New Roman"/>
                        <a:ea typeface="Times New Roman"/>
                      </a:endParaRPr>
                    </a:p>
                  </a:txBody>
                  <a:tcPr marL="52311" marR="523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0" dirty="0">
                          <a:latin typeface="Times New Roman"/>
                          <a:ea typeface="Times New Roman"/>
                        </a:rPr>
                        <a:t>30,3</a:t>
                      </a:r>
                      <a:endParaRPr lang="ru-RU" sz="1050" b="0" dirty="0">
                        <a:latin typeface="Times New Roman"/>
                        <a:ea typeface="Times New Roman"/>
                      </a:endParaRPr>
                    </a:p>
                  </a:txBody>
                  <a:tcPr marL="52311" marR="523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028" name="Object 4"/>
          <p:cNvGraphicFramePr>
            <a:graphicFrameLocks noChangeAspect="1"/>
          </p:cNvGraphicFramePr>
          <p:nvPr/>
        </p:nvGraphicFramePr>
        <p:xfrm>
          <a:off x="0" y="0"/>
          <a:ext cx="152400" cy="16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" name="Формула" r:id="rId7" imgW="152268" imgH="164957" progId="Equation.3">
                  <p:embed/>
                </p:oleObj>
              </mc:Choice>
              <mc:Fallback>
                <p:oleObj name="Формула" r:id="rId7" imgW="152268" imgH="164957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2400" cy="161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0" y="0"/>
          <a:ext cx="152400" cy="16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" name="Формула" r:id="rId8" imgW="152268" imgH="164957" progId="Equation.3">
                  <p:embed/>
                </p:oleObj>
              </mc:Choice>
              <mc:Fallback>
                <p:oleObj name="Формула" r:id="rId8" imgW="152268" imgH="164957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2400" cy="161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28596" y="285728"/>
            <a:ext cx="87154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/>
              <a:t>Таблиця </a:t>
            </a:r>
            <a:r>
              <a:rPr lang="ru-RU" b="1" dirty="0" smtClean="0"/>
              <a:t>2. </a:t>
            </a:r>
          </a:p>
          <a:p>
            <a:pPr algn="ctr"/>
            <a:r>
              <a:rPr lang="ru-RU" b="1" dirty="0" smtClean="0"/>
              <a:t>З</a:t>
            </a:r>
            <a:r>
              <a:rPr lang="uk-UA" b="1" dirty="0" err="1" smtClean="0"/>
              <a:t>алежні</a:t>
            </a:r>
            <a:r>
              <a:rPr lang="ru-RU" b="1" dirty="0" err="1" smtClean="0"/>
              <a:t>сть</a:t>
            </a:r>
            <a:r>
              <a:rPr lang="uk-UA" b="1" dirty="0" smtClean="0"/>
              <a:t> тиску та густини насиченої водяної пари від температури</a:t>
            </a:r>
            <a:endParaRPr lang="ru-RU" b="1" i="1" dirty="0" smtClean="0"/>
          </a:p>
          <a:p>
            <a:pPr algn="ctr"/>
            <a:endParaRPr lang="ru-RU" dirty="0"/>
          </a:p>
        </p:txBody>
      </p:sp>
      <p:sp>
        <p:nvSpPr>
          <p:cNvPr id="9" name="Управляющая кнопка: назад 8">
            <a:hlinkClick r:id="rId9" action="ppaction://hlinksldjump" highlightClick="1"/>
          </p:cNvPr>
          <p:cNvSpPr/>
          <p:nvPr/>
        </p:nvSpPr>
        <p:spPr>
          <a:xfrm>
            <a:off x="214282" y="1500174"/>
            <a:ext cx="785818" cy="42862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в начало 10">
            <a:hlinkClick r:id="rId10" action="ppaction://hlinksldjump" highlightClick="1"/>
          </p:cNvPr>
          <p:cNvSpPr/>
          <p:nvPr/>
        </p:nvSpPr>
        <p:spPr>
          <a:xfrm>
            <a:off x="214282" y="2071678"/>
            <a:ext cx="785818" cy="357190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правляющая кнопка: домой 11">
            <a:hlinkClick r:id="rId11" action="ppaction://hlinksldjump" highlightClick="1"/>
          </p:cNvPr>
          <p:cNvSpPr/>
          <p:nvPr/>
        </p:nvSpPr>
        <p:spPr>
          <a:xfrm>
            <a:off x="214282" y="2571744"/>
            <a:ext cx="785818" cy="42862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122152"/>
          </a:xfrm>
        </p:spPr>
        <p:txBody>
          <a:bodyPr/>
          <a:lstStyle/>
          <a:p>
            <a:pPr algn="ctr">
              <a:buNone/>
            </a:pPr>
            <a:r>
              <a:rPr lang="uk-UA" sz="3200" b="1" dirty="0" smtClean="0">
                <a:latin typeface="Verdana" pitchFamily="34" charset="0"/>
              </a:rPr>
              <a:t>Джига</a:t>
            </a:r>
          </a:p>
          <a:p>
            <a:pPr>
              <a:buNone/>
            </a:pPr>
            <a:r>
              <a:rPr lang="uk-UA" sz="3200" dirty="0" smtClean="0">
                <a:latin typeface="Verdana" pitchFamily="34" charset="0"/>
              </a:rPr>
              <a:t> — вміст водяної пари в повітрі, характеризується  відносною вологістю, дефіцитом вологи, точкою роси,</a:t>
            </a:r>
          </a:p>
          <a:p>
            <a:pPr>
              <a:buNone/>
            </a:pPr>
            <a:r>
              <a:rPr lang="uk-UA" sz="3200" dirty="0" smtClean="0">
                <a:latin typeface="Verdana" pitchFamily="34" charset="0"/>
              </a:rPr>
              <a:t> — є одним з найважливіших параметрів атмосфери, що визначає погоду, а також те, наскільки комфортно почуває себе людина в цей момент часу.</a:t>
            </a:r>
          </a:p>
          <a:p>
            <a:endParaRPr lang="ru-RU" dirty="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>
                <a:latin typeface="Verdana" pitchFamily="34" charset="0"/>
              </a:rPr>
              <a:t>Є два способи кількісної оцінки вологості:</a:t>
            </a:r>
            <a:endParaRPr lang="ru-RU" dirty="0">
              <a:latin typeface="Verdana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uk-UA" dirty="0" smtClean="0">
                <a:latin typeface="Verdana" pitchFamily="34" charset="0"/>
                <a:hlinkClick r:id="rId2" tooltip="Абсолютна вологість"/>
              </a:rPr>
              <a:t>Абсолютна вологість</a:t>
            </a:r>
            <a:r>
              <a:rPr lang="uk-UA" dirty="0" smtClean="0">
                <a:latin typeface="Verdana" pitchFamily="34" charset="0"/>
              </a:rPr>
              <a:t> — маса водяної пари, що утримується в одиницях об'єму повітря.</a:t>
            </a:r>
            <a:br>
              <a:rPr lang="uk-UA" dirty="0" smtClean="0">
                <a:latin typeface="Verdana" pitchFamily="34" charset="0"/>
              </a:rPr>
            </a:br>
            <a:endParaRPr lang="uk-UA" dirty="0" smtClean="0">
              <a:latin typeface="Verdana" pitchFamily="34" charset="0"/>
            </a:endParaRPr>
          </a:p>
          <a:p>
            <a:r>
              <a:rPr lang="uk-UA" dirty="0" smtClean="0">
                <a:latin typeface="Verdana" pitchFamily="34" charset="0"/>
                <a:hlinkClick r:id="rId3" tooltip="Відносна вологість"/>
              </a:rPr>
              <a:t>Відносна вологість</a:t>
            </a:r>
            <a:r>
              <a:rPr lang="uk-UA" dirty="0" smtClean="0">
                <a:latin typeface="Verdana" pitchFamily="34" charset="0"/>
              </a:rPr>
              <a:t> — відношення абсолютної вологості до її максимального значення при даній температурі.</a:t>
            </a:r>
          </a:p>
          <a:p>
            <a:pPr>
              <a:buNone/>
            </a:pPr>
            <a:r>
              <a:rPr lang="uk-UA" dirty="0" smtClean="0">
                <a:latin typeface="Verdana" pitchFamily="34" charset="0"/>
              </a:rPr>
              <a:t> При 100% відносній вологості в повітрі може відбутися конденсація водяних пар з утворенням туману, випаданням води. Температура, при якій це трапляється, називається </a:t>
            </a:r>
            <a:r>
              <a:rPr lang="uk-UA" i="1" dirty="0" smtClean="0">
                <a:latin typeface="Verdana" pitchFamily="34" charset="0"/>
              </a:rPr>
              <a:t>точкою роси</a:t>
            </a:r>
            <a:r>
              <a:rPr lang="uk-UA" dirty="0" smtClean="0">
                <a:latin typeface="Verdana" pitchFamily="34" charset="0"/>
              </a:rPr>
              <a:t>.</a:t>
            </a:r>
          </a:p>
          <a:p>
            <a:endParaRPr lang="ru-RU" dirty="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Блок-схема: процесс 5"/>
          <p:cNvSpPr/>
          <p:nvPr/>
        </p:nvSpPr>
        <p:spPr>
          <a:xfrm>
            <a:off x="1142976" y="714356"/>
            <a:ext cx="2857520" cy="785818"/>
          </a:xfrm>
          <a:prstGeom prst="flowChartProcess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mtClean="0">
                <a:latin typeface="Verdana" pitchFamily="34" charset="0"/>
              </a:rPr>
              <a:t>СУХЕ   ПОВІТРЯ</a:t>
            </a:r>
            <a:endParaRPr lang="uk-UA">
              <a:latin typeface="Verdana" pitchFamily="34" charset="0"/>
            </a:endParaRPr>
          </a:p>
        </p:txBody>
      </p:sp>
      <p:sp>
        <p:nvSpPr>
          <p:cNvPr id="8" name="Блок-схема: процесс 7"/>
          <p:cNvSpPr/>
          <p:nvPr/>
        </p:nvSpPr>
        <p:spPr>
          <a:xfrm>
            <a:off x="4643438" y="714356"/>
            <a:ext cx="2786082" cy="785818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latin typeface="Verdana" pitchFamily="34" charset="0"/>
              </a:rPr>
              <a:t>ЗАНАДТО   ЗВОЛОЖЕНЕ   ПОВІТРЯ</a:t>
            </a:r>
            <a:endParaRPr lang="uk-UA" dirty="0">
              <a:latin typeface="Verdana" pitchFamily="34" charset="0"/>
            </a:endParaRPr>
          </a:p>
        </p:txBody>
      </p:sp>
      <p:sp>
        <p:nvSpPr>
          <p:cNvPr id="11" name="Стрелка вниз 10"/>
          <p:cNvSpPr/>
          <p:nvPr/>
        </p:nvSpPr>
        <p:spPr>
          <a:xfrm>
            <a:off x="1071538" y="1500174"/>
            <a:ext cx="3143272" cy="928694"/>
          </a:xfrm>
          <a:prstGeom prst="down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i="1" dirty="0" smtClean="0">
                <a:solidFill>
                  <a:schemeClr val="tx1"/>
                </a:solidFill>
                <a:latin typeface="Verdana" pitchFamily="34" charset="0"/>
              </a:rPr>
              <a:t>спричиняє</a:t>
            </a:r>
            <a:endParaRPr lang="uk-UA" i="1" dirty="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12" name="Стрелка вниз 11"/>
          <p:cNvSpPr/>
          <p:nvPr/>
        </p:nvSpPr>
        <p:spPr>
          <a:xfrm>
            <a:off x="4572000" y="1500174"/>
            <a:ext cx="2928958" cy="8572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  <a:latin typeface="Verdana" pitchFamily="34" charset="0"/>
              </a:rPr>
              <a:t>спричиняє</a:t>
            </a:r>
            <a:endParaRPr lang="uk-UA" dirty="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13" name="Блок-схема: альтернативный процесс 12"/>
          <p:cNvSpPr/>
          <p:nvPr/>
        </p:nvSpPr>
        <p:spPr>
          <a:xfrm>
            <a:off x="1191624" y="2500306"/>
            <a:ext cx="2880000" cy="1357322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  <a:latin typeface="Verdana" pitchFamily="34" charset="0"/>
              </a:rPr>
              <a:t>Більшу ймовірність розвитку алергій</a:t>
            </a:r>
            <a:endParaRPr lang="uk-UA" dirty="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16" name="Блок-схема: альтернативный процесс 15"/>
          <p:cNvSpPr/>
          <p:nvPr/>
        </p:nvSpPr>
        <p:spPr>
          <a:xfrm>
            <a:off x="1191934" y="3857628"/>
            <a:ext cx="2880000" cy="642942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mtClean="0">
                <a:solidFill>
                  <a:schemeClr val="tx1"/>
                </a:solidFill>
                <a:latin typeface="Verdana" pitchFamily="34" charset="0"/>
              </a:rPr>
              <a:t> Дерматитів </a:t>
            </a:r>
            <a:endParaRPr lang="uk-UA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18" name="Блок-схема: альтернативный процесс 17"/>
          <p:cNvSpPr/>
          <p:nvPr/>
        </p:nvSpPr>
        <p:spPr>
          <a:xfrm>
            <a:off x="1214414" y="4500570"/>
            <a:ext cx="2880000" cy="928694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  <a:latin typeface="Verdana" pitchFamily="34" charset="0"/>
              </a:rPr>
              <a:t>Пересихання слизових оболонок дихальних шляхів </a:t>
            </a:r>
            <a:endParaRPr lang="uk-UA" dirty="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21" name="Блок-схема: альтернативный процесс 20"/>
          <p:cNvSpPr/>
          <p:nvPr/>
        </p:nvSpPr>
        <p:spPr>
          <a:xfrm>
            <a:off x="4692086" y="2500306"/>
            <a:ext cx="2880000" cy="1285884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  <a:latin typeface="Verdana" pitchFamily="34" charset="0"/>
              </a:rPr>
              <a:t>Перегрівання  організму людини</a:t>
            </a:r>
            <a:endParaRPr lang="uk-UA" dirty="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23" name="Блок-схема: альтернативный процесс 22"/>
          <p:cNvSpPr/>
          <p:nvPr/>
        </p:nvSpPr>
        <p:spPr>
          <a:xfrm>
            <a:off x="4692086" y="3786190"/>
            <a:ext cx="2880000" cy="785818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  <a:latin typeface="Verdana" pitchFamily="34" charset="0"/>
              </a:rPr>
              <a:t>Погіршення самопочуття</a:t>
            </a:r>
            <a:endParaRPr lang="uk-UA" dirty="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24" name="Блок-схема: альтернативный процесс 23"/>
          <p:cNvSpPr/>
          <p:nvPr/>
        </p:nvSpPr>
        <p:spPr>
          <a:xfrm>
            <a:off x="4714876" y="4572008"/>
            <a:ext cx="2880000" cy="785818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  <a:latin typeface="Verdana" pitchFamily="34" charset="0"/>
              </a:rPr>
              <a:t> Відчуття важкості та задухи </a:t>
            </a:r>
            <a:endParaRPr lang="uk-UA" dirty="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857224" y="5572140"/>
            <a:ext cx="70009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Нормальна </a:t>
            </a:r>
            <a:r>
              <a:rPr lang="ru-RU" sz="2400" dirty="0" err="1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відносна</a:t>
            </a:r>
            <a:r>
              <a:rPr lang="ru-RU" sz="24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вологість</a:t>
            </a:r>
            <a:r>
              <a:rPr lang="ru-RU" sz="24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повітря</a:t>
            </a:r>
            <a:r>
              <a:rPr lang="ru-RU" sz="24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коливається</a:t>
            </a:r>
            <a:r>
              <a:rPr lang="ru-RU" sz="24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від</a:t>
            </a:r>
            <a:r>
              <a:rPr lang="ru-RU" sz="24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30 до 60 %.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Методи визначення </a:t>
            </a:r>
            <a:endParaRPr lang="ru-RU" dirty="0"/>
          </a:p>
        </p:txBody>
      </p:sp>
      <p:sp>
        <p:nvSpPr>
          <p:cNvPr id="4" name="Блок-схема: альтернативный процесс 3"/>
          <p:cNvSpPr/>
          <p:nvPr/>
        </p:nvSpPr>
        <p:spPr>
          <a:xfrm>
            <a:off x="642910" y="2571744"/>
            <a:ext cx="7858180" cy="857256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i="1" dirty="0" smtClean="0">
                <a:hlinkClick r:id="rId2" action="ppaction://hlinksldjump"/>
              </a:rPr>
              <a:t>Аналог  психрометра</a:t>
            </a:r>
            <a:endParaRPr lang="ru-RU" sz="2400" i="1" dirty="0"/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571472" y="4286256"/>
            <a:ext cx="7858180" cy="78581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i="1" dirty="0" smtClean="0">
                <a:hlinkClick r:id="rId3" action="ppaction://hlinksldjump"/>
              </a:rPr>
              <a:t>Аналог  конденсаційного  гігрометра </a:t>
            </a:r>
            <a:endParaRPr lang="ru-RU" sz="2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Експериментальне дослідження</a:t>
            </a:r>
            <a:endParaRPr lang="ru-RU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928802"/>
            <a:ext cx="8678198" cy="4389120"/>
          </a:xfrm>
        </p:spPr>
        <p:txBody>
          <a:bodyPr>
            <a:normAutofit fontScale="92500" lnSpcReduction="10000"/>
          </a:bodyPr>
          <a:lstStyle/>
          <a:p>
            <a:pPr marL="0" algn="ctr">
              <a:spcBef>
                <a:spcPts val="0"/>
              </a:spcBef>
              <a:buNone/>
            </a:pPr>
            <a:r>
              <a:rPr lang="uk-UA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Перевіримо експериментально дію обох методів. </a:t>
            </a:r>
          </a:p>
          <a:p>
            <a:pPr marL="182880" indent="-457200">
              <a:spcBef>
                <a:spcPts val="0"/>
              </a:spcBef>
            </a:pPr>
            <a:r>
              <a:rPr lang="uk-UA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За допомогою гігрометра:</a:t>
            </a:r>
          </a:p>
          <a:p>
            <a:pPr marL="0" indent="361950">
              <a:spcBef>
                <a:spcPts val="0"/>
              </a:spcBef>
              <a:buNone/>
            </a:pPr>
            <a:r>
              <a:rPr lang="uk-UA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Температура приміщення 20°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</a:t>
            </a:r>
            <a:r>
              <a:rPr lang="uk-UA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el-GR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ρ</a:t>
            </a:r>
            <a:r>
              <a:rPr lang="uk-UA" baseline="-25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н1</a:t>
            </a:r>
            <a:r>
              <a:rPr lang="uk-UA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=17,32г/м</a:t>
            </a:r>
            <a:r>
              <a:rPr lang="uk-UA" baseline="30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3</a:t>
            </a:r>
            <a:r>
              <a:rPr lang="uk-UA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 </a:t>
            </a:r>
          </a:p>
          <a:p>
            <a:pPr marL="361950" indent="0">
              <a:spcBef>
                <a:spcPts val="0"/>
              </a:spcBef>
              <a:buNone/>
            </a:pPr>
            <a:r>
              <a:rPr lang="uk-UA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На конденсаційному гігрометрі роса випала при температурі води 10°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</a:t>
            </a:r>
            <a:r>
              <a:rPr lang="uk-UA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(</a:t>
            </a:r>
            <a:r>
              <a:rPr lang="el-GR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ρ</a:t>
            </a:r>
            <a:r>
              <a:rPr lang="uk-UA" baseline="-25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н2</a:t>
            </a:r>
            <a:r>
              <a:rPr lang="uk-UA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=</a:t>
            </a:r>
            <a:r>
              <a:rPr lang="el-GR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ρ</a:t>
            </a:r>
            <a:r>
              <a:rPr lang="uk-UA" baseline="-25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а</a:t>
            </a:r>
            <a:r>
              <a:rPr lang="uk-UA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=9,41г/м</a:t>
            </a:r>
            <a:r>
              <a:rPr lang="uk-UA" baseline="30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3</a:t>
            </a:r>
            <a:r>
              <a:rPr lang="uk-UA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). </a:t>
            </a:r>
          </a:p>
          <a:p>
            <a:pPr marL="361950" indent="0">
              <a:spcBef>
                <a:spcPts val="0"/>
              </a:spcBef>
              <a:buNone/>
            </a:pPr>
            <a:r>
              <a:rPr lang="uk-UA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Обчислюємо вологість повітря в кімнаті: </a:t>
            </a:r>
            <a:r>
              <a:rPr lang="el-GR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φ</a:t>
            </a:r>
            <a:r>
              <a:rPr lang="uk-UA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=9,41/17,32*100%=</a:t>
            </a:r>
            <a:r>
              <a:rPr lang="uk-UA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54%.</a:t>
            </a:r>
          </a:p>
          <a:p>
            <a:pPr marL="182880" indent="-457200">
              <a:spcBef>
                <a:spcPts val="600"/>
              </a:spcBef>
            </a:pPr>
            <a:r>
              <a:rPr lang="uk-UA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За допомогою психрометра</a:t>
            </a:r>
            <a:r>
              <a:rPr lang="uk-UA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:</a:t>
            </a:r>
          </a:p>
          <a:p>
            <a:pPr marL="361950" indent="0">
              <a:spcBef>
                <a:spcPts val="0"/>
              </a:spcBef>
              <a:buNone/>
            </a:pPr>
            <a:r>
              <a:rPr lang="uk-UA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вологий термометр показує 15°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</a:t>
            </a:r>
            <a:r>
              <a:rPr lang="uk-UA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 різниця температур = 5°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</a:t>
            </a:r>
            <a:r>
              <a:rPr lang="uk-UA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  <a:p>
            <a:pPr marL="361950" indent="0">
              <a:spcBef>
                <a:spcPts val="0"/>
              </a:spcBef>
              <a:buNone/>
            </a:pPr>
            <a:r>
              <a:rPr lang="uk-UA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За психрометричною таблицею визначаємо, що вологість повітря в кімнаті </a:t>
            </a:r>
            <a:r>
              <a:rPr lang="uk-UA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54%.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681682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uk-UA" sz="6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>
              <a:buNone/>
            </a:pPr>
            <a:r>
              <a:rPr lang="uk-UA" sz="6600" dirty="0" smtClean="0"/>
              <a:t>Дякую за увагу</a:t>
            </a:r>
          </a:p>
          <a:p>
            <a:pPr algn="ctr">
              <a:buNone/>
            </a:pPr>
            <a:endParaRPr lang="uk-UA" sz="6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uk-UA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ПСИХРОМЕТР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1520" y="1722437"/>
            <a:ext cx="5040560" cy="4525963"/>
          </a:xfrm>
        </p:spPr>
        <p:txBody>
          <a:bodyPr/>
          <a:lstStyle/>
          <a:p>
            <a:pPr marL="95250" indent="-30163">
              <a:buNone/>
            </a:pPr>
            <a:r>
              <a:rPr lang="uk-UA" dirty="0" smtClean="0"/>
              <a:t>Для виготовлення потрібно: два    звичайних термометра, ємність з водою, шматочок   легкої тканини (марля)і психометрична таблиця(її з легкістю можна знайти в </a:t>
            </a:r>
            <a:r>
              <a:rPr lang="uk-UA" dirty="0" err="1" smtClean="0"/>
              <a:t>інтернеті</a:t>
            </a:r>
            <a:r>
              <a:rPr lang="uk-UA" dirty="0" smtClean="0"/>
              <a:t>).</a:t>
            </a:r>
            <a:endParaRPr lang="ru-RU" dirty="0"/>
          </a:p>
        </p:txBody>
      </p:sp>
      <p:pic>
        <p:nvPicPr>
          <p:cNvPr id="5" name="Содержимое 4" descr="пс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652120" y="1124744"/>
            <a:ext cx="2952328" cy="5145571"/>
          </a:xfrm>
        </p:spPr>
      </p:pic>
      <p:sp>
        <p:nvSpPr>
          <p:cNvPr id="6" name="Управляющая кнопка: в конец 5">
            <a:hlinkClick r:id="rId3" action="ppaction://hlinksldjump" highlightClick="1"/>
          </p:cNvPr>
          <p:cNvSpPr/>
          <p:nvPr/>
        </p:nvSpPr>
        <p:spPr>
          <a:xfrm>
            <a:off x="571472" y="5214950"/>
            <a:ext cx="1214446" cy="571504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далее 6">
            <a:hlinkClick r:id="rId4" action="ppaction://hlinksldjump" highlightClick="1"/>
          </p:cNvPr>
          <p:cNvSpPr/>
          <p:nvPr/>
        </p:nvSpPr>
        <p:spPr>
          <a:xfrm>
            <a:off x="2000232" y="5214950"/>
            <a:ext cx="1143008" cy="57150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домой 7">
            <a:hlinkClick r:id="rId5" action="ppaction://hlinksldjump" highlightClick="1"/>
          </p:cNvPr>
          <p:cNvSpPr/>
          <p:nvPr/>
        </p:nvSpPr>
        <p:spPr>
          <a:xfrm>
            <a:off x="3357554" y="5214950"/>
            <a:ext cx="1071570" cy="57150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145282"/>
          </a:xfrm>
        </p:spPr>
        <p:txBody>
          <a:bodyPr/>
          <a:lstStyle/>
          <a:p>
            <a:r>
              <a:rPr lang="uk-UA" dirty="0" smtClean="0"/>
              <a:t>ПСИХРОМЕТРИЧНА ТАБЛИЦЯ</a:t>
            </a:r>
            <a:endParaRPr lang="ru-RU" dirty="0"/>
          </a:p>
        </p:txBody>
      </p:sp>
      <p:pic>
        <p:nvPicPr>
          <p:cNvPr id="5" name="Содержимое 4" descr="психр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1412776"/>
            <a:ext cx="6868395" cy="4969179"/>
          </a:xfrm>
        </p:spPr>
      </p:pic>
      <p:sp>
        <p:nvSpPr>
          <p:cNvPr id="4" name="Управляющая кнопка: далее 3">
            <a:hlinkClick r:id="rId3" action="ppaction://hlinksldjump" highlightClick="1"/>
          </p:cNvPr>
          <p:cNvSpPr/>
          <p:nvPr/>
        </p:nvSpPr>
        <p:spPr>
          <a:xfrm>
            <a:off x="214282" y="2143116"/>
            <a:ext cx="857256" cy="42862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назад 5">
            <a:hlinkClick r:id="rId4" action="ppaction://hlinksldjump" highlightClick="1"/>
          </p:cNvPr>
          <p:cNvSpPr/>
          <p:nvPr/>
        </p:nvSpPr>
        <p:spPr>
          <a:xfrm>
            <a:off x="214282" y="2786058"/>
            <a:ext cx="857256" cy="42862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домой 6">
            <a:hlinkClick r:id="rId5" action="ppaction://hlinksldjump" highlightClick="1"/>
          </p:cNvPr>
          <p:cNvSpPr/>
          <p:nvPr/>
        </p:nvSpPr>
        <p:spPr>
          <a:xfrm>
            <a:off x="214282" y="3500438"/>
            <a:ext cx="857256" cy="50006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431</TotalTime>
  <Words>467</Words>
  <Application>Microsoft Office PowerPoint</Application>
  <PresentationFormat>Екран (4:3)</PresentationFormat>
  <Paragraphs>167</Paragraphs>
  <Slides>13</Slides>
  <Notes>0</Notes>
  <HiddenSlides>0</HiddenSlides>
  <MMClips>1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Вбудовані сервери OLE</vt:lpstr>
      </vt:variant>
      <vt:variant>
        <vt:i4>1</vt:i4>
      </vt:variant>
      <vt:variant>
        <vt:lpstr>Заголовки слайдів</vt:lpstr>
      </vt:variant>
      <vt:variant>
        <vt:i4>13</vt:i4>
      </vt:variant>
    </vt:vector>
  </HeadingPairs>
  <TitlesOfParts>
    <vt:vector size="15" baseType="lpstr">
      <vt:lpstr>Поток</vt:lpstr>
      <vt:lpstr>Формула</vt:lpstr>
      <vt:lpstr>Вологість  повітря  </vt:lpstr>
      <vt:lpstr>Презентація PowerPoint</vt:lpstr>
      <vt:lpstr>Є два способи кількісної оцінки вологості:</vt:lpstr>
      <vt:lpstr>Презентація PowerPoint</vt:lpstr>
      <vt:lpstr>Методи визначення </vt:lpstr>
      <vt:lpstr>Експериментальне дослідження</vt:lpstr>
      <vt:lpstr>Презентація PowerPoint</vt:lpstr>
      <vt:lpstr>ПСИХРОМЕТР</vt:lpstr>
      <vt:lpstr>ПСИХРОМЕТРИЧНА ТАБЛИЦЯ</vt:lpstr>
      <vt:lpstr>Презентація PowerPoint</vt:lpstr>
      <vt:lpstr>КОНДЕНСАЦІЙНИЙ ГІГРОМЕТР</vt:lpstr>
      <vt:lpstr>ПРИНЦИП  ДІЇ</vt:lpstr>
      <vt:lpstr>Презентація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Вологість  повітря</dc:title>
  <dc:creator>Olja</dc:creator>
  <cp:lastModifiedBy>Admin</cp:lastModifiedBy>
  <cp:revision>34</cp:revision>
  <dcterms:created xsi:type="dcterms:W3CDTF">2013-04-07T19:41:16Z</dcterms:created>
  <dcterms:modified xsi:type="dcterms:W3CDTF">2013-04-14T10:15:28Z</dcterms:modified>
</cp:coreProperties>
</file>