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4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4;&#1072;&#1088;&#1110;&#1096;&#1072;\&#1052;&#1086;&#1080;%20&#1076;&#1086;&#1082;&#1091;&#1084;&#1077;&#1085;&#1090;&#1099;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84;&#1072;&#1088;&#1110;&#1096;&#1072;\&#1052;&#1086;&#1080;%20&#1076;&#1086;&#1082;&#1091;&#1084;&#1077;&#1085;&#1090;&#1099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tx>
            <c:strRef>
              <c:f>Лист3!$B$2</c:f>
              <c:strCache>
                <c:ptCount val="1"/>
                <c:pt idx="0">
                  <c:v>Мідний купорос</c:v>
                </c:pt>
              </c:strCache>
            </c:strRef>
          </c:tx>
          <c:cat>
            <c:numRef>
              <c:f>Лист3!$A$3:$A$17</c:f>
              <c:numCache>
                <c:formatCode>General</c:formatCode>
                <c:ptCount val="15"/>
              </c:numCache>
            </c:numRef>
          </c:cat>
          <c:val>
            <c:numRef>
              <c:f>Лист3!$B$3:$B$17</c:f>
              <c:numCache>
                <c:formatCode>General</c:formatCode>
                <c:ptCount val="15"/>
                <c:pt idx="0">
                  <c:v>1.2</c:v>
                </c:pt>
                <c:pt idx="1">
                  <c:v>1.2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0.30000000000000032</c:v>
                </c:pt>
                <c:pt idx="11">
                  <c:v>0.30000000000000032</c:v>
                </c:pt>
                <c:pt idx="12">
                  <c:v>0.30000000000000032</c:v>
                </c:pt>
                <c:pt idx="13">
                  <c:v>0.30000000000000032</c:v>
                </c:pt>
              </c:numCache>
            </c:numRef>
          </c:val>
        </c:ser>
        <c:ser>
          <c:idx val="1"/>
          <c:order val="1"/>
          <c:tx>
            <c:strRef>
              <c:f>Лист3!$C$2</c:f>
              <c:strCache>
                <c:ptCount val="1"/>
                <c:pt idx="0">
                  <c:v>Кобальт хлорид</c:v>
                </c:pt>
              </c:strCache>
            </c:strRef>
          </c:tx>
          <c:cat>
            <c:numRef>
              <c:f>Лист3!$A$3:$A$17</c:f>
              <c:numCache>
                <c:formatCode>General</c:formatCode>
                <c:ptCount val="15"/>
              </c:numCache>
            </c:numRef>
          </c:cat>
          <c:val>
            <c:numRef>
              <c:f>Лист3!$C$3:$C$17</c:f>
              <c:numCache>
                <c:formatCode>General</c:formatCode>
                <c:ptCount val="15"/>
                <c:pt idx="0">
                  <c:v>2.2999999999999998</c:v>
                </c:pt>
                <c:pt idx="1">
                  <c:v>2.2999999999999998</c:v>
                </c:pt>
                <c:pt idx="2">
                  <c:v>2.2000000000000002</c:v>
                </c:pt>
                <c:pt idx="3">
                  <c:v>2.2999999999999998</c:v>
                </c:pt>
                <c:pt idx="4">
                  <c:v>2.4</c:v>
                </c:pt>
                <c:pt idx="5">
                  <c:v>2.2999999999999998</c:v>
                </c:pt>
                <c:pt idx="6">
                  <c:v>2.2999999999999998</c:v>
                </c:pt>
                <c:pt idx="7">
                  <c:v>2.2000000000000002</c:v>
                </c:pt>
                <c:pt idx="8">
                  <c:v>2.2999999999999998</c:v>
                </c:pt>
                <c:pt idx="9">
                  <c:v>2.2000000000000002</c:v>
                </c:pt>
                <c:pt idx="10">
                  <c:v>1.4</c:v>
                </c:pt>
                <c:pt idx="11">
                  <c:v>1.4</c:v>
                </c:pt>
                <c:pt idx="12">
                  <c:v>0.49000000000000032</c:v>
                </c:pt>
                <c:pt idx="13">
                  <c:v>0.49000000000000032</c:v>
                </c:pt>
              </c:numCache>
            </c:numRef>
          </c:val>
        </c:ser>
        <c:ser>
          <c:idx val="2"/>
          <c:order val="2"/>
          <c:tx>
            <c:strRef>
              <c:f>Лист3!$D$2</c:f>
              <c:strCache>
                <c:ptCount val="1"/>
                <c:pt idx="0">
                  <c:v>Калій біхромат</c:v>
                </c:pt>
              </c:strCache>
            </c:strRef>
          </c:tx>
          <c:cat>
            <c:numRef>
              <c:f>Лист3!$A$3:$A$17</c:f>
              <c:numCache>
                <c:formatCode>General</c:formatCode>
                <c:ptCount val="15"/>
              </c:numCache>
            </c:numRef>
          </c:cat>
          <c:val>
            <c:numRef>
              <c:f>Лист3!$D$3:$D$17</c:f>
              <c:numCache>
                <c:formatCode>General</c:formatCode>
                <c:ptCount val="15"/>
                <c:pt idx="0">
                  <c:v>2</c:v>
                </c:pt>
                <c:pt idx="1">
                  <c:v>2</c:v>
                </c:pt>
                <c:pt idx="2">
                  <c:v>2.1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1.9</c:v>
                </c:pt>
                <c:pt idx="7">
                  <c:v>1.1000000000000001</c:v>
                </c:pt>
                <c:pt idx="8">
                  <c:v>1.1000000000000001</c:v>
                </c:pt>
                <c:pt idx="9">
                  <c:v>1.1000000000000001</c:v>
                </c:pt>
                <c:pt idx="10">
                  <c:v>1.1000000000000001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3"/>
          <c:order val="3"/>
          <c:tx>
            <c:strRef>
              <c:f>Лист3!$E$2</c:f>
              <c:strCache>
                <c:ptCount val="1"/>
                <c:pt idx="0">
                  <c:v>Вода</c:v>
                </c:pt>
              </c:strCache>
            </c:strRef>
          </c:tx>
          <c:cat>
            <c:numRef>
              <c:f>Лист3!$A$3:$A$17</c:f>
              <c:numCache>
                <c:formatCode>General</c:formatCode>
                <c:ptCount val="15"/>
              </c:numCache>
            </c:numRef>
          </c:cat>
          <c:val>
            <c:numRef>
              <c:f>Лист3!$E$3:$E$17</c:f>
              <c:numCache>
                <c:formatCode>General</c:formatCode>
                <c:ptCount val="15"/>
                <c:pt idx="0">
                  <c:v>1</c:v>
                </c:pt>
                <c:pt idx="1">
                  <c:v>0.9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1.1000000000000001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0.9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marker val="1"/>
        <c:axId val="73617408"/>
        <c:axId val="73798400"/>
      </c:lineChart>
      <c:catAx>
        <c:axId val="73617408"/>
        <c:scaling>
          <c:orientation val="minMax"/>
        </c:scaling>
        <c:axPos val="b"/>
        <c:numFmt formatCode="General" sourceLinked="1"/>
        <c:tickLblPos val="nextTo"/>
        <c:crossAx val="73798400"/>
        <c:crosses val="autoZero"/>
        <c:auto val="1"/>
        <c:lblAlgn val="ctr"/>
        <c:lblOffset val="100"/>
      </c:catAx>
      <c:valAx>
        <c:axId val="73798400"/>
        <c:scaling>
          <c:orientation val="minMax"/>
        </c:scaling>
        <c:axPos val="l"/>
        <c:majorGridlines/>
        <c:numFmt formatCode="General" sourceLinked="1"/>
        <c:tickLblPos val="nextTo"/>
        <c:crossAx val="73617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4248815344782407E-2"/>
          <c:y val="1.9512453029702299E-2"/>
          <c:w val="0.63225992690000266"/>
          <c:h val="0.92900067347696669"/>
        </c:manualLayout>
      </c:layout>
      <c:lineChart>
        <c:grouping val="standard"/>
        <c:ser>
          <c:idx val="0"/>
          <c:order val="0"/>
          <c:tx>
            <c:strRef>
              <c:f>Лист1!$B$2</c:f>
              <c:strCache>
                <c:ptCount val="1"/>
                <c:pt idx="0">
                  <c:v>Мідний купорос</c:v>
                </c:pt>
              </c:strCache>
            </c:strRef>
          </c:tx>
          <c:val>
            <c:numRef>
              <c:f>Лист1!$B$3:$B$16</c:f>
              <c:numCache>
                <c:formatCode>General</c:formatCode>
                <c:ptCount val="14"/>
                <c:pt idx="0">
                  <c:v>2.4</c:v>
                </c:pt>
                <c:pt idx="1">
                  <c:v>2.4</c:v>
                </c:pt>
                <c:pt idx="2">
                  <c:v>0.4</c:v>
                </c:pt>
                <c:pt idx="3">
                  <c:v>0.4</c:v>
                </c:pt>
                <c:pt idx="4">
                  <c:v>0.4</c:v>
                </c:pt>
                <c:pt idx="5">
                  <c:v>0.4</c:v>
                </c:pt>
                <c:pt idx="6">
                  <c:v>0.4</c:v>
                </c:pt>
                <c:pt idx="7">
                  <c:v>0.4</c:v>
                </c:pt>
                <c:pt idx="8">
                  <c:v>0.4</c:v>
                </c:pt>
                <c:pt idx="9">
                  <c:v>0.4</c:v>
                </c:pt>
                <c:pt idx="10">
                  <c:v>0.4</c:v>
                </c:pt>
                <c:pt idx="11">
                  <c:v>0.4</c:v>
                </c:pt>
                <c:pt idx="12">
                  <c:v>0.4</c:v>
                </c:pt>
              </c:numCache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Кобальт хлорид</c:v>
                </c:pt>
              </c:strCache>
            </c:strRef>
          </c:tx>
          <c:val>
            <c:numRef>
              <c:f>Лист1!$C$3:$C$16</c:f>
              <c:numCache>
                <c:formatCode>General</c:formatCode>
                <c:ptCount val="14"/>
                <c:pt idx="0">
                  <c:v>4.5999999999999996</c:v>
                </c:pt>
                <c:pt idx="1">
                  <c:v>4.5999999999999996</c:v>
                </c:pt>
                <c:pt idx="2">
                  <c:v>4.7</c:v>
                </c:pt>
                <c:pt idx="3">
                  <c:v>4.7</c:v>
                </c:pt>
                <c:pt idx="4">
                  <c:v>4.5999999999999996</c:v>
                </c:pt>
                <c:pt idx="5">
                  <c:v>4.5</c:v>
                </c:pt>
                <c:pt idx="6">
                  <c:v>4.3</c:v>
                </c:pt>
                <c:pt idx="7">
                  <c:v>4.0999999999999996</c:v>
                </c:pt>
                <c:pt idx="8">
                  <c:v>4</c:v>
                </c:pt>
                <c:pt idx="9">
                  <c:v>4</c:v>
                </c:pt>
                <c:pt idx="10">
                  <c:v>1.47</c:v>
                </c:pt>
                <c:pt idx="11">
                  <c:v>1.47</c:v>
                </c:pt>
                <c:pt idx="12">
                  <c:v>1.47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Калій біхромат</c:v>
                </c:pt>
              </c:strCache>
            </c:strRef>
          </c:tx>
          <c:val>
            <c:numRef>
              <c:f>Лист1!$D$3:$D$16</c:f>
              <c:numCache>
                <c:formatCode>General</c:formatCode>
                <c:ptCount val="14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3.8</c:v>
                </c:pt>
                <c:pt idx="5">
                  <c:v>3.8</c:v>
                </c:pt>
                <c:pt idx="6">
                  <c:v>3.7</c:v>
                </c:pt>
                <c:pt idx="7">
                  <c:v>2.1</c:v>
                </c:pt>
                <c:pt idx="8">
                  <c:v>2.1</c:v>
                </c:pt>
                <c:pt idx="9">
                  <c:v>2.1</c:v>
                </c:pt>
                <c:pt idx="10">
                  <c:v>2.1</c:v>
                </c:pt>
                <c:pt idx="11">
                  <c:v>2</c:v>
                </c:pt>
                <c:pt idx="12">
                  <c:v>2</c:v>
                </c:pt>
              </c:numCache>
            </c:numRef>
          </c:val>
        </c:ser>
        <c:ser>
          <c:idx val="3"/>
          <c:order val="3"/>
          <c:tx>
            <c:strRef>
              <c:f>Лист1!$E$2</c:f>
              <c:strCache>
                <c:ptCount val="1"/>
                <c:pt idx="0">
                  <c:v>Вода</c:v>
                </c:pt>
              </c:strCache>
            </c:strRef>
          </c:tx>
          <c:val>
            <c:numRef>
              <c:f>Лист1!$E$3:$E$16</c:f>
              <c:numCache>
                <c:formatCode>General</c:formatCode>
                <c:ptCount val="1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</c:numCache>
            </c:numRef>
          </c:val>
        </c:ser>
        <c:marker val="1"/>
        <c:axId val="78535680"/>
        <c:axId val="78537472"/>
      </c:lineChart>
      <c:catAx>
        <c:axId val="78535680"/>
        <c:scaling>
          <c:orientation val="minMax"/>
        </c:scaling>
        <c:delete val="1"/>
        <c:axPos val="b"/>
        <c:tickLblPos val="nextTo"/>
        <c:crossAx val="78537472"/>
        <c:crosses val="autoZero"/>
        <c:auto val="1"/>
        <c:lblAlgn val="ctr"/>
        <c:lblOffset val="100"/>
      </c:catAx>
      <c:valAx>
        <c:axId val="78537472"/>
        <c:scaling>
          <c:orientation val="minMax"/>
        </c:scaling>
        <c:axPos val="l"/>
        <c:majorGridlines/>
        <c:numFmt formatCode="General" sourceLinked="1"/>
        <c:tickLblPos val="nextTo"/>
        <c:crossAx val="785356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ru-RU"/>
        </a:p>
      </c:txPr>
    </c:legend>
    <c:plotVisOnly val="1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11B27E-F20A-43B8-A924-E2BCD22E30D1}" type="doc">
      <dgm:prSet loTypeId="urn:microsoft.com/office/officeart/2005/8/layout/list1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2B49F505-1B57-4A61-A92F-F3EE5E111A0C}">
      <dgm:prSet phldrT="[Текст]"/>
      <dgm:spPr/>
      <dgm:t>
        <a:bodyPr/>
        <a:lstStyle/>
        <a:p>
          <a:r>
            <a:rPr lang="uk-UA" dirty="0" smtClean="0"/>
            <a:t>Мета дослідження</a:t>
          </a:r>
          <a:endParaRPr lang="ru-RU" dirty="0"/>
        </a:p>
      </dgm:t>
    </dgm:pt>
    <dgm:pt modelId="{2BBD11BF-BE81-4F39-8AE5-CC86B2F00F30}" type="parTrans" cxnId="{C23CE7F3-4B97-44B2-B9A4-D14BDA163E95}">
      <dgm:prSet/>
      <dgm:spPr/>
      <dgm:t>
        <a:bodyPr/>
        <a:lstStyle/>
        <a:p>
          <a:endParaRPr lang="ru-RU"/>
        </a:p>
      </dgm:t>
    </dgm:pt>
    <dgm:pt modelId="{5FCF104F-33E8-4097-A22B-79F298673148}" type="sibTrans" cxnId="{C23CE7F3-4B97-44B2-B9A4-D14BDA163E95}">
      <dgm:prSet/>
      <dgm:spPr/>
      <dgm:t>
        <a:bodyPr/>
        <a:lstStyle/>
        <a:p>
          <a:endParaRPr lang="ru-RU"/>
        </a:p>
      </dgm:t>
    </dgm:pt>
    <dgm:pt modelId="{1B82CC09-9189-4370-9755-7A6C4878778E}">
      <dgm:prSet phldrT="[Текст]"/>
      <dgm:spPr/>
      <dgm:t>
        <a:bodyPr/>
        <a:lstStyle/>
        <a:p>
          <a:r>
            <a:rPr lang="uk-UA" dirty="0" smtClean="0"/>
            <a:t>виготовити прилад для визначення сили поверхневого натягу розчину із підручних матеріалів,  показати залежність між процесом кристалізації та поверхневим натягом розчину.</a:t>
          </a:r>
          <a:endParaRPr lang="ru-RU" dirty="0"/>
        </a:p>
      </dgm:t>
    </dgm:pt>
    <dgm:pt modelId="{1B078DC6-9444-41E3-BF65-DA72CF4089E1}" type="parTrans" cxnId="{48786983-564D-43DD-BB56-A065E1DE17BF}">
      <dgm:prSet/>
      <dgm:spPr/>
      <dgm:t>
        <a:bodyPr/>
        <a:lstStyle/>
        <a:p>
          <a:endParaRPr lang="ru-RU"/>
        </a:p>
      </dgm:t>
    </dgm:pt>
    <dgm:pt modelId="{D8029195-3AD7-4C2E-B3E5-CF2D9B7F9B7C}" type="sibTrans" cxnId="{48786983-564D-43DD-BB56-A065E1DE17BF}">
      <dgm:prSet/>
      <dgm:spPr/>
      <dgm:t>
        <a:bodyPr/>
        <a:lstStyle/>
        <a:p>
          <a:endParaRPr lang="ru-RU"/>
        </a:p>
      </dgm:t>
    </dgm:pt>
    <dgm:pt modelId="{DF8BD0BE-89AF-4481-9B00-3F8E0E40C188}">
      <dgm:prSet phldrT="[Текст]"/>
      <dgm:spPr/>
      <dgm:t>
        <a:bodyPr/>
        <a:lstStyle/>
        <a:p>
          <a:r>
            <a:rPr lang="uk-UA" dirty="0" smtClean="0"/>
            <a:t>Перенасичені розчини</a:t>
          </a:r>
          <a:endParaRPr lang="ru-RU" dirty="0"/>
        </a:p>
      </dgm:t>
    </dgm:pt>
    <dgm:pt modelId="{13724091-108D-4947-96EF-D226C7406E84}" type="parTrans" cxnId="{02F49CA0-5B99-4E18-8A16-6D76B02E3BF0}">
      <dgm:prSet/>
      <dgm:spPr/>
      <dgm:t>
        <a:bodyPr/>
        <a:lstStyle/>
        <a:p>
          <a:endParaRPr lang="ru-RU"/>
        </a:p>
      </dgm:t>
    </dgm:pt>
    <dgm:pt modelId="{7E8D8D50-A58E-4869-8153-D268A9CDAFDC}" type="sibTrans" cxnId="{02F49CA0-5B99-4E18-8A16-6D76B02E3BF0}">
      <dgm:prSet/>
      <dgm:spPr/>
      <dgm:t>
        <a:bodyPr/>
        <a:lstStyle/>
        <a:p>
          <a:endParaRPr lang="ru-RU"/>
        </a:p>
      </dgm:t>
    </dgm:pt>
    <dgm:pt modelId="{6D5537E4-AA87-4A94-B339-AF0938FBFFC7}">
      <dgm:prSet phldrT="[Текст]"/>
      <dgm:spPr/>
      <dgm:t>
        <a:bodyPr/>
        <a:lstStyle/>
        <a:p>
          <a:r>
            <a:rPr lang="uk-UA" dirty="0" smtClean="0"/>
            <a:t>Об'єкт дослідження</a:t>
          </a:r>
          <a:endParaRPr lang="ru-RU" dirty="0"/>
        </a:p>
      </dgm:t>
    </dgm:pt>
    <dgm:pt modelId="{73E93B3D-D18C-4C6B-BB5D-DA4B2EC89607}" type="parTrans" cxnId="{B1F24998-E97B-4A76-B003-FF2FA5B46D3A}">
      <dgm:prSet/>
      <dgm:spPr/>
      <dgm:t>
        <a:bodyPr/>
        <a:lstStyle/>
        <a:p>
          <a:endParaRPr lang="ru-RU"/>
        </a:p>
      </dgm:t>
    </dgm:pt>
    <dgm:pt modelId="{76CE31B3-4ED0-4106-A449-25E429271B22}" type="sibTrans" cxnId="{B1F24998-E97B-4A76-B003-FF2FA5B46D3A}">
      <dgm:prSet/>
      <dgm:spPr/>
      <dgm:t>
        <a:bodyPr/>
        <a:lstStyle/>
        <a:p>
          <a:endParaRPr lang="ru-RU"/>
        </a:p>
      </dgm:t>
    </dgm:pt>
    <dgm:pt modelId="{DBC52DD0-5B15-4B14-BF1C-BAAADB6FB0C2}">
      <dgm:prSet/>
      <dgm:spPr/>
      <dgm:t>
        <a:bodyPr/>
        <a:lstStyle/>
        <a:p>
          <a:r>
            <a:rPr lang="uk-UA" dirty="0" smtClean="0"/>
            <a:t>прилади для визначення сили поверхневого натягу розчинів.</a:t>
          </a:r>
          <a:endParaRPr lang="ru-RU" dirty="0"/>
        </a:p>
      </dgm:t>
    </dgm:pt>
    <dgm:pt modelId="{DF5CF709-680F-4585-9AD9-37486D42D321}" type="parTrans" cxnId="{0ACD14F7-0CFA-468E-A9B1-B284363641AF}">
      <dgm:prSet/>
      <dgm:spPr/>
      <dgm:t>
        <a:bodyPr/>
        <a:lstStyle/>
        <a:p>
          <a:endParaRPr lang="ru-RU"/>
        </a:p>
      </dgm:t>
    </dgm:pt>
    <dgm:pt modelId="{11E96559-B73D-445E-AB35-F8CF0B081ECE}" type="sibTrans" cxnId="{0ACD14F7-0CFA-468E-A9B1-B284363641AF}">
      <dgm:prSet/>
      <dgm:spPr/>
      <dgm:t>
        <a:bodyPr/>
        <a:lstStyle/>
        <a:p>
          <a:endParaRPr lang="ru-RU"/>
        </a:p>
      </dgm:t>
    </dgm:pt>
    <dgm:pt modelId="{7689E6CA-0828-4DBB-91AA-636E582C1B83}">
      <dgm:prSet phldrT="[Текст]"/>
      <dgm:spPr/>
      <dgm:t>
        <a:bodyPr/>
        <a:lstStyle/>
        <a:p>
          <a:r>
            <a:rPr lang="uk-UA" dirty="0" smtClean="0"/>
            <a:t>Предмет дослідження</a:t>
          </a:r>
        </a:p>
      </dgm:t>
    </dgm:pt>
    <dgm:pt modelId="{AD2E0E3D-7EF9-44D8-AA32-E98415E3DD36}" type="sibTrans" cxnId="{671ADB0A-E41C-4166-98FB-76F79AE4983B}">
      <dgm:prSet/>
      <dgm:spPr/>
      <dgm:t>
        <a:bodyPr/>
        <a:lstStyle/>
        <a:p>
          <a:endParaRPr lang="ru-RU"/>
        </a:p>
      </dgm:t>
    </dgm:pt>
    <dgm:pt modelId="{B79E3658-33CE-4742-972D-015223909365}" type="parTrans" cxnId="{671ADB0A-E41C-4166-98FB-76F79AE4983B}">
      <dgm:prSet/>
      <dgm:spPr/>
      <dgm:t>
        <a:bodyPr/>
        <a:lstStyle/>
        <a:p>
          <a:endParaRPr lang="ru-RU"/>
        </a:p>
      </dgm:t>
    </dgm:pt>
    <dgm:pt modelId="{83B9718E-A010-4BF4-B4D3-58227E375DF3}" type="pres">
      <dgm:prSet presAssocID="{7311B27E-F20A-43B8-A924-E2BCD22E30D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03718D-155B-4C16-8A82-9F5AC24882E4}" type="pres">
      <dgm:prSet presAssocID="{2B49F505-1B57-4A61-A92F-F3EE5E111A0C}" presName="parentLin" presStyleCnt="0"/>
      <dgm:spPr/>
      <dgm:t>
        <a:bodyPr/>
        <a:lstStyle/>
        <a:p>
          <a:endParaRPr lang="ru-RU"/>
        </a:p>
      </dgm:t>
    </dgm:pt>
    <dgm:pt modelId="{A7C80642-C4B9-4231-BCEE-69830E8B405C}" type="pres">
      <dgm:prSet presAssocID="{2B49F505-1B57-4A61-A92F-F3EE5E111A0C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D5540CC-B91F-47F6-9BF4-438C04DB84CE}" type="pres">
      <dgm:prSet presAssocID="{2B49F505-1B57-4A61-A92F-F3EE5E111A0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4A830-37FE-4725-B791-59461466228E}" type="pres">
      <dgm:prSet presAssocID="{2B49F505-1B57-4A61-A92F-F3EE5E111A0C}" presName="negativeSpace" presStyleCnt="0"/>
      <dgm:spPr/>
      <dgm:t>
        <a:bodyPr/>
        <a:lstStyle/>
        <a:p>
          <a:endParaRPr lang="ru-RU"/>
        </a:p>
      </dgm:t>
    </dgm:pt>
    <dgm:pt modelId="{0F31A425-1D0C-4CAB-A285-796DC273E76E}" type="pres">
      <dgm:prSet presAssocID="{2B49F505-1B57-4A61-A92F-F3EE5E111A0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899EB4-FF69-447D-80AC-3C588FA03E14}" type="pres">
      <dgm:prSet presAssocID="{5FCF104F-33E8-4097-A22B-79F298673148}" presName="spaceBetweenRectangles" presStyleCnt="0"/>
      <dgm:spPr/>
      <dgm:t>
        <a:bodyPr/>
        <a:lstStyle/>
        <a:p>
          <a:endParaRPr lang="ru-RU"/>
        </a:p>
      </dgm:t>
    </dgm:pt>
    <dgm:pt modelId="{63A04210-0606-48BA-8575-897B6359E708}" type="pres">
      <dgm:prSet presAssocID="{7689E6CA-0828-4DBB-91AA-636E582C1B83}" presName="parentLin" presStyleCnt="0"/>
      <dgm:spPr/>
      <dgm:t>
        <a:bodyPr/>
        <a:lstStyle/>
        <a:p>
          <a:endParaRPr lang="ru-RU"/>
        </a:p>
      </dgm:t>
    </dgm:pt>
    <dgm:pt modelId="{BC02A859-5E6F-4E9D-A369-3FD353A32CC1}" type="pres">
      <dgm:prSet presAssocID="{7689E6CA-0828-4DBB-91AA-636E582C1B83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5547F9C-E7A4-416F-900C-15D2725CDDBB}" type="pres">
      <dgm:prSet presAssocID="{7689E6CA-0828-4DBB-91AA-636E582C1B8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2D9E2-8564-4EE4-96C5-815F608EDDD5}" type="pres">
      <dgm:prSet presAssocID="{7689E6CA-0828-4DBB-91AA-636E582C1B83}" presName="negativeSpace" presStyleCnt="0"/>
      <dgm:spPr/>
      <dgm:t>
        <a:bodyPr/>
        <a:lstStyle/>
        <a:p>
          <a:endParaRPr lang="ru-RU"/>
        </a:p>
      </dgm:t>
    </dgm:pt>
    <dgm:pt modelId="{628B878F-E4F1-4496-A730-0C016D31EA69}" type="pres">
      <dgm:prSet presAssocID="{7689E6CA-0828-4DBB-91AA-636E582C1B83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7354BD-4D2D-4934-8AC7-B88A3960DF95}" type="pres">
      <dgm:prSet presAssocID="{AD2E0E3D-7EF9-44D8-AA32-E98415E3DD36}" presName="spaceBetweenRectangles" presStyleCnt="0"/>
      <dgm:spPr/>
      <dgm:t>
        <a:bodyPr/>
        <a:lstStyle/>
        <a:p>
          <a:endParaRPr lang="ru-RU"/>
        </a:p>
      </dgm:t>
    </dgm:pt>
    <dgm:pt modelId="{A09A836A-5E08-473A-A486-18824ACBC1CD}" type="pres">
      <dgm:prSet presAssocID="{6D5537E4-AA87-4A94-B339-AF0938FBFFC7}" presName="parentLin" presStyleCnt="0"/>
      <dgm:spPr/>
      <dgm:t>
        <a:bodyPr/>
        <a:lstStyle/>
        <a:p>
          <a:endParaRPr lang="ru-RU"/>
        </a:p>
      </dgm:t>
    </dgm:pt>
    <dgm:pt modelId="{18DCA9EF-337B-4C7D-A1B0-8028DBDC64AF}" type="pres">
      <dgm:prSet presAssocID="{6D5537E4-AA87-4A94-B339-AF0938FBFFC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1B1CA61-BC6A-48AE-AAAD-BA521D2A0530}" type="pres">
      <dgm:prSet presAssocID="{6D5537E4-AA87-4A94-B339-AF0938FBFFC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0D776-CC90-4F3D-9CF7-23CA2B3ECC0F}" type="pres">
      <dgm:prSet presAssocID="{6D5537E4-AA87-4A94-B339-AF0938FBFFC7}" presName="negativeSpace" presStyleCnt="0"/>
      <dgm:spPr/>
      <dgm:t>
        <a:bodyPr/>
        <a:lstStyle/>
        <a:p>
          <a:endParaRPr lang="ru-RU"/>
        </a:p>
      </dgm:t>
    </dgm:pt>
    <dgm:pt modelId="{450224EF-1838-49E6-B9AE-603ABF3D4C12}" type="pres">
      <dgm:prSet presAssocID="{6D5537E4-AA87-4A94-B339-AF0938FBFFC7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78EDA1-3EE4-47A5-AEB2-ED7E05FD574E}" type="presOf" srcId="{DF8BD0BE-89AF-4481-9B00-3F8E0E40C188}" destId="{628B878F-E4F1-4496-A730-0C016D31EA69}" srcOrd="0" destOrd="0" presId="urn:microsoft.com/office/officeart/2005/8/layout/list1"/>
    <dgm:cxn modelId="{C2273654-D72A-43C0-B7A9-1DAD8C392804}" type="presOf" srcId="{6D5537E4-AA87-4A94-B339-AF0938FBFFC7}" destId="{18DCA9EF-337B-4C7D-A1B0-8028DBDC64AF}" srcOrd="0" destOrd="0" presId="urn:microsoft.com/office/officeart/2005/8/layout/list1"/>
    <dgm:cxn modelId="{6ADC76E1-6F4F-4BA1-A90B-BEF966576509}" type="presOf" srcId="{1B82CC09-9189-4370-9755-7A6C4878778E}" destId="{0F31A425-1D0C-4CAB-A285-796DC273E76E}" srcOrd="0" destOrd="0" presId="urn:microsoft.com/office/officeart/2005/8/layout/list1"/>
    <dgm:cxn modelId="{671ADB0A-E41C-4166-98FB-76F79AE4983B}" srcId="{7311B27E-F20A-43B8-A924-E2BCD22E30D1}" destId="{7689E6CA-0828-4DBB-91AA-636E582C1B83}" srcOrd="1" destOrd="0" parTransId="{B79E3658-33CE-4742-972D-015223909365}" sibTransId="{AD2E0E3D-7EF9-44D8-AA32-E98415E3DD36}"/>
    <dgm:cxn modelId="{C23CE7F3-4B97-44B2-B9A4-D14BDA163E95}" srcId="{7311B27E-F20A-43B8-A924-E2BCD22E30D1}" destId="{2B49F505-1B57-4A61-A92F-F3EE5E111A0C}" srcOrd="0" destOrd="0" parTransId="{2BBD11BF-BE81-4F39-8AE5-CC86B2F00F30}" sibTransId="{5FCF104F-33E8-4097-A22B-79F298673148}"/>
    <dgm:cxn modelId="{B518B92C-4158-4435-84C2-FE06BC003B68}" type="presOf" srcId="{7311B27E-F20A-43B8-A924-E2BCD22E30D1}" destId="{83B9718E-A010-4BF4-B4D3-58227E375DF3}" srcOrd="0" destOrd="0" presId="urn:microsoft.com/office/officeart/2005/8/layout/list1"/>
    <dgm:cxn modelId="{982E6EAD-D2E3-4E9D-8EA5-7CE018CF5EAC}" type="presOf" srcId="{DBC52DD0-5B15-4B14-BF1C-BAAADB6FB0C2}" destId="{450224EF-1838-49E6-B9AE-603ABF3D4C12}" srcOrd="0" destOrd="0" presId="urn:microsoft.com/office/officeart/2005/8/layout/list1"/>
    <dgm:cxn modelId="{BE8F979C-E72A-478B-960D-4CC7891FD843}" type="presOf" srcId="{2B49F505-1B57-4A61-A92F-F3EE5E111A0C}" destId="{5D5540CC-B91F-47F6-9BF4-438C04DB84CE}" srcOrd="1" destOrd="0" presId="urn:microsoft.com/office/officeart/2005/8/layout/list1"/>
    <dgm:cxn modelId="{750A9DAE-E09A-4C25-917A-F2590171E5A9}" type="presOf" srcId="{6D5537E4-AA87-4A94-B339-AF0938FBFFC7}" destId="{61B1CA61-BC6A-48AE-AAAD-BA521D2A0530}" srcOrd="1" destOrd="0" presId="urn:microsoft.com/office/officeart/2005/8/layout/list1"/>
    <dgm:cxn modelId="{48786983-564D-43DD-BB56-A065E1DE17BF}" srcId="{2B49F505-1B57-4A61-A92F-F3EE5E111A0C}" destId="{1B82CC09-9189-4370-9755-7A6C4878778E}" srcOrd="0" destOrd="0" parTransId="{1B078DC6-9444-41E3-BF65-DA72CF4089E1}" sibTransId="{D8029195-3AD7-4C2E-B3E5-CF2D9B7F9B7C}"/>
    <dgm:cxn modelId="{8DF7CEF8-A391-47E1-8766-128E644B7CB0}" type="presOf" srcId="{7689E6CA-0828-4DBB-91AA-636E582C1B83}" destId="{BC02A859-5E6F-4E9D-A369-3FD353A32CC1}" srcOrd="0" destOrd="0" presId="urn:microsoft.com/office/officeart/2005/8/layout/list1"/>
    <dgm:cxn modelId="{C20EA63A-AFB6-41D4-AA1C-E77E6B14E313}" type="presOf" srcId="{7689E6CA-0828-4DBB-91AA-636E582C1B83}" destId="{C5547F9C-E7A4-416F-900C-15D2725CDDBB}" srcOrd="1" destOrd="0" presId="urn:microsoft.com/office/officeart/2005/8/layout/list1"/>
    <dgm:cxn modelId="{0ACD14F7-0CFA-468E-A9B1-B284363641AF}" srcId="{6D5537E4-AA87-4A94-B339-AF0938FBFFC7}" destId="{DBC52DD0-5B15-4B14-BF1C-BAAADB6FB0C2}" srcOrd="0" destOrd="0" parTransId="{DF5CF709-680F-4585-9AD9-37486D42D321}" sibTransId="{11E96559-B73D-445E-AB35-F8CF0B081ECE}"/>
    <dgm:cxn modelId="{B1F24998-E97B-4A76-B003-FF2FA5B46D3A}" srcId="{7311B27E-F20A-43B8-A924-E2BCD22E30D1}" destId="{6D5537E4-AA87-4A94-B339-AF0938FBFFC7}" srcOrd="2" destOrd="0" parTransId="{73E93B3D-D18C-4C6B-BB5D-DA4B2EC89607}" sibTransId="{76CE31B3-4ED0-4106-A449-25E429271B22}"/>
    <dgm:cxn modelId="{02F49CA0-5B99-4E18-8A16-6D76B02E3BF0}" srcId="{7689E6CA-0828-4DBB-91AA-636E582C1B83}" destId="{DF8BD0BE-89AF-4481-9B00-3F8E0E40C188}" srcOrd="0" destOrd="0" parTransId="{13724091-108D-4947-96EF-D226C7406E84}" sibTransId="{7E8D8D50-A58E-4869-8153-D268A9CDAFDC}"/>
    <dgm:cxn modelId="{52E9AB4F-4B12-4572-A82F-DAEC741EF8ED}" type="presOf" srcId="{2B49F505-1B57-4A61-A92F-F3EE5E111A0C}" destId="{A7C80642-C4B9-4231-BCEE-69830E8B405C}" srcOrd="0" destOrd="0" presId="urn:microsoft.com/office/officeart/2005/8/layout/list1"/>
    <dgm:cxn modelId="{5352BEDC-EABF-4BA7-9000-912A3D610400}" type="presParOf" srcId="{83B9718E-A010-4BF4-B4D3-58227E375DF3}" destId="{5B03718D-155B-4C16-8A82-9F5AC24882E4}" srcOrd="0" destOrd="0" presId="urn:microsoft.com/office/officeart/2005/8/layout/list1"/>
    <dgm:cxn modelId="{D34996ED-6F22-4364-89BB-27640684EA47}" type="presParOf" srcId="{5B03718D-155B-4C16-8A82-9F5AC24882E4}" destId="{A7C80642-C4B9-4231-BCEE-69830E8B405C}" srcOrd="0" destOrd="0" presId="urn:microsoft.com/office/officeart/2005/8/layout/list1"/>
    <dgm:cxn modelId="{271C8174-E66F-4AF4-B24D-ACA9409DD2C4}" type="presParOf" srcId="{5B03718D-155B-4C16-8A82-9F5AC24882E4}" destId="{5D5540CC-B91F-47F6-9BF4-438C04DB84CE}" srcOrd="1" destOrd="0" presId="urn:microsoft.com/office/officeart/2005/8/layout/list1"/>
    <dgm:cxn modelId="{C178B2FC-BAA8-4BF7-A922-E7311BE801E2}" type="presParOf" srcId="{83B9718E-A010-4BF4-B4D3-58227E375DF3}" destId="{7074A830-37FE-4725-B791-59461466228E}" srcOrd="1" destOrd="0" presId="urn:microsoft.com/office/officeart/2005/8/layout/list1"/>
    <dgm:cxn modelId="{1754DEBC-21E8-45F4-92FF-68FB3D5E846E}" type="presParOf" srcId="{83B9718E-A010-4BF4-B4D3-58227E375DF3}" destId="{0F31A425-1D0C-4CAB-A285-796DC273E76E}" srcOrd="2" destOrd="0" presId="urn:microsoft.com/office/officeart/2005/8/layout/list1"/>
    <dgm:cxn modelId="{4F96B805-B3E3-473F-9880-04E142E34E3A}" type="presParOf" srcId="{83B9718E-A010-4BF4-B4D3-58227E375DF3}" destId="{73899EB4-FF69-447D-80AC-3C588FA03E14}" srcOrd="3" destOrd="0" presId="urn:microsoft.com/office/officeart/2005/8/layout/list1"/>
    <dgm:cxn modelId="{65C8E1DA-A38E-4F25-8F40-9AB876B7F648}" type="presParOf" srcId="{83B9718E-A010-4BF4-B4D3-58227E375DF3}" destId="{63A04210-0606-48BA-8575-897B6359E708}" srcOrd="4" destOrd="0" presId="urn:microsoft.com/office/officeart/2005/8/layout/list1"/>
    <dgm:cxn modelId="{422906B2-7EAD-4738-8ED0-8D6058C97D97}" type="presParOf" srcId="{63A04210-0606-48BA-8575-897B6359E708}" destId="{BC02A859-5E6F-4E9D-A369-3FD353A32CC1}" srcOrd="0" destOrd="0" presId="urn:microsoft.com/office/officeart/2005/8/layout/list1"/>
    <dgm:cxn modelId="{E7744B07-72AC-4B22-9569-839D2D18EBDF}" type="presParOf" srcId="{63A04210-0606-48BA-8575-897B6359E708}" destId="{C5547F9C-E7A4-416F-900C-15D2725CDDBB}" srcOrd="1" destOrd="0" presId="urn:microsoft.com/office/officeart/2005/8/layout/list1"/>
    <dgm:cxn modelId="{0CE63176-B6C6-4CC5-A1F1-EECC87BE8826}" type="presParOf" srcId="{83B9718E-A010-4BF4-B4D3-58227E375DF3}" destId="{7792D9E2-8564-4EE4-96C5-815F608EDDD5}" srcOrd="5" destOrd="0" presId="urn:microsoft.com/office/officeart/2005/8/layout/list1"/>
    <dgm:cxn modelId="{C24B234F-4406-4D17-B81B-3DE6BB7B6578}" type="presParOf" srcId="{83B9718E-A010-4BF4-B4D3-58227E375DF3}" destId="{628B878F-E4F1-4496-A730-0C016D31EA69}" srcOrd="6" destOrd="0" presId="urn:microsoft.com/office/officeart/2005/8/layout/list1"/>
    <dgm:cxn modelId="{6A8019BF-94BD-4B1C-8A28-B504B9BD9940}" type="presParOf" srcId="{83B9718E-A010-4BF4-B4D3-58227E375DF3}" destId="{367354BD-4D2D-4934-8AC7-B88A3960DF95}" srcOrd="7" destOrd="0" presId="urn:microsoft.com/office/officeart/2005/8/layout/list1"/>
    <dgm:cxn modelId="{8A9F46A0-3CE5-4D62-8426-ED35649D6820}" type="presParOf" srcId="{83B9718E-A010-4BF4-B4D3-58227E375DF3}" destId="{A09A836A-5E08-473A-A486-18824ACBC1CD}" srcOrd="8" destOrd="0" presId="urn:microsoft.com/office/officeart/2005/8/layout/list1"/>
    <dgm:cxn modelId="{C9AB0D72-2AD9-4E1A-AF31-05BF6799DE4E}" type="presParOf" srcId="{A09A836A-5E08-473A-A486-18824ACBC1CD}" destId="{18DCA9EF-337B-4C7D-A1B0-8028DBDC64AF}" srcOrd="0" destOrd="0" presId="urn:microsoft.com/office/officeart/2005/8/layout/list1"/>
    <dgm:cxn modelId="{EA4BA183-33DB-4A2B-8953-DA9B86C881D4}" type="presParOf" srcId="{A09A836A-5E08-473A-A486-18824ACBC1CD}" destId="{61B1CA61-BC6A-48AE-AAAD-BA521D2A0530}" srcOrd="1" destOrd="0" presId="urn:microsoft.com/office/officeart/2005/8/layout/list1"/>
    <dgm:cxn modelId="{E2E05ED9-9ACD-4D81-B0AB-D63D5849CF1A}" type="presParOf" srcId="{83B9718E-A010-4BF4-B4D3-58227E375DF3}" destId="{5380D776-CC90-4F3D-9CF7-23CA2B3ECC0F}" srcOrd="9" destOrd="0" presId="urn:microsoft.com/office/officeart/2005/8/layout/list1"/>
    <dgm:cxn modelId="{013AB6B9-1CD4-4122-8D03-EA0E279F66C1}" type="presParOf" srcId="{83B9718E-A010-4BF4-B4D3-58227E375DF3}" destId="{450224EF-1838-49E6-B9AE-603ABF3D4C12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7C72EC-EF57-4037-841C-30D0E408A1EC}" type="doc">
      <dgm:prSet loTypeId="urn:microsoft.com/office/officeart/2005/8/layout/list1" loCatId="list" qsTypeId="urn:microsoft.com/office/officeart/2005/8/quickstyle/simple3" qsCatId="simple" csTypeId="urn:microsoft.com/office/officeart/2005/8/colors/accent6_5" csCatId="accent6" phldr="1"/>
      <dgm:spPr/>
    </dgm:pt>
    <dgm:pt modelId="{609675DA-2F89-4DF3-BBD9-3D249CD7B9B2}">
      <dgm:prSet phldrT="[Текст]"/>
      <dgm:spPr/>
      <dgm:t>
        <a:bodyPr/>
        <a:lstStyle/>
        <a:p>
          <a:r>
            <a:rPr lang="uk-UA" dirty="0" smtClean="0"/>
            <a:t>Актуальність</a:t>
          </a:r>
          <a:endParaRPr lang="ru-RU" dirty="0"/>
        </a:p>
      </dgm:t>
    </dgm:pt>
    <dgm:pt modelId="{EC1E2761-A757-4C47-AE83-099BA8502699}" type="parTrans" cxnId="{6A8147E8-5655-4513-A970-1BDA1DE62568}">
      <dgm:prSet/>
      <dgm:spPr/>
      <dgm:t>
        <a:bodyPr/>
        <a:lstStyle/>
        <a:p>
          <a:endParaRPr lang="ru-RU"/>
        </a:p>
      </dgm:t>
    </dgm:pt>
    <dgm:pt modelId="{4D5A3B81-1336-4ED5-B204-44604A9276DF}" type="sibTrans" cxnId="{6A8147E8-5655-4513-A970-1BDA1DE62568}">
      <dgm:prSet/>
      <dgm:spPr/>
      <dgm:t>
        <a:bodyPr/>
        <a:lstStyle/>
        <a:p>
          <a:endParaRPr lang="ru-RU"/>
        </a:p>
      </dgm:t>
    </dgm:pt>
    <dgm:pt modelId="{AEEFE93F-4185-4F1D-8976-876A02449734}">
      <dgm:prSet phldrT="[Текст]"/>
      <dgm:spPr/>
      <dgm:t>
        <a:bodyPr/>
        <a:lstStyle/>
        <a:p>
          <a:r>
            <a:rPr lang="uk-UA" dirty="0" smtClean="0"/>
            <a:t>Новизна</a:t>
          </a:r>
          <a:endParaRPr lang="ru-RU" dirty="0"/>
        </a:p>
      </dgm:t>
    </dgm:pt>
    <dgm:pt modelId="{1375C19C-65ED-4488-A13A-99CB96CB8065}" type="parTrans" cxnId="{9212180C-E082-478F-958D-1D215944A1C6}">
      <dgm:prSet/>
      <dgm:spPr/>
      <dgm:t>
        <a:bodyPr/>
        <a:lstStyle/>
        <a:p>
          <a:endParaRPr lang="ru-RU"/>
        </a:p>
      </dgm:t>
    </dgm:pt>
    <dgm:pt modelId="{0417D6E9-07E8-4B99-A148-358F6F9A1EA9}" type="sibTrans" cxnId="{9212180C-E082-478F-958D-1D215944A1C6}">
      <dgm:prSet/>
      <dgm:spPr/>
      <dgm:t>
        <a:bodyPr/>
        <a:lstStyle/>
        <a:p>
          <a:endParaRPr lang="ru-RU"/>
        </a:p>
      </dgm:t>
    </dgm:pt>
    <dgm:pt modelId="{E1BA41D6-3AC4-4A8D-AB49-1DDB48E0D105}">
      <dgm:prSet custT="1"/>
      <dgm:spPr/>
      <dgm:t>
        <a:bodyPr/>
        <a:lstStyle/>
        <a:p>
          <a:r>
            <a:rPr lang="uk-UA" sz="2400" dirty="0" smtClean="0"/>
            <a:t>Оскільки у шкільному курсі фізики вивчається властивості поверхні рідин та поверхневий натяг, а приладів для проведення експериментів не достатньо, тому доцільно використовувати саморобні прилади.</a:t>
          </a:r>
          <a:endParaRPr lang="ru-RU" sz="2400" dirty="0"/>
        </a:p>
      </dgm:t>
    </dgm:pt>
    <dgm:pt modelId="{F9B9F658-63F7-4F00-87F1-5435A72C9327}" type="parTrans" cxnId="{5C1A1554-0A24-4870-A1B0-5BA4B69E096F}">
      <dgm:prSet/>
      <dgm:spPr/>
      <dgm:t>
        <a:bodyPr/>
        <a:lstStyle/>
        <a:p>
          <a:endParaRPr lang="ru-RU"/>
        </a:p>
      </dgm:t>
    </dgm:pt>
    <dgm:pt modelId="{55F30AC1-5D13-41CA-BC55-AB7F45258EE9}" type="sibTrans" cxnId="{5C1A1554-0A24-4870-A1B0-5BA4B69E096F}">
      <dgm:prSet/>
      <dgm:spPr/>
      <dgm:t>
        <a:bodyPr/>
        <a:lstStyle/>
        <a:p>
          <a:endParaRPr lang="ru-RU"/>
        </a:p>
      </dgm:t>
    </dgm:pt>
    <dgm:pt modelId="{FAD182AD-8D34-48B0-A785-8C6DFAB274D8}">
      <dgm:prSet custT="1"/>
      <dgm:spPr/>
      <dgm:t>
        <a:bodyPr/>
        <a:lstStyle/>
        <a:p>
          <a:pPr algn="l"/>
          <a:r>
            <a:rPr lang="uk-UA" sz="2400" dirty="0" smtClean="0"/>
            <a:t>при виконанні роботи автор виготовляє власний прилад на основі важільних терезів, із підручних матеріалів, показує </a:t>
          </a:r>
          <a:r>
            <a:rPr lang="uk-UA" sz="2400" dirty="0" err="1" smtClean="0"/>
            <a:t>взаємозвязок</a:t>
          </a:r>
          <a:r>
            <a:rPr lang="uk-UA" sz="2400" dirty="0" smtClean="0"/>
            <a:t> між процесом кристалізації та величиною коефіцієнта поверхневого натягу.</a:t>
          </a:r>
          <a:endParaRPr lang="ru-RU" sz="2200" dirty="0"/>
        </a:p>
      </dgm:t>
    </dgm:pt>
    <dgm:pt modelId="{0FC4656B-DC35-44E4-B18E-40C1E709A8C0}" type="parTrans" cxnId="{3D620DC2-4B0D-4D58-921F-733F181176F0}">
      <dgm:prSet/>
      <dgm:spPr/>
      <dgm:t>
        <a:bodyPr/>
        <a:lstStyle/>
        <a:p>
          <a:endParaRPr lang="ru-RU"/>
        </a:p>
      </dgm:t>
    </dgm:pt>
    <dgm:pt modelId="{5C19ECB9-5557-4686-9DDA-E1D8A7A5BED3}" type="sibTrans" cxnId="{3D620DC2-4B0D-4D58-921F-733F181176F0}">
      <dgm:prSet/>
      <dgm:spPr/>
      <dgm:t>
        <a:bodyPr/>
        <a:lstStyle/>
        <a:p>
          <a:endParaRPr lang="ru-RU"/>
        </a:p>
      </dgm:t>
    </dgm:pt>
    <dgm:pt modelId="{BD8FFC0A-DD4E-4C52-9DE3-D60FFB32021D}" type="pres">
      <dgm:prSet presAssocID="{497C72EC-EF57-4037-841C-30D0E408A1EC}" presName="linear" presStyleCnt="0">
        <dgm:presLayoutVars>
          <dgm:dir/>
          <dgm:animLvl val="lvl"/>
          <dgm:resizeHandles val="exact"/>
        </dgm:presLayoutVars>
      </dgm:prSet>
      <dgm:spPr/>
    </dgm:pt>
    <dgm:pt modelId="{D91B44CB-B7F1-4CF7-A2A9-CA92B95DD1A4}" type="pres">
      <dgm:prSet presAssocID="{609675DA-2F89-4DF3-BBD9-3D249CD7B9B2}" presName="parentLin" presStyleCnt="0"/>
      <dgm:spPr/>
    </dgm:pt>
    <dgm:pt modelId="{66E82378-6D2D-42F5-A819-193F2B5A1CC5}" type="pres">
      <dgm:prSet presAssocID="{609675DA-2F89-4DF3-BBD9-3D249CD7B9B2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6775D0D-1A36-45D6-AB28-E122D4DA77AF}" type="pres">
      <dgm:prSet presAssocID="{609675DA-2F89-4DF3-BBD9-3D249CD7B9B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61A25-A938-4EAB-A7C4-CC72AFFFA371}" type="pres">
      <dgm:prSet presAssocID="{609675DA-2F89-4DF3-BBD9-3D249CD7B9B2}" presName="negativeSpace" presStyleCnt="0"/>
      <dgm:spPr/>
    </dgm:pt>
    <dgm:pt modelId="{61E6877E-6B5E-4C96-A50D-4759DA42930F}" type="pres">
      <dgm:prSet presAssocID="{609675DA-2F89-4DF3-BBD9-3D249CD7B9B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1E456-F1AC-481A-84F0-1A58C4B818C2}" type="pres">
      <dgm:prSet presAssocID="{4D5A3B81-1336-4ED5-B204-44604A9276DF}" presName="spaceBetweenRectangles" presStyleCnt="0"/>
      <dgm:spPr/>
    </dgm:pt>
    <dgm:pt modelId="{B57B4C38-4AEB-4E59-ADBD-0436868B7707}" type="pres">
      <dgm:prSet presAssocID="{AEEFE93F-4185-4F1D-8976-876A02449734}" presName="parentLin" presStyleCnt="0"/>
      <dgm:spPr/>
    </dgm:pt>
    <dgm:pt modelId="{7733E6EE-7CA5-47EA-A135-E6EC0700CCC3}" type="pres">
      <dgm:prSet presAssocID="{AEEFE93F-4185-4F1D-8976-876A0244973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35D962C1-3BDB-4CA2-BC08-E3876D1D0D61}" type="pres">
      <dgm:prSet presAssocID="{AEEFE93F-4185-4F1D-8976-876A0244973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95F2B1-1CAF-4E58-BE7F-42B5047C8441}" type="pres">
      <dgm:prSet presAssocID="{AEEFE93F-4185-4F1D-8976-876A02449734}" presName="negativeSpace" presStyleCnt="0"/>
      <dgm:spPr/>
    </dgm:pt>
    <dgm:pt modelId="{5F834FF9-52F2-49F5-BEFD-05831DE0ADF4}" type="pres">
      <dgm:prSet presAssocID="{AEEFE93F-4185-4F1D-8976-876A02449734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C9D167-695A-4ECC-B9DE-96D94F4678BE}" type="presOf" srcId="{609675DA-2F89-4DF3-BBD9-3D249CD7B9B2}" destId="{A6775D0D-1A36-45D6-AB28-E122D4DA77AF}" srcOrd="1" destOrd="0" presId="urn:microsoft.com/office/officeart/2005/8/layout/list1"/>
    <dgm:cxn modelId="{C751F60F-C549-4106-8F15-71C014368B17}" type="presOf" srcId="{AEEFE93F-4185-4F1D-8976-876A02449734}" destId="{7733E6EE-7CA5-47EA-A135-E6EC0700CCC3}" srcOrd="0" destOrd="0" presId="urn:microsoft.com/office/officeart/2005/8/layout/list1"/>
    <dgm:cxn modelId="{9212180C-E082-478F-958D-1D215944A1C6}" srcId="{497C72EC-EF57-4037-841C-30D0E408A1EC}" destId="{AEEFE93F-4185-4F1D-8976-876A02449734}" srcOrd="1" destOrd="0" parTransId="{1375C19C-65ED-4488-A13A-99CB96CB8065}" sibTransId="{0417D6E9-07E8-4B99-A148-358F6F9A1EA9}"/>
    <dgm:cxn modelId="{3D620DC2-4B0D-4D58-921F-733F181176F0}" srcId="{AEEFE93F-4185-4F1D-8976-876A02449734}" destId="{FAD182AD-8D34-48B0-A785-8C6DFAB274D8}" srcOrd="0" destOrd="0" parTransId="{0FC4656B-DC35-44E4-B18E-40C1E709A8C0}" sibTransId="{5C19ECB9-5557-4686-9DDA-E1D8A7A5BED3}"/>
    <dgm:cxn modelId="{E464EDAB-FA25-425E-899B-0D052A705C2B}" type="presOf" srcId="{497C72EC-EF57-4037-841C-30D0E408A1EC}" destId="{BD8FFC0A-DD4E-4C52-9DE3-D60FFB32021D}" srcOrd="0" destOrd="0" presId="urn:microsoft.com/office/officeart/2005/8/layout/list1"/>
    <dgm:cxn modelId="{6A8147E8-5655-4513-A970-1BDA1DE62568}" srcId="{497C72EC-EF57-4037-841C-30D0E408A1EC}" destId="{609675DA-2F89-4DF3-BBD9-3D249CD7B9B2}" srcOrd="0" destOrd="0" parTransId="{EC1E2761-A757-4C47-AE83-099BA8502699}" sibTransId="{4D5A3B81-1336-4ED5-B204-44604A9276DF}"/>
    <dgm:cxn modelId="{E79AF3A7-D4EA-4763-9888-934512BFE43D}" type="presOf" srcId="{E1BA41D6-3AC4-4A8D-AB49-1DDB48E0D105}" destId="{61E6877E-6B5E-4C96-A50D-4759DA42930F}" srcOrd="0" destOrd="0" presId="urn:microsoft.com/office/officeart/2005/8/layout/list1"/>
    <dgm:cxn modelId="{5C1A1554-0A24-4870-A1B0-5BA4B69E096F}" srcId="{609675DA-2F89-4DF3-BBD9-3D249CD7B9B2}" destId="{E1BA41D6-3AC4-4A8D-AB49-1DDB48E0D105}" srcOrd="0" destOrd="0" parTransId="{F9B9F658-63F7-4F00-87F1-5435A72C9327}" sibTransId="{55F30AC1-5D13-41CA-BC55-AB7F45258EE9}"/>
    <dgm:cxn modelId="{74A82DF8-2874-4564-AA75-60F02D1DB6D4}" type="presOf" srcId="{FAD182AD-8D34-48B0-A785-8C6DFAB274D8}" destId="{5F834FF9-52F2-49F5-BEFD-05831DE0ADF4}" srcOrd="0" destOrd="0" presId="urn:microsoft.com/office/officeart/2005/8/layout/list1"/>
    <dgm:cxn modelId="{7B636FA4-0DC7-4836-B76F-58A56A4630E7}" type="presOf" srcId="{AEEFE93F-4185-4F1D-8976-876A02449734}" destId="{35D962C1-3BDB-4CA2-BC08-E3876D1D0D61}" srcOrd="1" destOrd="0" presId="urn:microsoft.com/office/officeart/2005/8/layout/list1"/>
    <dgm:cxn modelId="{316BC036-54C4-4A3B-926E-30A514A1ACCA}" type="presOf" srcId="{609675DA-2F89-4DF3-BBD9-3D249CD7B9B2}" destId="{66E82378-6D2D-42F5-A819-193F2B5A1CC5}" srcOrd="0" destOrd="0" presId="urn:microsoft.com/office/officeart/2005/8/layout/list1"/>
    <dgm:cxn modelId="{4969D8E8-CF2E-4706-9734-6F3CEB749AD0}" type="presParOf" srcId="{BD8FFC0A-DD4E-4C52-9DE3-D60FFB32021D}" destId="{D91B44CB-B7F1-4CF7-A2A9-CA92B95DD1A4}" srcOrd="0" destOrd="0" presId="urn:microsoft.com/office/officeart/2005/8/layout/list1"/>
    <dgm:cxn modelId="{384F3098-39BF-45FA-A919-CCAFC026C6D0}" type="presParOf" srcId="{D91B44CB-B7F1-4CF7-A2A9-CA92B95DD1A4}" destId="{66E82378-6D2D-42F5-A819-193F2B5A1CC5}" srcOrd="0" destOrd="0" presId="urn:microsoft.com/office/officeart/2005/8/layout/list1"/>
    <dgm:cxn modelId="{89E04F26-111E-4BBC-B8B8-38A2CFDA968E}" type="presParOf" srcId="{D91B44CB-B7F1-4CF7-A2A9-CA92B95DD1A4}" destId="{A6775D0D-1A36-45D6-AB28-E122D4DA77AF}" srcOrd="1" destOrd="0" presId="urn:microsoft.com/office/officeart/2005/8/layout/list1"/>
    <dgm:cxn modelId="{903CC461-8E56-4074-BB25-4D3CB8C67266}" type="presParOf" srcId="{BD8FFC0A-DD4E-4C52-9DE3-D60FFB32021D}" destId="{89C61A25-A938-4EAB-A7C4-CC72AFFFA371}" srcOrd="1" destOrd="0" presId="urn:microsoft.com/office/officeart/2005/8/layout/list1"/>
    <dgm:cxn modelId="{F6029E4E-F746-4F22-A802-D7509B192777}" type="presParOf" srcId="{BD8FFC0A-DD4E-4C52-9DE3-D60FFB32021D}" destId="{61E6877E-6B5E-4C96-A50D-4759DA42930F}" srcOrd="2" destOrd="0" presId="urn:microsoft.com/office/officeart/2005/8/layout/list1"/>
    <dgm:cxn modelId="{0E2345E7-25F0-44D3-8359-68B1845A90DD}" type="presParOf" srcId="{BD8FFC0A-DD4E-4C52-9DE3-D60FFB32021D}" destId="{11B1E456-F1AC-481A-84F0-1A58C4B818C2}" srcOrd="3" destOrd="0" presId="urn:microsoft.com/office/officeart/2005/8/layout/list1"/>
    <dgm:cxn modelId="{FF141F39-318B-4698-9D75-6637C01604BC}" type="presParOf" srcId="{BD8FFC0A-DD4E-4C52-9DE3-D60FFB32021D}" destId="{B57B4C38-4AEB-4E59-ADBD-0436868B7707}" srcOrd="4" destOrd="0" presId="urn:microsoft.com/office/officeart/2005/8/layout/list1"/>
    <dgm:cxn modelId="{74C9ABC9-B154-4A0B-A5BA-28FB6AAE9824}" type="presParOf" srcId="{B57B4C38-4AEB-4E59-ADBD-0436868B7707}" destId="{7733E6EE-7CA5-47EA-A135-E6EC0700CCC3}" srcOrd="0" destOrd="0" presId="urn:microsoft.com/office/officeart/2005/8/layout/list1"/>
    <dgm:cxn modelId="{8E106B54-F3D7-418D-8BEB-B6F41241C6C6}" type="presParOf" srcId="{B57B4C38-4AEB-4E59-ADBD-0436868B7707}" destId="{35D962C1-3BDB-4CA2-BC08-E3876D1D0D61}" srcOrd="1" destOrd="0" presId="urn:microsoft.com/office/officeart/2005/8/layout/list1"/>
    <dgm:cxn modelId="{355C00A0-A59B-42E0-ACA4-35406D4C52DD}" type="presParOf" srcId="{BD8FFC0A-DD4E-4C52-9DE3-D60FFB32021D}" destId="{3395F2B1-1CAF-4E58-BE7F-42B5047C8441}" srcOrd="5" destOrd="0" presId="urn:microsoft.com/office/officeart/2005/8/layout/list1"/>
    <dgm:cxn modelId="{31F44C5C-1ED0-42C0-B089-A6EC8F569AF9}" type="presParOf" srcId="{BD8FFC0A-DD4E-4C52-9DE3-D60FFB32021D}" destId="{5F834FF9-52F2-49F5-BEFD-05831DE0ADF4}" srcOrd="6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A040929-F614-4838-B39B-03AF0CE760AE}" type="datetimeFigureOut">
              <a:rPr lang="ru-RU" smtClean="0"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D37388E-99B9-4F39-B0E5-D340F8EEA7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granat-e.ru/images/devices/tensiometer_vn-5504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mpg.susu.ru/_fizika/images/230.png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1047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071678"/>
            <a:ext cx="4071934" cy="478632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643998" cy="1684339"/>
          </a:xfrm>
          <a:effectLst>
            <a:softEdge rad="127000"/>
          </a:effectLst>
          <a:scene3d>
            <a:camera prst="orthographicFront"/>
            <a:lightRig rig="threePt" dir="t"/>
          </a:scene3d>
        </p:spPr>
        <p:txBody>
          <a:bodyPr/>
          <a:lstStyle/>
          <a:p>
            <a:r>
              <a:rPr lang="uk-UA" sz="3200" b="1" dirty="0" smtClean="0">
                <a:solidFill>
                  <a:schemeClr val="accent5">
                    <a:lumMod val="75000"/>
                  </a:schemeClr>
                </a:solidFill>
              </a:rPr>
              <a:t>Визначення залежності процесу кристалізації  від сили поверхневого натягу розчину за допомогою саморобного приладу</a:t>
            </a:r>
            <a:endParaRPr lang="ru-RU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357430"/>
            <a:ext cx="4429156" cy="157163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sz="3600" b="1" dirty="0" err="1" smtClean="0">
                <a:solidFill>
                  <a:schemeClr val="accent5">
                    <a:lumMod val="75000"/>
                  </a:schemeClr>
                </a:solidFill>
              </a:rPr>
              <a:t>Прянікова</a:t>
            </a:r>
            <a:r>
              <a:rPr lang="uk-UA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3600" b="1" dirty="0" smtClean="0">
                <a:solidFill>
                  <a:schemeClr val="accent5">
                    <a:lumMod val="75000"/>
                  </a:schemeClr>
                </a:solidFill>
              </a:rPr>
              <a:t>Влада</a:t>
            </a:r>
            <a:r>
              <a:rPr lang="uk-UA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3600" b="1" dirty="0" smtClean="0">
                <a:solidFill>
                  <a:schemeClr val="accent5">
                    <a:lumMod val="75000"/>
                  </a:schemeClr>
                </a:solidFill>
              </a:rPr>
              <a:t>Олександрівна</a:t>
            </a:r>
            <a:r>
              <a:rPr lang="uk-UA" sz="3600" dirty="0" smtClean="0">
                <a:solidFill>
                  <a:schemeClr val="accent5">
                    <a:lumMod val="75000"/>
                  </a:schemeClr>
                </a:solidFill>
              </a:rPr>
              <a:t>,</a:t>
            </a:r>
            <a:endParaRPr lang="ru-RU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учениця 9-Б класу  </a:t>
            </a:r>
            <a:r>
              <a:rPr lang="uk-UA" sz="2400" dirty="0" err="1" smtClean="0">
                <a:solidFill>
                  <a:schemeClr val="accent4">
                    <a:lumMod val="50000"/>
                  </a:schemeClr>
                </a:solidFill>
              </a:rPr>
              <a:t>Згурівської</a:t>
            </a:r>
            <a:r>
              <a:rPr lang="uk-UA" sz="2400" dirty="0" smtClean="0">
                <a:solidFill>
                  <a:schemeClr val="accent4">
                    <a:lumMod val="50000"/>
                  </a:schemeClr>
                </a:solidFill>
              </a:rPr>
              <a:t> ЗОШ І-ІІІ ступенів</a:t>
            </a:r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uk-UA" sz="24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286256"/>
            <a:ext cx="492919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4">
                    <a:lumMod val="50000"/>
                  </a:schemeClr>
                </a:solidFill>
              </a:rPr>
              <a:t>Науковий керівник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uk-UA" sz="2000" b="1" i="1" dirty="0" smtClean="0">
                <a:solidFill>
                  <a:schemeClr val="accent4">
                    <a:lumMod val="50000"/>
                  </a:schemeClr>
                </a:solidFill>
              </a:rPr>
              <a:t>Гусак Марина Василівна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, 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учитель математики та фізики </a:t>
            </a:r>
          </a:p>
          <a:p>
            <a:pPr algn="ctr"/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000" dirty="0" err="1" smtClean="0">
                <a:solidFill>
                  <a:schemeClr val="accent4">
                    <a:lumMod val="50000"/>
                  </a:schemeClr>
                </a:solidFill>
              </a:rPr>
              <a:t>Згурівської</a:t>
            </a:r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 ЗОШ І-ІІІ ступенів,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r>
              <a:rPr lang="uk-UA" sz="2000" dirty="0" smtClean="0">
                <a:solidFill>
                  <a:schemeClr val="accent4">
                    <a:lumMod val="50000"/>
                  </a:schemeClr>
                </a:solidFill>
              </a:rPr>
              <a:t>   керівник секції МАН Згурівського БДЮТ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ВИСНОВКИ: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Дослідження коефіцієнта поверхневого натягу розчину дає можливість визначити умову утворення твердої кірки на межі рідини з повітрям.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uk-UA" dirty="0" smtClean="0">
                <a:solidFill>
                  <a:srgbClr val="002060"/>
                </a:solidFill>
              </a:rPr>
              <a:t>Виготовлений прилад – хороший замінник класичним приладам для визначення сили поверхневого натягу.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СПИСОК ВИКОРИСТАНИХ ДЖЕРЕЛ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57758"/>
          </a:xfrm>
        </p:spPr>
        <p:txBody>
          <a:bodyPr/>
          <a:lstStyle/>
          <a:p>
            <a:pPr lvl="0"/>
            <a:r>
              <a:rPr lang="uk-UA" sz="2400" dirty="0" err="1" smtClean="0"/>
              <a:t>Гончаренко</a:t>
            </a:r>
            <a:r>
              <a:rPr lang="uk-UA" sz="2400" dirty="0" smtClean="0"/>
              <a:t> С.У. Фізика 10 клас. – К.: Освіта, 2002 – С. 64 - 82.</a:t>
            </a:r>
            <a:endParaRPr lang="ru-RU" sz="2400" dirty="0" smtClean="0"/>
          </a:p>
          <a:p>
            <a:pPr lvl="0"/>
            <a:r>
              <a:rPr lang="uk-UA" sz="2400" dirty="0" smtClean="0"/>
              <a:t>Фізика. Дитяча енциклопедія. – Харків.; Фоліо, 2005 – С.123 -134.</a:t>
            </a:r>
            <a:endParaRPr lang="ru-RU" sz="2400" dirty="0" smtClean="0"/>
          </a:p>
          <a:p>
            <a:pPr lvl="0"/>
            <a:r>
              <a:rPr lang="uk-UA" sz="2400" dirty="0" err="1" smtClean="0"/>
              <a:t>Балицкий</a:t>
            </a:r>
            <a:r>
              <a:rPr lang="uk-UA" sz="2400" dirty="0" smtClean="0"/>
              <a:t> В.С., </a:t>
            </a:r>
            <a:r>
              <a:rPr lang="uk-UA" sz="2400" dirty="0" err="1" smtClean="0"/>
              <a:t>Лисицына</a:t>
            </a:r>
            <a:r>
              <a:rPr lang="uk-UA" sz="2400" dirty="0" smtClean="0"/>
              <a:t> Е.Е. </a:t>
            </a:r>
            <a:r>
              <a:rPr lang="uk-UA" sz="2400" dirty="0" err="1" smtClean="0"/>
              <a:t>Синтетические</a:t>
            </a:r>
            <a:r>
              <a:rPr lang="uk-UA" sz="2400" dirty="0" smtClean="0"/>
              <a:t> аналоги и </a:t>
            </a:r>
            <a:r>
              <a:rPr lang="uk-UA" sz="2400" dirty="0" err="1" smtClean="0"/>
              <a:t>имитации</a:t>
            </a:r>
            <a:r>
              <a:rPr lang="uk-UA" sz="2400" dirty="0" smtClean="0"/>
              <a:t> </a:t>
            </a:r>
            <a:r>
              <a:rPr lang="uk-UA" sz="2400" dirty="0" err="1" smtClean="0"/>
              <a:t>природных</a:t>
            </a:r>
            <a:r>
              <a:rPr lang="uk-UA" sz="2400" dirty="0" smtClean="0"/>
              <a:t> </a:t>
            </a:r>
            <a:r>
              <a:rPr lang="uk-UA" sz="2400" dirty="0" err="1" smtClean="0"/>
              <a:t>драгоценных</a:t>
            </a:r>
            <a:r>
              <a:rPr lang="uk-UA" sz="2400" dirty="0" smtClean="0"/>
              <a:t> </a:t>
            </a:r>
            <a:r>
              <a:rPr lang="uk-UA" sz="2400" dirty="0" err="1" smtClean="0"/>
              <a:t>камней</a:t>
            </a:r>
            <a:r>
              <a:rPr lang="uk-UA" sz="2400" dirty="0" smtClean="0"/>
              <a:t>. – М.; </a:t>
            </a:r>
            <a:r>
              <a:rPr lang="uk-UA" sz="2400" dirty="0" err="1" smtClean="0"/>
              <a:t>Недра</a:t>
            </a:r>
            <a:r>
              <a:rPr lang="uk-UA" sz="2400" dirty="0" smtClean="0"/>
              <a:t>, 1981. – 158 с.</a:t>
            </a:r>
            <a:endParaRPr lang="ru-RU" sz="2400" dirty="0" smtClean="0"/>
          </a:p>
          <a:p>
            <a:pPr lvl="0"/>
            <a:r>
              <a:rPr lang="uk-UA" sz="2400" dirty="0" smtClean="0"/>
              <a:t>В Україні створено найбільший в світі штучний кристал. – доступно на http://gurt.org.ua/news/recent/3652/.</a:t>
            </a:r>
            <a:endParaRPr lang="ru-RU" sz="2400" dirty="0" smtClean="0"/>
          </a:p>
          <a:p>
            <a:pPr lvl="0"/>
            <a:r>
              <a:rPr lang="uk-UA" sz="2400" dirty="0" err="1" smtClean="0"/>
              <a:t>Динамическая</a:t>
            </a:r>
            <a:r>
              <a:rPr lang="uk-UA" sz="2400" dirty="0" smtClean="0"/>
              <a:t> </a:t>
            </a:r>
            <a:r>
              <a:rPr lang="uk-UA" sz="2400" dirty="0" err="1" smtClean="0"/>
              <a:t>теория</a:t>
            </a:r>
            <a:r>
              <a:rPr lang="uk-UA" sz="2400" dirty="0" smtClean="0"/>
              <a:t> и </a:t>
            </a:r>
            <a:r>
              <a:rPr lang="uk-UA" sz="2400" dirty="0" err="1" smtClean="0"/>
              <a:t>физические</a:t>
            </a:r>
            <a:r>
              <a:rPr lang="uk-UA" sz="2400" dirty="0" smtClean="0"/>
              <a:t> </a:t>
            </a:r>
            <a:r>
              <a:rPr lang="uk-UA" sz="2400" dirty="0" err="1" smtClean="0"/>
              <a:t>свойства</a:t>
            </a:r>
            <a:r>
              <a:rPr lang="uk-UA" sz="2400" dirty="0" smtClean="0"/>
              <a:t> </a:t>
            </a:r>
            <a:r>
              <a:rPr lang="uk-UA" sz="2400" dirty="0" err="1" smtClean="0"/>
              <a:t>кристаллов</a:t>
            </a:r>
            <a:r>
              <a:rPr lang="uk-UA" sz="2400" dirty="0" smtClean="0"/>
              <a:t> / </a:t>
            </a:r>
            <a:r>
              <a:rPr lang="uk-UA" sz="2400" dirty="0" err="1" smtClean="0"/>
              <a:t>Под</a:t>
            </a:r>
            <a:r>
              <a:rPr lang="uk-UA" sz="2400" dirty="0" smtClean="0"/>
              <a:t> ред. А.Н. Лазарева. </a:t>
            </a:r>
            <a:r>
              <a:rPr lang="uk-UA" sz="2400" dirty="0" err="1" smtClean="0"/>
              <a:t>СПб</a:t>
            </a:r>
            <a:r>
              <a:rPr lang="uk-UA" sz="2400" dirty="0" smtClean="0"/>
              <a:t>.: Наука, 1992.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51736" y="0"/>
            <a:ext cx="91957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ДЯКУЮ ЗА УВАГУ!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072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D5540CC-B91F-47F6-9BF4-438C04DB84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5D5540CC-B91F-47F6-9BF4-438C04DB84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31A425-1D0C-4CAB-A285-796DC273E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dgm id="{0F31A425-1D0C-4CAB-A285-796DC273E7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547F9C-E7A4-416F-900C-15D2725CDD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C5547F9C-E7A4-416F-900C-15D2725CDD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8B878F-E4F1-4496-A730-0C016D31EA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dgm id="{628B878F-E4F1-4496-A730-0C016D31EA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B1CA61-BC6A-48AE-AAAD-BA521D2A05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61B1CA61-BC6A-48AE-AAAD-BA521D2A05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0224EF-1838-49E6-B9AE-603ABF3D4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450224EF-1838-49E6-B9AE-603ABF3D4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775D0D-1A36-45D6-AB28-E122D4DA7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A6775D0D-1A36-45D6-AB28-E122D4DA7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E6877E-6B5E-4C96-A50D-4759DA4293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61E6877E-6B5E-4C96-A50D-4759DA4293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D962C1-3BDB-4CA2-BC08-E3876D1D0D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5D962C1-3BDB-4CA2-BC08-E3876D1D0D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F834FF9-52F2-49F5-BEFD-05831DE0AD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5F834FF9-52F2-49F5-BEFD-05831DE0AD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/>
              <a:t>Сила поверхневого натягу – це сила, яка діє вздовж поверхні рідини, перпендикулярно до лінії, яка обмежує поверхню, і спрямована в бік її скорочення.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Силу поверхневого натягу вимірюють :</a:t>
            </a:r>
            <a:endParaRPr lang="ru-RU" dirty="0"/>
          </a:p>
        </p:txBody>
      </p:sp>
      <p:pic>
        <p:nvPicPr>
          <p:cNvPr id="1026" name="Picture 2" descr="http://granat-e.ru/images/devices/tensiometer_vn-5504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500306"/>
            <a:ext cx="2095500" cy="2981326"/>
          </a:xfrm>
          <a:prstGeom prst="rect">
            <a:avLst/>
          </a:prstGeom>
          <a:noFill/>
        </p:spPr>
      </p:pic>
      <p:pic>
        <p:nvPicPr>
          <p:cNvPr id="1028" name="Picture 4" descr="http://im4-tub-ua.yandex.net/i?id=523298040-14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500306"/>
            <a:ext cx="1743081" cy="2905135"/>
          </a:xfrm>
          <a:prstGeom prst="rect">
            <a:avLst/>
          </a:prstGeom>
          <a:noFill/>
        </p:spPr>
      </p:pic>
      <p:pic>
        <p:nvPicPr>
          <p:cNvPr id="1030" name="Picture 6" descr="http://mpg.susu.ru/_fizika/images/230.pn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2571744"/>
            <a:ext cx="3685603" cy="290512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0724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14876" y="1571612"/>
            <a:ext cx="4071966" cy="429577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Для виготовлення приладу знадобилося: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txBody>
          <a:bodyPr/>
          <a:lstStyle/>
          <a:p>
            <a:r>
              <a:rPr lang="uk-UA" dirty="0" smtClean="0"/>
              <a:t>Пластмасова кришка – шалька терезів;</a:t>
            </a:r>
          </a:p>
          <a:p>
            <a:r>
              <a:rPr lang="uk-UA" dirty="0" smtClean="0"/>
              <a:t>Ніжка з під </a:t>
            </a:r>
            <a:r>
              <a:rPr lang="uk-UA" dirty="0" err="1" smtClean="0"/>
              <a:t>коляски-</a:t>
            </a:r>
            <a:r>
              <a:rPr lang="uk-UA" dirty="0" smtClean="0"/>
              <a:t> основа приладу;</a:t>
            </a:r>
          </a:p>
          <a:p>
            <a:r>
              <a:rPr lang="uk-UA" dirty="0" smtClean="0"/>
              <a:t>Проволока – плечі терезів та рамки;</a:t>
            </a:r>
          </a:p>
          <a:p>
            <a:r>
              <a:rPr lang="uk-UA" dirty="0" smtClean="0"/>
              <a:t>Пластилін – для закріплення рамки.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Застосування: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Для визначення сили поверхневого натягу під час лабораторних робіт та проведення експериментів;</a:t>
            </a:r>
          </a:p>
          <a:p>
            <a:r>
              <a:rPr lang="uk-UA" dirty="0" smtClean="0">
                <a:solidFill>
                  <a:srgbClr val="002060"/>
                </a:solidFill>
              </a:rPr>
              <a:t>Як демонстраційний матеріал.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dirty="0" smtClean="0"/>
              <a:t>Деякі речовини при кристалізації утворюють тверду кірку на поверхні розчину. Як дізнатися які саме речовини при інтенсивному випаровуванні утворять кірку?</a:t>
            </a:r>
            <a:endParaRPr lang="ru-RU" sz="2400" dirty="0"/>
          </a:p>
        </p:txBody>
      </p:sp>
      <p:pic>
        <p:nvPicPr>
          <p:cNvPr id="4" name="Содержимое 3" descr="IMG_06151.JPG"/>
          <p:cNvPicPr>
            <a:picLocks noGrp="1"/>
          </p:cNvPicPr>
          <p:nvPr>
            <p:ph idx="1"/>
          </p:nvPr>
        </p:nvPicPr>
        <p:blipFill>
          <a:blip r:embed="rId2" cstate="print"/>
          <a:srcRect r="8703"/>
          <a:stretch>
            <a:fillRect/>
          </a:stretch>
        </p:blipFill>
        <p:spPr>
          <a:xfrm>
            <a:off x="357158" y="2928934"/>
            <a:ext cx="1491292" cy="2123902"/>
          </a:xfrm>
          <a:prstGeom prst="rect">
            <a:avLst/>
          </a:prstGeom>
        </p:spPr>
      </p:pic>
      <p:pic>
        <p:nvPicPr>
          <p:cNvPr id="5" name="Рисунок 4" descr="IMG_0601.JPG"/>
          <p:cNvPicPr/>
          <p:nvPr/>
        </p:nvPicPr>
        <p:blipFill>
          <a:blip r:embed="rId3" cstate="print"/>
          <a:srcRect t="16914"/>
          <a:stretch>
            <a:fillRect/>
          </a:stretch>
        </p:blipFill>
        <p:spPr>
          <a:xfrm rot="5400000">
            <a:off x="2248693" y="3323415"/>
            <a:ext cx="2162485" cy="1373524"/>
          </a:xfrm>
          <a:prstGeom prst="rect">
            <a:avLst/>
          </a:prstGeom>
        </p:spPr>
      </p:pic>
      <p:pic>
        <p:nvPicPr>
          <p:cNvPr id="6" name="Рисунок 5" descr="C:\Documents and Settings\маріша\Мои документы\Мои рисунки\2011_12_24\IMG_070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2857496"/>
            <a:ext cx="1643073" cy="19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MG_06531.JPG"/>
          <p:cNvPicPr/>
          <p:nvPr/>
        </p:nvPicPr>
        <p:blipFill>
          <a:blip r:embed="rId5" cstate="print"/>
          <a:srcRect l="20616" t="25202"/>
          <a:stretch>
            <a:fillRect/>
          </a:stretch>
        </p:blipFill>
        <p:spPr>
          <a:xfrm>
            <a:off x="7072330" y="2786058"/>
            <a:ext cx="1658300" cy="1906033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1928794" y="400050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43372" y="385762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7" idx="1"/>
          </p:cNvCxnSpPr>
          <p:nvPr/>
        </p:nvCxnSpPr>
        <p:spPr>
          <a:xfrm flipV="1">
            <a:off x="6572264" y="3739075"/>
            <a:ext cx="500066" cy="47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b="1" dirty="0" smtClean="0">
                <a:solidFill>
                  <a:srgbClr val="C00000"/>
                </a:solidFill>
              </a:rPr>
              <a:t>Залежність сили поверхневого натягу від процесу кристалізації при вирощуванні кристалів</a:t>
            </a:r>
            <a:r>
              <a:rPr lang="uk-UA" sz="2800" dirty="0" smtClean="0">
                <a:solidFill>
                  <a:srgbClr val="C00000"/>
                </a:solidFill>
              </a:rPr>
              <a:t> </a:t>
            </a:r>
            <a:r>
              <a:rPr lang="uk-UA" sz="2800" b="1" dirty="0" smtClean="0">
                <a:solidFill>
                  <a:srgbClr val="C00000"/>
                </a:solidFill>
              </a:rPr>
              <a:t>за температури 20˚С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1143000"/>
          </a:xfrm>
        </p:spPr>
        <p:txBody>
          <a:bodyPr/>
          <a:lstStyle/>
          <a:p>
            <a:r>
              <a:rPr lang="uk-UA" sz="2400" b="1" dirty="0" smtClean="0">
                <a:solidFill>
                  <a:srgbClr val="C00000"/>
                </a:solidFill>
              </a:rPr>
              <a:t>Залежність сили поверхневого натягу від процесу кристалізації при вирощуванні кристалів</a:t>
            </a:r>
            <a:r>
              <a:rPr lang="uk-UA" sz="2400" dirty="0" smtClean="0">
                <a:solidFill>
                  <a:srgbClr val="C00000"/>
                </a:solidFill>
              </a:rPr>
              <a:t> </a:t>
            </a:r>
            <a:r>
              <a:rPr lang="uk-UA" sz="2400" b="1" dirty="0" smtClean="0">
                <a:solidFill>
                  <a:srgbClr val="C00000"/>
                </a:solidFill>
              </a:rPr>
              <a:t>за температури 45˚С</a:t>
            </a:r>
            <a:r>
              <a:rPr lang="ru-RU" sz="2400" dirty="0" smtClean="0">
                <a:solidFill>
                  <a:srgbClr val="C00000"/>
                </a:solidFill>
              </a:rPr>
              <a:t/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Тема10</Template>
  <TotalTime>173</TotalTime>
  <Words>413</Words>
  <Application>Microsoft Office PowerPoint</Application>
  <PresentationFormat>Экран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Тема10</vt:lpstr>
      <vt:lpstr>Визначення залежності процесу кристалізації  від сили поверхневого натягу розчину за допомогою саморобного приладу</vt:lpstr>
      <vt:lpstr>Слайд 2</vt:lpstr>
      <vt:lpstr>Слайд 3</vt:lpstr>
      <vt:lpstr>Сила поверхневого натягу – це сила, яка діє вздовж поверхні рідини, перпендикулярно до лінії, яка обмежує поверхню, і спрямована в бік її скорочення. </vt:lpstr>
      <vt:lpstr>Для виготовлення приладу знадобилося:</vt:lpstr>
      <vt:lpstr>Застосування:</vt:lpstr>
      <vt:lpstr>Деякі речовини при кристалізації утворюють тверду кірку на поверхні розчину. Як дізнатися які саме речовини при інтенсивному випаровуванні утворять кірку?</vt:lpstr>
      <vt:lpstr>Залежність сили поверхневого натягу від процесу кристалізації при вирощуванні кристалів за температури 20˚С </vt:lpstr>
      <vt:lpstr>Залежність сили поверхневого натягу від процесу кристалізації при вирощуванні кристалів за температури 45˚С </vt:lpstr>
      <vt:lpstr>ВИСНОВКИ:</vt:lpstr>
      <vt:lpstr>СПИСОК ВИКОРИСТАНИХ ДЖЕРЕЛ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Визначення залежності процесу кристалізації  від сили поверхневого натягу розчину за допомогою саморобного приладу</dc:title>
  <dc:creator>Admin</dc:creator>
  <cp:lastModifiedBy>Admin</cp:lastModifiedBy>
  <cp:revision>1</cp:revision>
  <dcterms:created xsi:type="dcterms:W3CDTF">2013-04-09T09:51:23Z</dcterms:created>
  <dcterms:modified xsi:type="dcterms:W3CDTF">2013-04-09T12:45:13Z</dcterms:modified>
</cp:coreProperties>
</file>