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5" r:id="rId3"/>
    <p:sldId id="263" r:id="rId4"/>
    <p:sldId id="266" r:id="rId5"/>
    <p:sldId id="267" r:id="rId6"/>
    <p:sldId id="268" r:id="rId7"/>
    <p:sldId id="269" r:id="rId8"/>
    <p:sldId id="270" r:id="rId9"/>
    <p:sldId id="271" r:id="rId10"/>
    <p:sldId id="272" r:id="rId11"/>
    <p:sldId id="273" r:id="rId12"/>
    <p:sldId id="274" r:id="rId13"/>
    <p:sldId id="276" r:id="rId14"/>
    <p:sldId id="279" r:id="rId15"/>
    <p:sldId id="28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FFFFCC"/>
    <a:srgbClr val="FFFF99"/>
    <a:srgbClr val="D9D9D9"/>
    <a:srgbClr val="A0826C"/>
    <a:srgbClr val="FF3300"/>
    <a:srgbClr val="0066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5" d="100"/>
          <a:sy n="75" d="100"/>
        </p:scale>
        <p:origin x="-8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31.03.2013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31.03.2013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31.03.2013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ote4estvo.ru/uploads/posts/2011-06/1311577706_27432927_moskva_2.jpg"/>
          <p:cNvPicPr/>
          <p:nvPr/>
        </p:nvPicPr>
        <p:blipFill>
          <a:blip r:embed="rId2">
            <a:extLst>
              <a:ext uri="{28A0092B-C50C-407E-A947-70E740481C1C}">
                <a14:useLocalDpi xmlns:a14="http://schemas.microsoft.com/office/drawing/2010/main" val="0"/>
              </a:ext>
            </a:extLst>
          </a:blip>
          <a:srcRect/>
          <a:stretch>
            <a:fillRect/>
          </a:stretch>
        </p:blipFill>
        <p:spPr bwMode="auto">
          <a:xfrm>
            <a:off x="-23526" y="0"/>
            <a:ext cx="9167526" cy="6858000"/>
          </a:xfrm>
          <a:prstGeom prst="rect">
            <a:avLst/>
          </a:prstGeom>
          <a:noFill/>
          <a:ln>
            <a:noFill/>
          </a:ln>
        </p:spPr>
      </p:pic>
      <p:sp>
        <p:nvSpPr>
          <p:cNvPr id="3" name="Прямоугольник 2"/>
          <p:cNvSpPr/>
          <p:nvPr/>
        </p:nvSpPr>
        <p:spPr>
          <a:xfrm>
            <a:off x="1331640" y="260648"/>
            <a:ext cx="6480720" cy="6463308"/>
          </a:xfrm>
          <a:prstGeom prst="rect">
            <a:avLst/>
          </a:prstGeom>
        </p:spPr>
        <p:txBody>
          <a:bodyPr wrap="square">
            <a:spAutoFit/>
          </a:bodyPr>
          <a:lstStyle/>
          <a:p>
            <a:pPr algn="ctr"/>
            <a:r>
              <a:rPr lang="ru-RU" sz="3000" b="1" i="1" dirty="0">
                <a:solidFill>
                  <a:schemeClr val="bg1"/>
                </a:solidFill>
              </a:rPr>
              <a:t>Робота учениц</a:t>
            </a:r>
            <a:r>
              <a:rPr lang="uk-UA" sz="3000" b="1" i="1" dirty="0">
                <a:solidFill>
                  <a:schemeClr val="bg1"/>
                </a:solidFill>
              </a:rPr>
              <a:t>і 7 класу</a:t>
            </a:r>
            <a:endParaRPr lang="ru-RU" sz="3000" dirty="0">
              <a:solidFill>
                <a:schemeClr val="bg1"/>
              </a:solidFill>
            </a:endParaRPr>
          </a:p>
          <a:p>
            <a:pPr algn="ctr"/>
            <a:r>
              <a:rPr lang="uk-UA" sz="3000" b="1" i="1" noProof="1" smtClean="0">
                <a:solidFill>
                  <a:schemeClr val="bg1"/>
                </a:solidFill>
              </a:rPr>
              <a:t>Вишнівської</a:t>
            </a:r>
            <a:r>
              <a:rPr lang="uk-UA" sz="3000" b="1" i="1" dirty="0" smtClean="0">
                <a:solidFill>
                  <a:schemeClr val="bg1"/>
                </a:solidFill>
              </a:rPr>
              <a:t> </a:t>
            </a:r>
            <a:r>
              <a:rPr lang="uk-UA" sz="3000" b="1" i="1" dirty="0">
                <a:solidFill>
                  <a:schemeClr val="bg1"/>
                </a:solidFill>
              </a:rPr>
              <a:t>загальноосвітньої школи І-ІІІ ступенів №3</a:t>
            </a:r>
            <a:endParaRPr lang="ru-RU" sz="3000" dirty="0">
              <a:solidFill>
                <a:schemeClr val="bg1"/>
              </a:solidFill>
            </a:endParaRPr>
          </a:p>
          <a:p>
            <a:pPr algn="ctr"/>
            <a:r>
              <a:rPr lang="uk-UA" sz="3000" b="1" i="1" dirty="0">
                <a:solidFill>
                  <a:schemeClr val="bg1"/>
                </a:solidFill>
              </a:rPr>
              <a:t>Києво-Святошинського  району</a:t>
            </a:r>
            <a:endParaRPr lang="ru-RU" sz="3000" dirty="0">
              <a:solidFill>
                <a:schemeClr val="bg1"/>
              </a:solidFill>
            </a:endParaRPr>
          </a:p>
          <a:p>
            <a:pPr algn="ctr"/>
            <a:r>
              <a:rPr lang="uk-UA" sz="3000" b="1" i="1" dirty="0">
                <a:solidFill>
                  <a:schemeClr val="bg1"/>
                </a:solidFill>
              </a:rPr>
              <a:t>Київської області</a:t>
            </a:r>
            <a:endParaRPr lang="ru-RU" sz="3000" dirty="0">
              <a:solidFill>
                <a:schemeClr val="bg1"/>
              </a:solidFill>
            </a:endParaRPr>
          </a:p>
          <a:p>
            <a:pPr algn="ctr"/>
            <a:r>
              <a:rPr lang="uk-UA" sz="3000" b="1" i="1" noProof="1" smtClean="0">
                <a:solidFill>
                  <a:schemeClr val="bg1"/>
                </a:solidFill>
              </a:rPr>
              <a:t>Мозолевської</a:t>
            </a:r>
            <a:r>
              <a:rPr lang="uk-UA" sz="3000" b="1" i="1" dirty="0" smtClean="0">
                <a:solidFill>
                  <a:schemeClr val="bg1"/>
                </a:solidFill>
              </a:rPr>
              <a:t>  Марії  Дмитрівни</a:t>
            </a:r>
            <a:endParaRPr lang="ru-RU" sz="3000" dirty="0">
              <a:solidFill>
                <a:schemeClr val="bg1"/>
              </a:solidFill>
            </a:endParaRPr>
          </a:p>
          <a:p>
            <a:pPr algn="ctr"/>
            <a:endParaRPr lang="uk-UA" sz="3000" b="1" i="1" dirty="0" smtClean="0">
              <a:solidFill>
                <a:schemeClr val="bg1"/>
              </a:solidFill>
            </a:endParaRPr>
          </a:p>
          <a:p>
            <a:pPr algn="ctr"/>
            <a:endParaRPr lang="uk-UA" sz="3000" b="1" i="1" dirty="0">
              <a:solidFill>
                <a:schemeClr val="bg1"/>
              </a:solidFill>
            </a:endParaRPr>
          </a:p>
          <a:p>
            <a:pPr algn="ctr"/>
            <a:r>
              <a:rPr lang="uk-UA" sz="3000" b="1" i="1" dirty="0" smtClean="0">
                <a:solidFill>
                  <a:schemeClr val="bg1"/>
                </a:solidFill>
              </a:rPr>
              <a:t>                                               </a:t>
            </a:r>
            <a:endParaRPr lang="ru-RU" sz="3000" dirty="0">
              <a:solidFill>
                <a:schemeClr val="bg1"/>
              </a:solidFill>
            </a:endParaRPr>
          </a:p>
          <a:p>
            <a:pPr algn="ctr"/>
            <a:endParaRPr lang="uk-UA" sz="2400" b="1" i="1" dirty="0" smtClean="0">
              <a:solidFill>
                <a:schemeClr val="bg1"/>
              </a:solidFill>
            </a:endParaRPr>
          </a:p>
          <a:p>
            <a:pPr algn="ctr"/>
            <a:endParaRPr lang="uk-UA" sz="2400" b="1" i="1" dirty="0" smtClean="0">
              <a:solidFill>
                <a:schemeClr val="bg1"/>
              </a:solidFill>
            </a:endParaRPr>
          </a:p>
          <a:p>
            <a:pPr algn="ctr"/>
            <a:r>
              <a:rPr lang="uk-UA" sz="2400" b="1" i="1" dirty="0" smtClean="0">
                <a:solidFill>
                  <a:schemeClr val="bg1"/>
                </a:solidFill>
              </a:rPr>
              <a:t>                         </a:t>
            </a:r>
          </a:p>
          <a:p>
            <a:pPr algn="ctr"/>
            <a:r>
              <a:rPr lang="uk-UA" sz="2400" b="1" i="1" dirty="0">
                <a:solidFill>
                  <a:schemeClr val="bg1"/>
                </a:solidFill>
              </a:rPr>
              <a:t> </a:t>
            </a:r>
            <a:r>
              <a:rPr lang="uk-UA" sz="2400" b="1" i="1" dirty="0" smtClean="0">
                <a:solidFill>
                  <a:schemeClr val="bg1"/>
                </a:solidFill>
              </a:rPr>
              <a:t>                                  </a:t>
            </a:r>
            <a:r>
              <a:rPr lang="uk-UA" sz="2400" b="1" i="1" dirty="0">
                <a:solidFill>
                  <a:schemeClr val="bg1"/>
                </a:solidFill>
              </a:rPr>
              <a:t> Вчитель: Кравчук О.О.</a:t>
            </a:r>
            <a:r>
              <a:rPr lang="uk-UA" sz="2400" b="1" i="1" dirty="0"/>
              <a:t>. </a:t>
            </a:r>
            <a:endParaRPr lang="ru-RU" sz="2400" dirty="0"/>
          </a:p>
          <a:p>
            <a:pPr algn="ctr"/>
            <a:endParaRPr lang="ru-RU" sz="2400" dirty="0">
              <a:solidFill>
                <a:schemeClr val="bg1"/>
              </a:solidFill>
            </a:endParaRPr>
          </a:p>
          <a:p>
            <a:pPr algn="ctr"/>
            <a:r>
              <a:rPr lang="uk-UA" sz="2400" b="1" i="1" dirty="0" smtClean="0">
                <a:solidFill>
                  <a:schemeClr val="bg1"/>
                </a:solidFill>
              </a:rPr>
              <a:t>                                                                                  </a:t>
            </a:r>
            <a:endParaRPr lang="ru-RU" sz="2400" dirty="0"/>
          </a:p>
        </p:txBody>
      </p:sp>
    </p:spTree>
    <p:extLst>
      <p:ext uri="{BB962C8B-B14F-4D97-AF65-F5344CB8AC3E}">
        <p14:creationId xmlns:p14="http://schemas.microsoft.com/office/powerpoint/2010/main" val="3617377351"/>
      </p:ext>
    </p:extLst>
  </p:cSld>
  <p:clrMapOvr>
    <a:masterClrMapping/>
  </p:clrMapOvr>
  <p:transition spd="slow" advClick="0" advTm="1000">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9144000" cy="76944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4400" b="1" i="1" dirty="0"/>
              <a:t>Проект на тему:</a:t>
            </a:r>
            <a:endParaRPr lang="ru-RU" sz="4400" dirty="0"/>
          </a:p>
        </p:txBody>
      </p:sp>
      <p:sp>
        <p:nvSpPr>
          <p:cNvPr id="3" name="Прямоугольник 2"/>
          <p:cNvSpPr/>
          <p:nvPr/>
        </p:nvSpPr>
        <p:spPr>
          <a:xfrm>
            <a:off x="0" y="769441"/>
            <a:ext cx="91440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uk-UA" sz="3600" i="1" dirty="0"/>
              <a:t>Порівняльний аналіз історичних подій: </a:t>
            </a:r>
            <a:endParaRPr lang="ru-RU" sz="3600" dirty="0"/>
          </a:p>
        </p:txBody>
      </p:sp>
      <p:sp>
        <p:nvSpPr>
          <p:cNvPr id="5" name="Скругленный прямоугольник 4"/>
          <p:cNvSpPr/>
          <p:nvPr/>
        </p:nvSpPr>
        <p:spPr>
          <a:xfrm>
            <a:off x="5148064" y="3717032"/>
            <a:ext cx="3851920" cy="2319827"/>
          </a:xfrm>
          <a:prstGeom prst="roundRect">
            <a:avLst>
              <a:gd name="adj" fmla="val 16670"/>
            </a:avLst>
          </a:prstGeom>
          <a:blipFill rotWithShape="1">
            <a:blip r:embed="rId2"/>
            <a:stretch>
              <a:fillRect/>
            </a:stretch>
          </a:blipFill>
          <a:scene3d>
            <a:camera prst="perspectiveLef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Прямоугольник 5"/>
          <p:cNvSpPr/>
          <p:nvPr/>
        </p:nvSpPr>
        <p:spPr>
          <a:xfrm>
            <a:off x="3851920" y="1628800"/>
            <a:ext cx="5292080" cy="1446550"/>
          </a:xfrm>
          <a:prstGeom prst="rect">
            <a:avLst/>
          </a:prstGeom>
        </p:spPr>
        <p:txBody>
          <a:bodyPr wrap="square">
            <a:spAutoFit/>
          </a:bodyPr>
          <a:lstStyle/>
          <a:p>
            <a:pPr lvl="0"/>
            <a:endParaRPr lang="uk-UA" i="1" dirty="0">
              <a:solidFill>
                <a:srgbClr val="002060"/>
              </a:solidFill>
            </a:endParaRPr>
          </a:p>
          <a:p>
            <a:pPr lvl="0"/>
            <a:r>
              <a:rPr lang="uk-UA" sz="2800" i="1" dirty="0" smtClean="0"/>
              <a:t>Війни </a:t>
            </a:r>
            <a:r>
              <a:rPr lang="uk-UA" sz="2800" i="1" dirty="0"/>
              <a:t>Росії з Наполеоном 1812р., що відбулася 200 років тому</a:t>
            </a:r>
            <a:r>
              <a:rPr lang="uk-UA" sz="1400" i="1" dirty="0" smtClean="0">
                <a:solidFill>
                  <a:srgbClr val="002060"/>
                </a:solidFill>
              </a:rPr>
              <a:t>.</a:t>
            </a:r>
          </a:p>
          <a:p>
            <a:pPr lvl="0"/>
            <a:endParaRPr lang="uk-UA" sz="1400" i="1" dirty="0">
              <a:solidFill>
                <a:srgbClr val="002060"/>
              </a:solidFill>
            </a:endParaRPr>
          </a:p>
        </p:txBody>
      </p:sp>
      <p:sp>
        <p:nvSpPr>
          <p:cNvPr id="7" name="Прямоугольник 6"/>
          <p:cNvSpPr/>
          <p:nvPr/>
        </p:nvSpPr>
        <p:spPr>
          <a:xfrm>
            <a:off x="49931" y="3872992"/>
            <a:ext cx="5267125" cy="2215991"/>
          </a:xfrm>
          <a:prstGeom prst="rect">
            <a:avLst/>
          </a:prstGeom>
        </p:spPr>
        <p:txBody>
          <a:bodyPr wrap="square">
            <a:spAutoFit/>
          </a:bodyPr>
          <a:lstStyle/>
          <a:p>
            <a:endParaRPr lang="uk-UA" sz="1600" i="1" dirty="0" smtClean="0">
              <a:solidFill>
                <a:srgbClr val="002060"/>
              </a:solidFill>
            </a:endParaRPr>
          </a:p>
          <a:p>
            <a:r>
              <a:rPr lang="uk-UA" sz="2685" i="1" dirty="0" smtClean="0"/>
              <a:t>Війни з Фашистською Німеччиною на території Радянського союзу 1941-1945р.р. – Великої Вітчизняної війни</a:t>
            </a:r>
            <a:r>
              <a:rPr lang="uk-UA" sz="2650" i="1" dirty="0" smtClean="0"/>
              <a:t>.</a:t>
            </a:r>
            <a:endParaRPr lang="uk-UA" sz="2650" i="1" dirty="0"/>
          </a:p>
          <a:p>
            <a:pPr lvl="0"/>
            <a:endParaRPr lang="ru-RU" sz="1400" dirty="0"/>
          </a:p>
        </p:txBody>
      </p:sp>
      <p:sp>
        <p:nvSpPr>
          <p:cNvPr id="8" name="Прямоугольник 7"/>
          <p:cNvSpPr/>
          <p:nvPr/>
        </p:nvSpPr>
        <p:spPr>
          <a:xfrm>
            <a:off x="1" y="6183888"/>
            <a:ext cx="914400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uk-UA" dirty="0">
                <a:solidFill>
                  <a:srgbClr val="002060"/>
                </a:solidFill>
              </a:rPr>
              <a:t> </a:t>
            </a:r>
            <a:r>
              <a:rPr lang="uk-UA" sz="2400" dirty="0"/>
              <a:t>Для порівняння обрано фрагменти битви за Москву</a:t>
            </a:r>
            <a:r>
              <a:rPr lang="uk-UA" sz="2400" dirty="0">
                <a:solidFill>
                  <a:srgbClr val="002060"/>
                </a:solidFill>
              </a:rPr>
              <a:t>.</a:t>
            </a:r>
          </a:p>
        </p:txBody>
      </p:sp>
      <p:sp>
        <p:nvSpPr>
          <p:cNvPr id="9" name="Блок-схема: процесс 8"/>
          <p:cNvSpPr/>
          <p:nvPr/>
        </p:nvSpPr>
        <p:spPr>
          <a:xfrm>
            <a:off x="683568" y="1700808"/>
            <a:ext cx="2354560" cy="147196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30423" y="1514427"/>
            <a:ext cx="3927503" cy="2288712"/>
          </a:xfrm>
          <a:prstGeom prst="roundRect">
            <a:avLst>
              <a:gd name="adj" fmla="val 16670"/>
            </a:avLst>
          </a:prstGeom>
          <a:blipFill rotWithShape="1">
            <a:blip r:embed="rId3"/>
            <a:stretch>
              <a:fillRect/>
            </a:stretch>
          </a:blipFill>
          <a:scene3d>
            <a:camera prst="perspectiveRigh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Скругленный прямоугольник 11"/>
          <p:cNvSpPr/>
          <p:nvPr/>
        </p:nvSpPr>
        <p:spPr>
          <a:xfrm>
            <a:off x="0" y="1514427"/>
            <a:ext cx="3957926" cy="2288711"/>
          </a:xfrm>
          <a:prstGeom prst="roundRect">
            <a:avLst>
              <a:gd name="adj" fmla="val 16670"/>
            </a:avLst>
          </a:prstGeom>
          <a:blipFill rotWithShape="1">
            <a:blip r:embed="rId4"/>
            <a:stretch>
              <a:fillRect/>
            </a:stretch>
          </a:blipFill>
          <a:scene3d>
            <a:camera prst="perspectiveRigh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632391081"/>
      </p:ext>
    </p:extLst>
  </p:cSld>
  <p:clrMapOvr>
    <a:masterClrMapping/>
  </p:clrMapOvr>
  <p:transition spd="slow" advClick="0" advTm="1000">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909584"/>
          </a:xfrm>
          <a:prstGeom prst="rect">
            <a:avLst/>
          </a:prstGeom>
          <a:gradFill flip="none" rotWithShape="1">
            <a:gsLst>
              <a:gs pos="5000">
                <a:schemeClr val="accent6">
                  <a:lumMod val="60000"/>
                  <a:lumOff val="40000"/>
                </a:schemeClr>
              </a:gs>
              <a:gs pos="50000">
                <a:schemeClr val="accent6">
                  <a:lumMod val="60000"/>
                  <a:lumOff val="40000"/>
                  <a:tint val="44500"/>
                  <a:satMod val="160000"/>
                </a:schemeClr>
              </a:gs>
              <a:gs pos="96000">
                <a:schemeClr val="accent6">
                  <a:lumMod val="60000"/>
                  <a:lumOff val="40000"/>
                </a:schemeClr>
              </a:gs>
            </a:gsLst>
            <a:path path="circle">
              <a:fillToRect l="100000" t="100000"/>
            </a:path>
            <a:tileRect r="-100000" b="-100000"/>
          </a:gradFill>
        </p:spPr>
        <p:txBody>
          <a:bodyPr wrap="square">
            <a:spAutoFit/>
          </a:bodyPr>
          <a:lstStyle/>
          <a:p>
            <a:pPr algn="ctr"/>
            <a:r>
              <a:rPr lang="uk-UA" b="1" i="1" dirty="0"/>
              <a:t> </a:t>
            </a:r>
            <a:r>
              <a:rPr lang="uk-UA" sz="4000" b="1" dirty="0" smtClean="0"/>
              <a:t>План</a:t>
            </a:r>
          </a:p>
          <a:p>
            <a:pPr algn="ctr"/>
            <a:endParaRPr lang="ru-RU" sz="2400" dirty="0"/>
          </a:p>
          <a:p>
            <a:pPr lvl="0"/>
            <a:r>
              <a:rPr lang="uk-UA" sz="2500" dirty="0" smtClean="0"/>
              <a:t>     1. Наполеон </a:t>
            </a:r>
            <a:r>
              <a:rPr lang="uk-UA" sz="2500" dirty="0"/>
              <a:t>Бонапарт та його плани відносно Москви.</a:t>
            </a:r>
            <a:endParaRPr lang="ru-RU" sz="2500" dirty="0"/>
          </a:p>
          <a:p>
            <a:pPr lvl="0"/>
            <a:r>
              <a:rPr lang="uk-UA" sz="2500" dirty="0" smtClean="0"/>
              <a:t>     2. Партизанський </a:t>
            </a:r>
            <a:r>
              <a:rPr lang="uk-UA" sz="2500" dirty="0"/>
              <a:t>рух та підпільна боротьба мешканців Москви.</a:t>
            </a:r>
            <a:endParaRPr lang="ru-RU" sz="2500" dirty="0"/>
          </a:p>
          <a:p>
            <a:pPr lvl="0"/>
            <a:r>
              <a:rPr lang="uk-UA" sz="2500" dirty="0" smtClean="0"/>
              <a:t>     3. Розгром </a:t>
            </a:r>
            <a:r>
              <a:rPr lang="uk-UA" sz="2500" dirty="0"/>
              <a:t>армії Наполеона у 1812р. під Москвою.</a:t>
            </a:r>
            <a:endParaRPr lang="ru-RU" sz="2500" dirty="0"/>
          </a:p>
          <a:p>
            <a:pPr lvl="0"/>
            <a:r>
              <a:rPr lang="uk-UA" sz="2500" dirty="0" smtClean="0"/>
              <a:t>     4. Плани </a:t>
            </a:r>
            <a:r>
              <a:rPr lang="uk-UA" sz="2500" dirty="0"/>
              <a:t>Адольфа Гітлера відносно Москви у 1941р.</a:t>
            </a:r>
            <a:endParaRPr lang="ru-RU" sz="2500" dirty="0"/>
          </a:p>
          <a:p>
            <a:pPr lvl="0"/>
            <a:r>
              <a:rPr lang="uk-UA" sz="2500" dirty="0" smtClean="0"/>
              <a:t>     5. Мужність </a:t>
            </a:r>
            <a:r>
              <a:rPr lang="uk-UA" sz="2500" dirty="0"/>
              <a:t>і героїзм захисників Москви.</a:t>
            </a:r>
            <a:endParaRPr lang="ru-RU" sz="2500" dirty="0"/>
          </a:p>
          <a:p>
            <a:pPr lvl="0"/>
            <a:r>
              <a:rPr lang="uk-UA" sz="2500" dirty="0" smtClean="0"/>
              <a:t>     6. Кінець </a:t>
            </a:r>
            <a:r>
              <a:rPr lang="uk-UA" sz="2500" dirty="0"/>
              <a:t>міфу про непереможність німецької фашистської армії під Москвою.</a:t>
            </a:r>
            <a:endParaRPr lang="ru-RU" sz="2500" dirty="0"/>
          </a:p>
          <a:p>
            <a:pPr lvl="0"/>
            <a:r>
              <a:rPr lang="uk-UA" sz="2500" dirty="0" smtClean="0"/>
              <a:t>     7. Висновки </a:t>
            </a:r>
            <a:r>
              <a:rPr lang="uk-UA" sz="2500" dirty="0"/>
              <a:t>: а) поразка армії Наполеона у 1812р. під Москвою стала важливою подією визвольного руху Європейських народів проти Наполеонівського панування.</a:t>
            </a:r>
            <a:endParaRPr lang="ru-RU" sz="2500" dirty="0"/>
          </a:p>
          <a:p>
            <a:r>
              <a:rPr lang="uk-UA" sz="2500" dirty="0"/>
              <a:t>б) перемога Червоної армії у битві під Москвою у 1941р. розвіяла міф про непереможність </a:t>
            </a:r>
            <a:r>
              <a:rPr lang="uk-UA" sz="2500" dirty="0" smtClean="0"/>
              <a:t>німецької </a:t>
            </a:r>
            <a:r>
              <a:rPr lang="uk-UA" sz="2500" dirty="0"/>
              <a:t>фашистської армії</a:t>
            </a:r>
            <a:r>
              <a:rPr lang="uk-UA" dirty="0" smtClean="0"/>
              <a:t>.</a:t>
            </a:r>
          </a:p>
          <a:p>
            <a:endParaRPr lang="uk-UA" dirty="0"/>
          </a:p>
          <a:p>
            <a:endParaRPr lang="uk-UA" dirty="0" smtClean="0"/>
          </a:p>
          <a:p>
            <a:endParaRPr lang="ru-RU" dirty="0"/>
          </a:p>
        </p:txBody>
      </p:sp>
    </p:spTree>
    <p:extLst>
      <p:ext uri="{BB962C8B-B14F-4D97-AF65-F5344CB8AC3E}">
        <p14:creationId xmlns:p14="http://schemas.microsoft.com/office/powerpoint/2010/main" val="1433795776"/>
      </p:ext>
    </p:extLst>
  </p:cSld>
  <p:clrMapOvr>
    <a:masterClrMapping/>
  </p:clrMapOvr>
  <p:transition spd="slow" advClick="0" advTm="1000">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04664"/>
          </a:xfrm>
          <a:gradFill flip="none" rotWithShape="1">
            <a:gsLst>
              <a:gs pos="0">
                <a:srgbClr val="A0826C">
                  <a:tint val="66000"/>
                  <a:satMod val="160000"/>
                </a:srgbClr>
              </a:gs>
              <a:gs pos="50000">
                <a:srgbClr val="A0826C">
                  <a:tint val="44500"/>
                  <a:satMod val="160000"/>
                </a:srgbClr>
              </a:gs>
              <a:gs pos="100000">
                <a:srgbClr val="A0826C">
                  <a:tint val="23500"/>
                  <a:satMod val="160000"/>
                </a:srgbClr>
              </a:gs>
            </a:gsLst>
            <a:lin ang="5400000" scaled="1"/>
            <a:tileRect/>
          </a:gradFill>
        </p:spPr>
        <p:txBody>
          <a:bodyPr>
            <a:normAutofit fontScale="90000"/>
          </a:bodyPr>
          <a:lstStyle/>
          <a:p>
            <a:r>
              <a:rPr lang="uk-UA" dirty="0"/>
              <a:t> </a:t>
            </a:r>
            <a:r>
              <a:rPr lang="uk-UA" sz="2700" dirty="0"/>
              <a:t>Наполеон І  Бонапарт</a:t>
            </a:r>
            <a:endParaRPr lang="ru-RU" sz="2700" dirty="0"/>
          </a:p>
        </p:txBody>
      </p:sp>
      <p:pic>
        <p:nvPicPr>
          <p:cNvPr id="5" name="Объект 4" descr="&amp;Ncy;&amp;acy;&amp;pcy;&amp;ocy;&amp;lcy;&amp;iecy;&amp;ocy;&amp;ncy; &amp;Bcy;&amp;ocy;&amp;ncy;&amp;acy;&amp;pcy;&amp;acy;&amp;rcy;&amp;tcy; I"/>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0" y="887235"/>
            <a:ext cx="3851920" cy="6001643"/>
          </a:xfrm>
          <a:prstGeom prst="rect">
            <a:avLst/>
          </a:prstGeom>
          <a:noFill/>
          <a:ln>
            <a:noFill/>
          </a:ln>
        </p:spPr>
      </p:pic>
      <p:sp>
        <p:nvSpPr>
          <p:cNvPr id="7" name="Прямоугольник 6"/>
          <p:cNvSpPr/>
          <p:nvPr/>
        </p:nvSpPr>
        <p:spPr>
          <a:xfrm>
            <a:off x="0" y="887235"/>
            <a:ext cx="5292080" cy="6001643"/>
          </a:xfrm>
          <a:prstGeom prst="rect">
            <a:avLst/>
          </a:prstGeom>
          <a:solidFill>
            <a:schemeClr val="accent6">
              <a:lumMod val="20000"/>
              <a:lumOff val="80000"/>
            </a:schemeClr>
          </a:solidFill>
        </p:spPr>
        <p:txBody>
          <a:bodyPr wrap="square">
            <a:spAutoFit/>
          </a:bodyPr>
          <a:lstStyle/>
          <a:p>
            <a:pPr algn="just"/>
            <a:r>
              <a:rPr lang="uk-UA" sz="1600" dirty="0" smtClean="0"/>
              <a:t>     Народився Наполеон I  15 </a:t>
            </a:r>
            <a:r>
              <a:rPr lang="uk-UA" sz="1600" dirty="0"/>
              <a:t>серпня </a:t>
            </a:r>
            <a:r>
              <a:rPr lang="uk-UA" sz="1600" dirty="0" smtClean="0"/>
              <a:t>1769р.  На  </a:t>
            </a:r>
            <a:r>
              <a:rPr lang="uk-UA" sz="1600" dirty="0"/>
              <a:t>острові </a:t>
            </a:r>
            <a:r>
              <a:rPr lang="uk-UA" sz="1600" dirty="0" smtClean="0"/>
              <a:t>Корсика </a:t>
            </a:r>
            <a:r>
              <a:rPr lang="uk-UA" sz="1600" noProof="1" smtClean="0"/>
              <a:t>в Аяччио</a:t>
            </a:r>
            <a:r>
              <a:rPr lang="uk-UA" sz="1600" dirty="0" smtClean="0"/>
              <a:t>, </a:t>
            </a:r>
            <a:r>
              <a:rPr lang="uk-UA" sz="1600" dirty="0"/>
              <a:t>в сім'ї небагатого </a:t>
            </a:r>
            <a:r>
              <a:rPr lang="uk-UA" sz="1600" noProof="1" smtClean="0"/>
              <a:t>корсіканського</a:t>
            </a:r>
            <a:r>
              <a:rPr lang="uk-UA" sz="1600" dirty="0" smtClean="0"/>
              <a:t> </a:t>
            </a:r>
            <a:r>
              <a:rPr lang="uk-UA" sz="1600" dirty="0"/>
              <a:t>дворянина адвоката </a:t>
            </a:r>
            <a:r>
              <a:rPr lang="uk-UA" sz="1600" noProof="1" smtClean="0"/>
              <a:t>Карло Буонапарте і Летиції Буонапарте</a:t>
            </a:r>
            <a:r>
              <a:rPr lang="uk-UA" sz="1600" dirty="0" smtClean="0"/>
              <a:t>. </a:t>
            </a:r>
          </a:p>
          <a:p>
            <a:pPr algn="just"/>
            <a:r>
              <a:rPr lang="uk-UA" sz="1600" dirty="0"/>
              <a:t> </a:t>
            </a:r>
            <a:r>
              <a:rPr lang="uk-UA" sz="1600" dirty="0" smtClean="0"/>
              <a:t>    Почав </a:t>
            </a:r>
            <a:r>
              <a:rPr lang="uk-UA" sz="1600" dirty="0"/>
              <a:t>службу з жовтня </a:t>
            </a:r>
            <a:r>
              <a:rPr lang="uk-UA" sz="1600" dirty="0" smtClean="0"/>
              <a:t>1785р. </a:t>
            </a:r>
            <a:r>
              <a:rPr lang="uk-UA" sz="1600" dirty="0"/>
              <a:t>в чині молодшого лейтенанта артилерії. </a:t>
            </a:r>
            <a:endParaRPr lang="uk-UA" sz="1600" dirty="0" smtClean="0"/>
          </a:p>
          <a:p>
            <a:pPr algn="just"/>
            <a:r>
              <a:rPr lang="uk-UA" sz="1600" dirty="0" smtClean="0"/>
              <a:t>     1792р. -  </a:t>
            </a:r>
            <a:r>
              <a:rPr lang="uk-UA" sz="1600" dirty="0"/>
              <a:t>вступив в Якобінський клуб. </a:t>
            </a:r>
            <a:endParaRPr lang="uk-UA" sz="1600" dirty="0" smtClean="0"/>
          </a:p>
          <a:p>
            <a:pPr algn="just"/>
            <a:r>
              <a:rPr lang="uk-UA" sz="1600" dirty="0"/>
              <a:t> </a:t>
            </a:r>
            <a:r>
              <a:rPr lang="uk-UA" sz="1600" dirty="0" smtClean="0"/>
              <a:t>    1793р. -  був </a:t>
            </a:r>
            <a:r>
              <a:rPr lang="uk-UA" sz="1600" dirty="0"/>
              <a:t>проведений в бригадні генерали. </a:t>
            </a:r>
            <a:r>
              <a:rPr lang="uk-UA" sz="1600" dirty="0" smtClean="0"/>
              <a:t>   </a:t>
            </a:r>
          </a:p>
          <a:p>
            <a:pPr algn="just"/>
            <a:r>
              <a:rPr lang="uk-UA" sz="1600" noProof="1" smtClean="0"/>
              <a:t>     1796 – 1797р.р. був </a:t>
            </a:r>
            <a:r>
              <a:rPr lang="uk-UA" sz="1600" dirty="0" smtClean="0"/>
              <a:t>головнокомандуючим </a:t>
            </a:r>
            <a:r>
              <a:rPr lang="uk-UA" sz="1600" dirty="0"/>
              <a:t>французьких військ в Італії, здобувши ряд блискучих перемог</a:t>
            </a:r>
            <a:r>
              <a:rPr lang="uk-UA" sz="1600" dirty="0" smtClean="0"/>
              <a:t>.</a:t>
            </a:r>
          </a:p>
          <a:p>
            <a:pPr algn="just"/>
            <a:r>
              <a:rPr lang="uk-UA" sz="1600" dirty="0" smtClean="0"/>
              <a:t>    1798 – 1799р.р. </a:t>
            </a:r>
            <a:r>
              <a:rPr lang="uk-UA" sz="1600" dirty="0"/>
              <a:t>очолював експедицію до Єгипту та Сирії. </a:t>
            </a:r>
            <a:endParaRPr lang="uk-UA" sz="1600" dirty="0" smtClean="0"/>
          </a:p>
          <a:p>
            <a:pPr algn="just"/>
            <a:r>
              <a:rPr lang="uk-UA" sz="1600" dirty="0" smtClean="0"/>
              <a:t>    1799р. - повернувся </a:t>
            </a:r>
            <a:r>
              <a:rPr lang="uk-UA" sz="1600" dirty="0"/>
              <a:t>у </a:t>
            </a:r>
            <a:r>
              <a:rPr lang="uk-UA" sz="1600" dirty="0" smtClean="0"/>
              <a:t>Францію. Був </a:t>
            </a:r>
            <a:r>
              <a:rPr lang="uk-UA" sz="1600" dirty="0"/>
              <a:t>обраний першим </a:t>
            </a:r>
            <a:r>
              <a:rPr lang="uk-UA" sz="1600" dirty="0" smtClean="0"/>
              <a:t>консулом  </a:t>
            </a:r>
            <a:r>
              <a:rPr lang="uk-UA" sz="1600" dirty="0"/>
              <a:t>на 10-річний термін (був таким в </a:t>
            </a:r>
            <a:r>
              <a:rPr lang="uk-UA" sz="1600" dirty="0" smtClean="0"/>
              <a:t>1799-1804р.р.).</a:t>
            </a:r>
          </a:p>
          <a:p>
            <a:pPr algn="just"/>
            <a:r>
              <a:rPr lang="uk-UA" sz="1600" dirty="0" smtClean="0"/>
              <a:t>     1804р. -  </a:t>
            </a:r>
            <a:r>
              <a:rPr lang="uk-UA" sz="1600" dirty="0"/>
              <a:t>плебісцитом </a:t>
            </a:r>
            <a:r>
              <a:rPr lang="uk-UA" sz="1600" dirty="0" smtClean="0"/>
              <a:t>  був   обраний  імператором   і   в</a:t>
            </a:r>
          </a:p>
          <a:p>
            <a:pPr algn="just"/>
            <a:r>
              <a:rPr lang="uk-UA" sz="1600" dirty="0" smtClean="0"/>
              <a:t> </a:t>
            </a:r>
            <a:r>
              <a:rPr lang="uk-UA" sz="1600" dirty="0"/>
              <a:t>тому </a:t>
            </a:r>
            <a:r>
              <a:rPr lang="uk-UA" sz="1600" dirty="0" smtClean="0"/>
              <a:t>ж році </a:t>
            </a:r>
            <a:r>
              <a:rPr lang="uk-UA" sz="1600" dirty="0"/>
              <a:t>коронований </a:t>
            </a:r>
            <a:r>
              <a:rPr lang="uk-UA" sz="1600" noProof="1" smtClean="0"/>
              <a:t>татом Пієм </a:t>
            </a:r>
            <a:r>
              <a:rPr lang="uk-UA" sz="1600" dirty="0" smtClean="0"/>
              <a:t>VII</a:t>
            </a:r>
            <a:r>
              <a:rPr lang="uk-UA" sz="1600" dirty="0"/>
              <a:t>.</a:t>
            </a:r>
            <a:br>
              <a:rPr lang="uk-UA" sz="1600" dirty="0"/>
            </a:br>
            <a:r>
              <a:rPr lang="uk-UA" sz="1600" dirty="0" smtClean="0"/>
              <a:t>     1812р. -  </a:t>
            </a:r>
            <a:r>
              <a:rPr lang="uk-UA" sz="1600" dirty="0"/>
              <a:t>Наполеон I </a:t>
            </a:r>
            <a:r>
              <a:rPr lang="uk-UA" sz="1600" dirty="0" smtClean="0"/>
              <a:t>почав </a:t>
            </a:r>
            <a:r>
              <a:rPr lang="uk-UA" sz="1600" dirty="0"/>
              <a:t>похід на Росію, що закінчився його повною поразкою і </a:t>
            </a:r>
            <a:r>
              <a:rPr lang="uk-UA" sz="1600" dirty="0" smtClean="0"/>
              <a:t>виявився </a:t>
            </a:r>
            <a:r>
              <a:rPr lang="uk-UA" sz="1600" dirty="0"/>
              <a:t>початком краху імперії. </a:t>
            </a:r>
            <a:endParaRPr lang="uk-UA" sz="1600" dirty="0" smtClean="0"/>
          </a:p>
          <a:p>
            <a:pPr algn="just"/>
            <a:r>
              <a:rPr lang="uk-UA" sz="1600" dirty="0"/>
              <a:t> </a:t>
            </a:r>
            <a:r>
              <a:rPr lang="uk-UA" sz="1600" dirty="0" smtClean="0"/>
              <a:t>    6 </a:t>
            </a:r>
            <a:r>
              <a:rPr lang="uk-UA" sz="1600" dirty="0"/>
              <a:t>квітня </a:t>
            </a:r>
            <a:r>
              <a:rPr lang="uk-UA" sz="1600" dirty="0" smtClean="0"/>
              <a:t>1814р. Наполеон відрікся </a:t>
            </a:r>
            <a:r>
              <a:rPr lang="uk-UA" sz="1600" dirty="0"/>
              <a:t>від </a:t>
            </a:r>
            <a:r>
              <a:rPr lang="uk-UA" sz="1600" dirty="0" smtClean="0"/>
              <a:t>престолу.   Союзники-переможці  зберегли Наполеону I   </a:t>
            </a:r>
            <a:r>
              <a:rPr lang="uk-UA" sz="1600" dirty="0"/>
              <a:t>титул </a:t>
            </a:r>
            <a:r>
              <a:rPr lang="uk-UA" sz="1600" dirty="0" smtClean="0"/>
              <a:t>імператора і віддали </a:t>
            </a:r>
            <a:r>
              <a:rPr lang="uk-UA" sz="1600" dirty="0"/>
              <a:t>йому у володіння острів Ельба.</a:t>
            </a:r>
            <a:br>
              <a:rPr lang="uk-UA" sz="1600" dirty="0"/>
            </a:br>
            <a:r>
              <a:rPr lang="uk-UA" sz="1600" dirty="0"/>
              <a:t>     В </a:t>
            </a:r>
            <a:r>
              <a:rPr lang="uk-UA" sz="1600" dirty="0" smtClean="0"/>
              <a:t>1815р. </a:t>
            </a:r>
            <a:r>
              <a:rPr lang="uk-UA" sz="1600" dirty="0"/>
              <a:t>Наполеон I повернувся у </a:t>
            </a:r>
            <a:r>
              <a:rPr lang="uk-UA" sz="1600" dirty="0" smtClean="0"/>
              <a:t>Францію. Після </a:t>
            </a:r>
            <a:r>
              <a:rPr lang="uk-UA" sz="1600" dirty="0"/>
              <a:t>поразки при Ватерлоо, 22 червня </a:t>
            </a:r>
            <a:r>
              <a:rPr lang="uk-UA" sz="1600" dirty="0" smtClean="0"/>
              <a:t>1815р. </a:t>
            </a:r>
            <a:r>
              <a:rPr lang="uk-UA" sz="1600" dirty="0"/>
              <a:t>Наполеон вдруге відрікся від престолу і був засланий на острів </a:t>
            </a:r>
            <a:r>
              <a:rPr lang="uk-UA" sz="1600" dirty="0" smtClean="0"/>
              <a:t>Св</a:t>
            </a:r>
            <a:r>
              <a:rPr lang="uk-UA" sz="1600" dirty="0"/>
              <a:t>. Олени в Атлантичному океані, де і помер 5 травня </a:t>
            </a:r>
            <a:r>
              <a:rPr lang="uk-UA" sz="1600" dirty="0" smtClean="0"/>
              <a:t>1821р.</a:t>
            </a:r>
            <a:endParaRPr lang="ru-RU" sz="1600" dirty="0"/>
          </a:p>
        </p:txBody>
      </p:sp>
      <p:sp>
        <p:nvSpPr>
          <p:cNvPr id="8" name="Прямоугольник 7"/>
          <p:cNvSpPr/>
          <p:nvPr/>
        </p:nvSpPr>
        <p:spPr>
          <a:xfrm>
            <a:off x="0" y="404664"/>
            <a:ext cx="9144000" cy="584775"/>
          </a:xfrm>
          <a:prstGeom prst="rect">
            <a:avLst/>
          </a:prstGeom>
          <a:solidFill>
            <a:schemeClr val="accent2">
              <a:lumMod val="20000"/>
              <a:lumOff val="80000"/>
            </a:schemeClr>
          </a:solidFill>
        </p:spPr>
        <p:txBody>
          <a:bodyPr wrap="square">
            <a:spAutoFit/>
          </a:bodyPr>
          <a:lstStyle/>
          <a:p>
            <a:pPr algn="ctr"/>
            <a:r>
              <a:rPr lang="uk-UA" sz="1600" dirty="0" smtClean="0"/>
              <a:t>Французький </a:t>
            </a:r>
            <a:r>
              <a:rPr lang="uk-UA" sz="1600" dirty="0"/>
              <a:t>державний діяч, полководець, імператор Франції </a:t>
            </a:r>
            <a:endParaRPr lang="uk-UA" sz="1600" dirty="0" smtClean="0"/>
          </a:p>
          <a:p>
            <a:pPr algn="ctr"/>
            <a:r>
              <a:rPr lang="uk-UA" sz="1600" dirty="0" smtClean="0"/>
              <a:t> (</a:t>
            </a:r>
            <a:r>
              <a:rPr lang="uk-UA" sz="1600" dirty="0"/>
              <a:t>1804 </a:t>
            </a:r>
            <a:r>
              <a:rPr lang="uk-UA" sz="1600" dirty="0" smtClean="0"/>
              <a:t>– 1814р.р., березень-червень 1815р.).   </a:t>
            </a:r>
            <a:endParaRPr lang="ru-RU" sz="1600" dirty="0"/>
          </a:p>
        </p:txBody>
      </p:sp>
    </p:spTree>
    <p:extLst>
      <p:ext uri="{BB962C8B-B14F-4D97-AF65-F5344CB8AC3E}">
        <p14:creationId xmlns:p14="http://schemas.microsoft.com/office/powerpoint/2010/main" val="943582158"/>
      </p:ext>
    </p:extLst>
  </p:cSld>
  <p:clrMapOvr>
    <a:masterClrMapping/>
  </p:clrMapOvr>
  <mc:AlternateContent xmlns:mc="http://schemas.openxmlformats.org/markup-compatibility/2006" xmlns:p14="http://schemas.microsoft.com/office/powerpoint/2010/main">
    <mc:Choice Requires="p14">
      <p:transition spd="slow" p14:dur="1600" advClick="0" advTm="1000">
        <p14:gallery dir="l"/>
      </p:transition>
    </mc:Choice>
    <mc:Fallback xmlns="">
      <p:transition spd="slow" advClick="0" advTm="1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124206"/>
            <a:ext cx="5996442" cy="2800767"/>
          </a:xfrm>
          <a:prstGeom prst="rect">
            <a:avLst/>
          </a:prstGeom>
          <a:gradFill flip="none" rotWithShape="1">
            <a:gsLst>
              <a:gs pos="20000">
                <a:schemeClr val="accent1">
                  <a:lumMod val="20000"/>
                  <a:lumOff val="80000"/>
                </a:schemeClr>
              </a:gs>
              <a:gs pos="45835">
                <a:srgbClr val="F4F7D8"/>
              </a:gs>
              <a:gs pos="58000">
                <a:srgbClr val="FFFFCC"/>
              </a:gs>
              <a:gs pos="22000">
                <a:schemeClr val="accent1">
                  <a:lumMod val="20000"/>
                  <a:lumOff val="80000"/>
                </a:schemeClr>
              </a:gs>
              <a:gs pos="54000">
                <a:srgbClr val="FFFFCC"/>
              </a:gs>
              <a:gs pos="7000">
                <a:schemeClr val="accent6">
                  <a:lumMod val="20000"/>
                  <a:lumOff val="80000"/>
                </a:schemeClr>
              </a:gs>
              <a:gs pos="85000">
                <a:srgbClr val="D9D9D9">
                  <a:lumMod val="88000"/>
                  <a:lumOff val="12000"/>
                  <a:alpha val="69000"/>
                </a:srgbClr>
              </a:gs>
            </a:gsLst>
            <a:lin ang="4800000" scaled="0"/>
            <a:tileRect/>
          </a:grad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sz="1600" dirty="0" smtClean="0"/>
              <a:t>      Командуванню </a:t>
            </a:r>
            <a:r>
              <a:rPr lang="uk-UA" sz="1600" dirty="0"/>
              <a:t>французької армії </a:t>
            </a:r>
            <a:r>
              <a:rPr lang="uk-UA" sz="1600" dirty="0" smtClean="0"/>
              <a:t>було відомо про </a:t>
            </a:r>
            <a:r>
              <a:rPr lang="uk-UA" sz="1600" dirty="0"/>
              <a:t>склад і чисельність російських військ. </a:t>
            </a:r>
            <a:r>
              <a:rPr lang="uk-UA" sz="1600" noProof="1"/>
              <a:t>Враховуючи </a:t>
            </a:r>
            <a:r>
              <a:rPr lang="uk-UA" sz="1600" dirty="0"/>
              <a:t>малонаселеність майбутнього ТВД і неможливість достатнього постачання </a:t>
            </a:r>
            <a:r>
              <a:rPr lang="uk-UA" sz="1600" dirty="0" smtClean="0"/>
              <a:t>в</a:t>
            </a:r>
            <a:r>
              <a:rPr lang="uk-UA" sz="1600" noProof="1" smtClean="0"/>
              <a:t>еличезно</a:t>
            </a:r>
            <a:r>
              <a:rPr lang="uk-UA" sz="1600" dirty="0" smtClean="0"/>
              <a:t>ї </a:t>
            </a:r>
            <a:r>
              <a:rPr lang="uk-UA" sz="1600" dirty="0"/>
              <a:t>армії Наполеона за допомогою реквізиції, французьке командування створило великі запаси. </a:t>
            </a:r>
            <a:endParaRPr lang="uk-UA" sz="1600" dirty="0" smtClean="0"/>
          </a:p>
          <a:p>
            <a:pPr algn="just"/>
            <a:r>
              <a:rPr lang="uk-UA" sz="1600" dirty="0" smtClean="0"/>
              <a:t>      Для </a:t>
            </a:r>
            <a:r>
              <a:rPr lang="uk-UA" sz="1600" dirty="0"/>
              <a:t>цього була створена 640-тисячна армія, до якої входили не тільки французи, а й формування з представників підкорених країн. Він розраховував розгромити російську армію в генеральній битві недалеко біля західного кордону, але не зміг розгромити армію </a:t>
            </a:r>
            <a:r>
              <a:rPr lang="uk-UA" sz="1600" noProof="1"/>
              <a:t>Барклая-де-Тол</a:t>
            </a:r>
            <a:r>
              <a:rPr lang="uk-UA" sz="1600" dirty="0"/>
              <a:t>і  й  примусити імператора Олександра І укласти мир</a:t>
            </a:r>
            <a:r>
              <a:rPr lang="uk-UA" sz="1600" dirty="0" smtClean="0"/>
              <a:t>.</a:t>
            </a:r>
            <a:endParaRPr lang="uk-UA" sz="1600" dirty="0"/>
          </a:p>
        </p:txBody>
      </p:sp>
      <p:sp>
        <p:nvSpPr>
          <p:cNvPr id="3" name="Прямоугольник 2"/>
          <p:cNvSpPr/>
          <p:nvPr/>
        </p:nvSpPr>
        <p:spPr>
          <a:xfrm>
            <a:off x="0" y="1"/>
            <a:ext cx="9144000" cy="2554545"/>
          </a:xfrm>
          <a:prstGeom prst="rect">
            <a:avLst/>
          </a:prstGeom>
          <a:gradFill flip="none" rotWithShape="1">
            <a:gsLst>
              <a:gs pos="2000">
                <a:schemeClr val="accent6">
                  <a:lumMod val="20000"/>
                  <a:lumOff val="80000"/>
                </a:schemeClr>
              </a:gs>
              <a:gs pos="50000">
                <a:schemeClr val="accent1">
                  <a:lumMod val="20000"/>
                  <a:lumOff val="80000"/>
                </a:schemeClr>
              </a:gs>
              <a:gs pos="44000">
                <a:schemeClr val="accent1">
                  <a:lumMod val="20000"/>
                  <a:lumOff val="80000"/>
                </a:schemeClr>
              </a:gs>
              <a:gs pos="100000">
                <a:srgbClr val="FFFFCC"/>
              </a:gs>
            </a:gsLst>
            <a:path path="circle">
              <a:fillToRect t="100000" r="100000"/>
            </a:path>
            <a:tileRect l="-100000" b="-100000"/>
          </a:grad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uk-UA" sz="1600" dirty="0" smtClean="0"/>
              <a:t>        З </a:t>
            </a:r>
            <a:r>
              <a:rPr lang="uk-UA" sz="1600" dirty="0"/>
              <a:t>1810 року стосунки між Францією та Росією почали погіршуватися. Імператор Наполеон I вимагав від імператора Олександра I посилити блокаду Англії. Російська </a:t>
            </a:r>
            <a:r>
              <a:rPr lang="uk-UA" sz="1600" dirty="0" smtClean="0"/>
              <a:t>і</a:t>
            </a:r>
            <a:r>
              <a:rPr lang="uk-UA" sz="1600" noProof="1" smtClean="0"/>
              <a:t>мперія</a:t>
            </a:r>
            <a:r>
              <a:rPr lang="uk-UA" sz="1600" dirty="0" smtClean="0"/>
              <a:t> </a:t>
            </a:r>
            <a:r>
              <a:rPr lang="uk-UA" sz="1600" dirty="0"/>
              <a:t>не підтримувала континентальну блокаду і обклала французькі товари митом. Росія вимагала вивести французькі війська з Пруссії, розміщені там в порушення </a:t>
            </a:r>
            <a:r>
              <a:rPr lang="uk-UA" sz="1600" noProof="1"/>
              <a:t>Тільзітського </a:t>
            </a:r>
            <a:r>
              <a:rPr lang="uk-UA" sz="1600" dirty="0"/>
              <a:t>договору.</a:t>
            </a:r>
            <a:endParaRPr lang="ru-RU" sz="1600" dirty="0"/>
          </a:p>
          <a:p>
            <a:pPr algn="just"/>
            <a:r>
              <a:rPr lang="uk-UA" sz="1600" dirty="0"/>
              <a:t>      Наполеон почав готуватися до війни з Росією. </a:t>
            </a:r>
            <a:r>
              <a:rPr lang="uk-UA" sz="1600" dirty="0" smtClean="0"/>
              <a:t>24 </a:t>
            </a:r>
            <a:r>
              <a:rPr lang="uk-UA" sz="1600" dirty="0"/>
              <a:t>лютого 1812р. </a:t>
            </a:r>
            <a:r>
              <a:rPr lang="uk-UA" sz="1600" dirty="0" smtClean="0"/>
              <a:t>Наполеон  </a:t>
            </a:r>
            <a:r>
              <a:rPr lang="uk-UA" sz="1600" dirty="0"/>
              <a:t>Бонапарт </a:t>
            </a:r>
            <a:r>
              <a:rPr lang="uk-UA" sz="1600" dirty="0" smtClean="0"/>
              <a:t>уклав </a:t>
            </a:r>
            <a:r>
              <a:rPr lang="uk-UA" sz="1600" dirty="0"/>
              <a:t>союзний договір з Пруссією, яка повинна була виставити проти Росії 20 тисяч </a:t>
            </a:r>
            <a:r>
              <a:rPr lang="uk-UA" sz="1600" dirty="0" smtClean="0"/>
              <a:t>солдатів</a:t>
            </a:r>
            <a:r>
              <a:rPr lang="uk-UA" sz="1600" dirty="0"/>
              <a:t>, а також забезпечити матеріально-технічне постачання французької армії. Наполеон також уклав 14 березня того ж року військовий союз з Австрією, за яким австрійці зобов'язалися виставити 30 тисяч солдатів проти Росії. </a:t>
            </a:r>
            <a:endParaRPr lang="uk-UA" sz="1600" dirty="0" smtClean="0"/>
          </a:p>
          <a:p>
            <a:pPr algn="just"/>
            <a:r>
              <a:rPr lang="uk-UA" sz="1600" dirty="0" smtClean="0"/>
              <a:t>      Наполеон </a:t>
            </a:r>
            <a:r>
              <a:rPr lang="uk-UA" sz="1600" dirty="0"/>
              <a:t>Бонапарт оцінював Росію як одного з найсильніших супротивників, тому він ретельно готувався до війни з нею. Наполеон вивчив політичне, військове та економічне становище Росії.</a:t>
            </a:r>
            <a:endParaRPr lang="ru-RU" sz="1600" dirty="0"/>
          </a:p>
        </p:txBody>
      </p:sp>
      <p:pic>
        <p:nvPicPr>
          <p:cNvPr id="4" name="Рисунок 3" descr="http://im3-tub-ua.yandex.net/i?id=343675870-60-72&amp;n=21"/>
          <p:cNvPicPr/>
          <p:nvPr/>
        </p:nvPicPr>
        <p:blipFill>
          <a:blip r:embed="rId2">
            <a:extLst>
              <a:ext uri="{28A0092B-C50C-407E-A947-70E740481C1C}">
                <a14:useLocalDpi xmlns:a14="http://schemas.microsoft.com/office/drawing/2010/main" val="0"/>
              </a:ext>
            </a:extLst>
          </a:blip>
          <a:srcRect/>
          <a:stretch>
            <a:fillRect/>
          </a:stretch>
        </p:blipFill>
        <p:spPr bwMode="auto">
          <a:xfrm>
            <a:off x="5993904" y="4124206"/>
            <a:ext cx="3150095" cy="2733794"/>
          </a:xfrm>
          <a:prstGeom prst="rect">
            <a:avLst/>
          </a:prstGeom>
          <a:noFill/>
          <a:ln>
            <a:noFill/>
          </a:ln>
        </p:spPr>
      </p:pic>
      <p:pic>
        <p:nvPicPr>
          <p:cNvPr id="6" name="Рисунок 5" descr="http://im7-tub-ua.yandex.net/i?id=1595681-07-72&amp;n=21"/>
          <p:cNvPicPr/>
          <p:nvPr/>
        </p:nvPicPr>
        <p:blipFill>
          <a:blip r:embed="rId3">
            <a:extLst>
              <a:ext uri="{28A0092B-C50C-407E-A947-70E740481C1C}">
                <a14:useLocalDpi xmlns:a14="http://schemas.microsoft.com/office/drawing/2010/main" val="0"/>
              </a:ext>
            </a:extLst>
          </a:blip>
          <a:srcRect/>
          <a:stretch>
            <a:fillRect/>
          </a:stretch>
        </p:blipFill>
        <p:spPr bwMode="auto">
          <a:xfrm>
            <a:off x="5074" y="2554546"/>
            <a:ext cx="2843810" cy="1569660"/>
          </a:xfrm>
          <a:prstGeom prst="rect">
            <a:avLst/>
          </a:prstGeom>
          <a:noFill/>
          <a:ln>
            <a:noFill/>
          </a:ln>
        </p:spPr>
      </p:pic>
      <p:sp>
        <p:nvSpPr>
          <p:cNvPr id="7" name="Прямоугольник 6"/>
          <p:cNvSpPr/>
          <p:nvPr/>
        </p:nvSpPr>
        <p:spPr>
          <a:xfrm>
            <a:off x="2848884" y="2554546"/>
            <a:ext cx="6295116" cy="1569660"/>
          </a:xfrm>
          <a:prstGeom prst="rect">
            <a:avLst/>
          </a:prstGeom>
          <a:gradFill flip="none" rotWithShape="1">
            <a:gsLst>
              <a:gs pos="0">
                <a:schemeClr val="accent6">
                  <a:lumMod val="20000"/>
                  <a:lumOff val="80000"/>
                </a:schemeClr>
              </a:gs>
              <a:gs pos="50000">
                <a:schemeClr val="accent1">
                  <a:lumMod val="20000"/>
                  <a:lumOff val="80000"/>
                </a:schemeClr>
              </a:gs>
              <a:gs pos="43000">
                <a:schemeClr val="accent1">
                  <a:lumMod val="20000"/>
                  <a:lumOff val="80000"/>
                </a:schemeClr>
              </a:gs>
              <a:gs pos="100000">
                <a:srgbClr val="FFFFCC"/>
              </a:gs>
            </a:gsLst>
            <a:path path="circle">
              <a:fillToRect t="100000" r="100000"/>
            </a:path>
            <a:tileRect l="-100000" b="-100000"/>
          </a:gradFill>
        </p:spPr>
        <p:txBody>
          <a:bodyPr wrap="square">
            <a:spAutoFit/>
          </a:bodyPr>
          <a:lstStyle/>
          <a:p>
            <a:pPr algn="just"/>
            <a:r>
              <a:rPr lang="uk-UA" sz="1600" dirty="0" smtClean="0"/>
              <a:t>      </a:t>
            </a:r>
            <a:r>
              <a:rPr lang="uk-UA" sz="1600" dirty="0"/>
              <a:t>Французами була широко розгорнута розвідка. До Росії було закинута велика кількість розвідників, які постачали відомості про російську армію, про театр військових дій (ТВД), вели підривну діяльність. Чи не вперше в історії було зроблено спробу підриву економіки Росії зсередини, шляхом вкидання фальшивих грошових купюр на територію Росії. </a:t>
            </a:r>
            <a:endParaRPr lang="uk-UA" sz="1600" dirty="0" smtClean="0"/>
          </a:p>
        </p:txBody>
      </p:sp>
    </p:spTree>
    <p:extLst>
      <p:ext uri="{BB962C8B-B14F-4D97-AF65-F5344CB8AC3E}">
        <p14:creationId xmlns:p14="http://schemas.microsoft.com/office/powerpoint/2010/main" val="3825489877"/>
      </p:ext>
    </p:extLst>
  </p:cSld>
  <p:clrMapOvr>
    <a:masterClrMapping/>
  </p:clrMapOvr>
  <p:transition spd="slow" advClick="0" advTm="1000">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173232" y="3118173"/>
            <a:ext cx="4970768" cy="2831544"/>
          </a:xfrm>
          <a:prstGeom prst="rect">
            <a:avLst/>
          </a:prstGeom>
          <a:gradFill flip="none" rotWithShape="1">
            <a:gsLst>
              <a:gs pos="0">
                <a:schemeClr val="accent6">
                  <a:tint val="50000"/>
                  <a:satMod val="300000"/>
                </a:schemeClr>
              </a:gs>
              <a:gs pos="35000">
                <a:schemeClr val="accent6">
                  <a:tint val="37000"/>
                  <a:satMod val="300000"/>
                </a:schemeClr>
              </a:gs>
              <a:gs pos="100000">
                <a:schemeClr val="accent6">
                  <a:tint val="15000"/>
                  <a:satMod val="350000"/>
                </a:schemeClr>
              </a:gs>
            </a:gsLst>
            <a:path path="circle">
              <a:fillToRect l="100000" t="100000"/>
            </a:path>
            <a:tileRect r="-100000" b="-100000"/>
          </a:grad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dirty="0" smtClean="0"/>
              <a:t>       </a:t>
            </a:r>
            <a:r>
              <a:rPr lang="uk-UA" sz="1600" dirty="0" smtClean="0"/>
              <a:t>7 </a:t>
            </a:r>
            <a:r>
              <a:rPr lang="uk-UA" sz="1600" dirty="0"/>
              <a:t>вересня 1812р. біля с. Бородіно відбулася вирішальна битва між арміями Кутузова та Наполеона. У битві під селом </a:t>
            </a:r>
            <a:r>
              <a:rPr lang="uk-UA" sz="1600" dirty="0" smtClean="0"/>
              <a:t>Бородіно </a:t>
            </a:r>
            <a:r>
              <a:rPr lang="uk-UA" sz="1600" dirty="0"/>
              <a:t>французи завдали поразки російським військам, але не змогли їх остаточно розгромити. У цій битві фактично не було переможців, оскільки ні росіяни, ні французи своїх цілей не досягли. Але Кутузов прийняв рішення залишити Москву,  яка була спалена її жителями, щоб французи отримали менше трофеїв. Мешканці Москви пішли у партизанські загони, розпочалася справжня народна війна, яка підривала сили противника. </a:t>
            </a:r>
            <a:endParaRPr lang="uk-UA" sz="1600" dirty="0" smtClean="0"/>
          </a:p>
        </p:txBody>
      </p:sp>
      <p:sp>
        <p:nvSpPr>
          <p:cNvPr id="3" name="Прямоугольник 2"/>
          <p:cNvSpPr/>
          <p:nvPr/>
        </p:nvSpPr>
        <p:spPr>
          <a:xfrm>
            <a:off x="0" y="1"/>
            <a:ext cx="6084168" cy="3077766"/>
          </a:xfrm>
          <a:prstGeom prst="rect">
            <a:avLst/>
          </a:prstGeom>
          <a:gradFill flip="none" rotWithShape="1">
            <a:gsLst>
              <a:gs pos="0">
                <a:srgbClr val="FFEFD1"/>
              </a:gs>
              <a:gs pos="10000">
                <a:schemeClr val="accent6">
                  <a:lumMod val="40000"/>
                  <a:lumOff val="60000"/>
                </a:schemeClr>
              </a:gs>
              <a:gs pos="20000">
                <a:schemeClr val="accent6">
                  <a:lumMod val="20000"/>
                  <a:lumOff val="80000"/>
                </a:schemeClr>
              </a:gs>
            </a:gsLst>
            <a:lin ang="2700000" scaled="1"/>
            <a:tileRect/>
          </a:grad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uk-UA" dirty="0" smtClean="0"/>
              <a:t>       </a:t>
            </a:r>
          </a:p>
          <a:p>
            <a:pPr algn="just"/>
            <a:r>
              <a:rPr lang="uk-UA" sz="1600" dirty="0" smtClean="0"/>
              <a:t>     24 </a:t>
            </a:r>
            <a:r>
              <a:rPr lang="uk-UA" sz="1600" dirty="0"/>
              <a:t>червня 1812 р. наполеонівська армія перейшла російській кордон на річці Німан. Їй протистояли чисельно менші й розрізнені російські сили. За планом кампанії, вони мали </a:t>
            </a:r>
            <a:r>
              <a:rPr lang="uk-UA" sz="1600" dirty="0" smtClean="0"/>
              <a:t>бути </a:t>
            </a:r>
            <a:r>
              <a:rPr lang="uk-UA" sz="1600" dirty="0"/>
              <a:t>розгромлені ще у прикордонних боях і тоді б відкрився шлях у глиб російської території</a:t>
            </a:r>
            <a:r>
              <a:rPr lang="uk-UA" sz="1600" dirty="0" smtClean="0"/>
              <a:t>.</a:t>
            </a:r>
          </a:p>
          <a:p>
            <a:pPr algn="just"/>
            <a:r>
              <a:rPr lang="uk-UA" sz="1600" dirty="0" smtClean="0"/>
              <a:t>      Але </a:t>
            </a:r>
            <a:r>
              <a:rPr lang="uk-UA" sz="1600" dirty="0"/>
              <a:t>цього не сталося. Розгадавши план Наполеона, російські полководці </a:t>
            </a:r>
            <a:r>
              <a:rPr lang="uk-UA" sz="1600" noProof="1" smtClean="0"/>
              <a:t>Барклай</a:t>
            </a:r>
            <a:r>
              <a:rPr lang="uk-UA" sz="1600" dirty="0" smtClean="0"/>
              <a:t>-</a:t>
            </a:r>
            <a:r>
              <a:rPr lang="uk-UA" sz="1600" noProof="1" smtClean="0"/>
              <a:t>де-</a:t>
            </a:r>
            <a:r>
              <a:rPr lang="uk-UA" sz="1600" noProof="1" smtClean="0"/>
              <a:t>Толлі </a:t>
            </a:r>
            <a:r>
              <a:rPr lang="uk-UA" sz="1600" dirty="0" smtClean="0"/>
              <a:t>й </a:t>
            </a:r>
            <a:r>
              <a:rPr lang="uk-UA" sz="1600" dirty="0"/>
              <a:t>Багратіон почали відступати у глиб країни з ар’єргардними* боями, уникаючи вирішальної битви. Під час відступу їм вдалося об`єднати російську армію під загальним командуванням </a:t>
            </a:r>
            <a:r>
              <a:rPr lang="uk-UA" sz="1600" noProof="1" smtClean="0"/>
              <a:t>Барклая</a:t>
            </a:r>
            <a:r>
              <a:rPr lang="uk-UA" sz="1600" dirty="0" smtClean="0"/>
              <a:t>, </a:t>
            </a:r>
            <a:r>
              <a:rPr lang="uk-UA" sz="1600" dirty="0"/>
              <a:t>якого після здачі Смоленська було замінено на </a:t>
            </a:r>
            <a:r>
              <a:rPr lang="uk-UA" sz="1600" dirty="0" smtClean="0"/>
              <a:t>Кутузова.</a:t>
            </a:r>
          </a:p>
        </p:txBody>
      </p:sp>
      <p:pic>
        <p:nvPicPr>
          <p:cNvPr id="6" name="Рисунок 5" descr="http://im7-tub-ua.yandex.net/i?id=445554773-50-72&amp;n=21"/>
          <p:cNvPicPr/>
          <p:nvPr/>
        </p:nvPicPr>
        <p:blipFill>
          <a:blip r:embed="rId2">
            <a:extLst>
              <a:ext uri="{28A0092B-C50C-407E-A947-70E740481C1C}">
                <a14:useLocalDpi xmlns:a14="http://schemas.microsoft.com/office/drawing/2010/main" val="0"/>
              </a:ext>
            </a:extLst>
          </a:blip>
          <a:srcRect/>
          <a:stretch>
            <a:fillRect/>
          </a:stretch>
        </p:blipFill>
        <p:spPr bwMode="auto">
          <a:xfrm>
            <a:off x="0" y="3094303"/>
            <a:ext cx="4173232" cy="2855414"/>
          </a:xfrm>
          <a:prstGeom prst="rect">
            <a:avLst/>
          </a:prstGeom>
          <a:noFill/>
          <a:ln>
            <a:noFill/>
          </a:ln>
        </p:spPr>
      </p:pic>
      <p:pic>
        <p:nvPicPr>
          <p:cNvPr id="7" name="Рисунок 6" descr="http://im8-tub-ua.yandex.net/i?id=153898771-64-72&amp;n=2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
            <a:ext cx="3059832" cy="3077766"/>
          </a:xfrm>
          <a:prstGeom prst="rect">
            <a:avLst/>
          </a:prstGeom>
          <a:noFill/>
          <a:ln>
            <a:noFill/>
          </a:ln>
        </p:spPr>
      </p:pic>
      <p:sp>
        <p:nvSpPr>
          <p:cNvPr id="8" name="Прямоугольник 7"/>
          <p:cNvSpPr/>
          <p:nvPr/>
        </p:nvSpPr>
        <p:spPr>
          <a:xfrm>
            <a:off x="395536" y="6129295"/>
            <a:ext cx="9144000" cy="338554"/>
          </a:xfrm>
          <a:prstGeom prst="rect">
            <a:avLst/>
          </a:prstGeom>
        </p:spPr>
        <p:txBody>
          <a:bodyPr wrap="square">
            <a:spAutoFit/>
          </a:bodyPr>
          <a:lstStyle/>
          <a:p>
            <a:r>
              <a:rPr lang="uk-UA" sz="1600" dirty="0" smtClean="0"/>
              <a:t>     </a:t>
            </a:r>
            <a:endParaRPr lang="uk-UA" sz="1600" dirty="0"/>
          </a:p>
        </p:txBody>
      </p:sp>
      <p:sp>
        <p:nvSpPr>
          <p:cNvPr id="9" name="Прямоугольник 8"/>
          <p:cNvSpPr/>
          <p:nvPr/>
        </p:nvSpPr>
        <p:spPr>
          <a:xfrm rot="10800000" flipV="1">
            <a:off x="0" y="6241004"/>
            <a:ext cx="91440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uk-UA" dirty="0"/>
              <a:t> </a:t>
            </a:r>
            <a:r>
              <a:rPr lang="uk-UA" dirty="0" smtClean="0"/>
              <a:t>       *</a:t>
            </a:r>
            <a:r>
              <a:rPr lang="uk-UA" sz="1400" dirty="0"/>
              <a:t>Ар'єргардом називається частина військ (колони) що спільно рухається, призначена для руху за ними і для забезпечення їх з тилу</a:t>
            </a:r>
            <a:r>
              <a:rPr lang="uk-UA" sz="1400" dirty="0" smtClean="0"/>
              <a:t>.</a:t>
            </a:r>
          </a:p>
        </p:txBody>
      </p:sp>
      <p:pic>
        <p:nvPicPr>
          <p:cNvPr id="10" name="Рисунок 9" descr="http://im3-tub-ua.yandex.net/i?id=11182584-43-72&amp;n=21"/>
          <p:cNvPicPr/>
          <p:nvPr/>
        </p:nvPicPr>
        <p:blipFill>
          <a:blip r:embed="rId4">
            <a:extLst>
              <a:ext uri="{28A0092B-C50C-407E-A947-70E740481C1C}">
                <a14:useLocalDpi xmlns:a14="http://schemas.microsoft.com/office/drawing/2010/main" val="0"/>
              </a:ext>
            </a:extLst>
          </a:blip>
          <a:srcRect/>
          <a:stretch>
            <a:fillRect/>
          </a:stretch>
        </p:blipFill>
        <p:spPr bwMode="auto">
          <a:xfrm>
            <a:off x="-5356" y="3118173"/>
            <a:ext cx="4173232" cy="2831544"/>
          </a:xfrm>
          <a:prstGeom prst="rect">
            <a:avLst/>
          </a:prstGeom>
          <a:noFill/>
          <a:ln>
            <a:noFill/>
          </a:ln>
        </p:spPr>
      </p:pic>
    </p:spTree>
    <p:extLst>
      <p:ext uri="{BB962C8B-B14F-4D97-AF65-F5344CB8AC3E}">
        <p14:creationId xmlns:p14="http://schemas.microsoft.com/office/powerpoint/2010/main" val="1032352054"/>
      </p:ext>
    </p:extLst>
  </p:cSld>
  <p:clrMapOvr>
    <a:masterClrMapping/>
  </p:clrMapOvr>
  <p:transition spd="slow" advClick="0" advTm="1000">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20000"/>
                <a:lumOff val="80000"/>
              </a:schemeClr>
            </a:gs>
            <a:gs pos="58000">
              <a:schemeClr val="accent1">
                <a:tint val="44500"/>
                <a:satMod val="160000"/>
              </a:schemeClr>
            </a:gs>
            <a:gs pos="72000">
              <a:srgbClr val="FFC000">
                <a:lumMod val="45000"/>
                <a:lumOff val="55000"/>
                <a:alpha val="24000"/>
              </a:srgbClr>
            </a:gs>
          </a:gsLst>
          <a:lin ang="18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3275856" y="3717031"/>
            <a:ext cx="5868144" cy="1323439"/>
          </a:xfrm>
          <a:prstGeom prst="rect">
            <a:avLst/>
          </a:prstGeom>
          <a:gradFill flip="none" rotWithShape="1">
            <a:gsLst>
              <a:gs pos="12000">
                <a:schemeClr val="tx2">
                  <a:lumMod val="32000"/>
                  <a:lumOff val="68000"/>
                  <a:alpha val="62000"/>
                </a:schemeClr>
              </a:gs>
              <a:gs pos="58000">
                <a:srgbClr val="D2DDF1">
                  <a:alpha val="53000"/>
                </a:srgbClr>
              </a:gs>
              <a:gs pos="79000">
                <a:srgbClr val="FFC000">
                  <a:alpha val="35000"/>
                </a:srgbClr>
              </a:gs>
            </a:gsLst>
            <a:lin ang="4200000" scaled="0"/>
            <a:tileRect/>
          </a:gradFill>
        </p:spPr>
        <p:txBody>
          <a:bodyPr wrap="square">
            <a:spAutoFit/>
          </a:bodyPr>
          <a:lstStyle/>
          <a:p>
            <a:pPr algn="just"/>
            <a:r>
              <a:rPr lang="uk-UA" sz="1600" dirty="0" smtClean="0"/>
              <a:t>         Залишаючи Москву, Наполеон вимовив грізні слова: ”Горе, тим, хто стане на моєму шляху”. У цих словах </a:t>
            </a:r>
            <a:r>
              <a:rPr lang="uk-UA" sz="1600" noProof="1" smtClean="0"/>
              <a:t>поєдналася вся гіркота і лють від усвідомлених фатальних прорахунків. Розгром армії Наполеона І під Москвою, втрата 29 тисяч французьких солдат став важливою подією визвольного руху європейських </a:t>
            </a:r>
            <a:r>
              <a:rPr lang="uk-UA" sz="1600" dirty="0"/>
              <a:t> </a:t>
            </a:r>
            <a:endParaRPr lang="uk-UA" sz="1600" dirty="0" smtClean="0"/>
          </a:p>
        </p:txBody>
      </p:sp>
      <p:sp>
        <p:nvSpPr>
          <p:cNvPr id="5" name="Прямоугольник 4"/>
          <p:cNvSpPr/>
          <p:nvPr/>
        </p:nvSpPr>
        <p:spPr>
          <a:xfrm>
            <a:off x="0" y="1"/>
            <a:ext cx="9144000" cy="2062103"/>
          </a:xfrm>
          <a:prstGeom prst="rect">
            <a:avLst/>
          </a:prstGeom>
          <a:gradFill>
            <a:gsLst>
              <a:gs pos="50000">
                <a:schemeClr val="accent1">
                  <a:lumMod val="20000"/>
                  <a:lumOff val="80000"/>
                </a:schemeClr>
              </a:gs>
              <a:gs pos="11000">
                <a:schemeClr val="accent1">
                  <a:lumMod val="40000"/>
                  <a:lumOff val="60000"/>
                </a:schemeClr>
              </a:gs>
            </a:gsLst>
            <a:path path="circle">
              <a:fillToRect t="100000" r="100000"/>
            </a:path>
          </a:gradFill>
        </p:spPr>
        <p:txBody>
          <a:bodyPr wrap="square">
            <a:spAutoFit/>
          </a:bodyPr>
          <a:lstStyle/>
          <a:p>
            <a:r>
              <a:rPr lang="uk-UA" sz="1600" dirty="0" smtClean="0"/>
              <a:t>      Після </a:t>
            </a:r>
            <a:r>
              <a:rPr lang="uk-UA" sz="1600" dirty="0"/>
              <a:t>битви французи зайняли </a:t>
            </a:r>
            <a:r>
              <a:rPr lang="uk-UA" sz="1600" dirty="0" smtClean="0"/>
              <a:t>Москву, </a:t>
            </a:r>
            <a:r>
              <a:rPr lang="uk-UA" sz="1600" dirty="0"/>
              <a:t>але так і не дочекавшись мирних пропозицій росіян. Армія Наполеона опинилася в пастці</a:t>
            </a:r>
            <a:r>
              <a:rPr lang="uk-UA" sz="1600" dirty="0" smtClean="0"/>
              <a:t>.</a:t>
            </a:r>
          </a:p>
          <a:p>
            <a:pPr algn="just"/>
            <a:r>
              <a:rPr lang="uk-UA" sz="1600" dirty="0" smtClean="0"/>
              <a:t>      В </a:t>
            </a:r>
            <a:r>
              <a:rPr lang="uk-UA" sz="1600" dirty="0"/>
              <a:t>тилу діяли партизанські загони росіян. Тим часом Кутузов збільшував свою армію за рахунок добровольців,що приходили у </a:t>
            </a:r>
            <a:r>
              <a:rPr lang="uk-UA" sz="1600" dirty="0" smtClean="0"/>
              <a:t>Т</a:t>
            </a:r>
            <a:r>
              <a:rPr lang="uk-UA" sz="1600" noProof="1" smtClean="0"/>
              <a:t>арутіно</a:t>
            </a:r>
            <a:r>
              <a:rPr lang="uk-UA" sz="1600" dirty="0" smtClean="0"/>
              <a:t>, </a:t>
            </a:r>
            <a:r>
              <a:rPr lang="uk-UA" sz="1600" dirty="0"/>
              <a:t>де був його табір. Наполеон засвідчив, що кожного дня, від нападів партизан, його армія втрачає більше, ніж під час боїв з регулярною армією. Війна стала справді Вітчизняною в ході битви за Москву. У </a:t>
            </a:r>
            <a:r>
              <a:rPr lang="uk-UA" sz="1600" dirty="0" smtClean="0"/>
              <a:t>жовтні </a:t>
            </a:r>
            <a:r>
              <a:rPr lang="uk-UA" sz="1600" dirty="0"/>
              <a:t>Наполеон був змушений відступити з Москви на південь, але в битві під </a:t>
            </a:r>
            <a:r>
              <a:rPr lang="uk-UA" sz="1600" noProof="1" smtClean="0"/>
              <a:t>Малоярославцем</a:t>
            </a:r>
            <a:r>
              <a:rPr lang="uk-UA" sz="1600" dirty="0" smtClean="0"/>
              <a:t> </a:t>
            </a:r>
            <a:r>
              <a:rPr lang="uk-UA" sz="1600" dirty="0"/>
              <a:t>росіяни змусили наполеонівську армію відступати по старій Смоленській дорозі, тій що вже була пограбована французами під час наступу. </a:t>
            </a:r>
            <a:endParaRPr lang="ru-RU" sz="1600" dirty="0"/>
          </a:p>
        </p:txBody>
      </p:sp>
      <p:pic>
        <p:nvPicPr>
          <p:cNvPr id="6" name="Рисунок 5" descr="http://im8-tub-ua.yandex.net/i?id=353180790-51-72&amp;n=21"/>
          <p:cNvPicPr/>
          <p:nvPr/>
        </p:nvPicPr>
        <p:blipFill>
          <a:blip r:embed="rId2">
            <a:extLst>
              <a:ext uri="{28A0092B-C50C-407E-A947-70E740481C1C}">
                <a14:useLocalDpi xmlns:a14="http://schemas.microsoft.com/office/drawing/2010/main" val="0"/>
              </a:ext>
            </a:extLst>
          </a:blip>
          <a:srcRect/>
          <a:stretch>
            <a:fillRect/>
          </a:stretch>
        </p:blipFill>
        <p:spPr bwMode="auto">
          <a:xfrm>
            <a:off x="5796135" y="5040470"/>
            <a:ext cx="3395559" cy="1817530"/>
          </a:xfrm>
          <a:prstGeom prst="rect">
            <a:avLst/>
          </a:prstGeom>
          <a:noFill/>
          <a:ln>
            <a:noFill/>
          </a:ln>
        </p:spPr>
      </p:pic>
      <p:pic>
        <p:nvPicPr>
          <p:cNvPr id="7" name="Рисунок 6" descr="http://im2-tub-ua.yandex.net/i?id=242489580-49-72&amp;n=21"/>
          <p:cNvPicPr/>
          <p:nvPr/>
        </p:nvPicPr>
        <p:blipFill>
          <a:blip r:embed="rId3">
            <a:extLst>
              <a:ext uri="{28A0092B-C50C-407E-A947-70E740481C1C}">
                <a14:useLocalDpi xmlns:a14="http://schemas.microsoft.com/office/drawing/2010/main" val="0"/>
              </a:ext>
            </a:extLst>
          </a:blip>
          <a:srcRect/>
          <a:stretch>
            <a:fillRect/>
          </a:stretch>
        </p:blipFill>
        <p:spPr bwMode="auto">
          <a:xfrm>
            <a:off x="-2143" y="3717030"/>
            <a:ext cx="3277999" cy="1944217"/>
          </a:xfrm>
          <a:prstGeom prst="rect">
            <a:avLst/>
          </a:prstGeom>
          <a:noFill/>
          <a:ln>
            <a:noFill/>
          </a:ln>
        </p:spPr>
      </p:pic>
      <p:sp>
        <p:nvSpPr>
          <p:cNvPr id="8" name="Прямоугольник 7"/>
          <p:cNvSpPr/>
          <p:nvPr/>
        </p:nvSpPr>
        <p:spPr>
          <a:xfrm>
            <a:off x="-2144" y="5661249"/>
            <a:ext cx="5798279" cy="1200329"/>
          </a:xfrm>
          <a:prstGeom prst="rect">
            <a:avLst/>
          </a:prstGeom>
          <a:gradFill>
            <a:gsLst>
              <a:gs pos="20000">
                <a:schemeClr val="accent1">
                  <a:tint val="44500"/>
                  <a:satMod val="160000"/>
                  <a:alpha val="44000"/>
                </a:schemeClr>
              </a:gs>
              <a:gs pos="58000">
                <a:srgbClr val="D2DDF1">
                  <a:alpha val="53000"/>
                </a:srgbClr>
              </a:gs>
              <a:gs pos="89000">
                <a:srgbClr val="FFC000">
                  <a:alpha val="33000"/>
                </a:srgbClr>
              </a:gs>
            </a:gsLst>
            <a:lin ang="3000000" scaled="0"/>
          </a:gradFill>
        </p:spPr>
        <p:txBody>
          <a:bodyPr wrap="square">
            <a:spAutoFit/>
          </a:bodyPr>
          <a:lstStyle/>
          <a:p>
            <a:pPr algn="just"/>
            <a:r>
              <a:rPr lang="uk-UA" sz="1600" dirty="0" smtClean="0"/>
              <a:t>     Зі </a:t>
            </a:r>
            <a:r>
              <a:rPr lang="uk-UA" sz="1600" dirty="0"/>
              <a:t>вступом до Москви завершився процес морального занепаду багато національної армії Наполеона І. Вимушений відступати за обставин народної партизанської війни </a:t>
            </a:r>
            <a:r>
              <a:rPr lang="uk-UA" sz="1600" dirty="0" smtClean="0"/>
              <a:t>Наполеон І  сам </a:t>
            </a:r>
            <a:r>
              <a:rPr lang="uk-UA" sz="1600" dirty="0"/>
              <a:t>назвав свій похід на Москву </a:t>
            </a:r>
            <a:r>
              <a:rPr lang="ru-RU" sz="1600" dirty="0"/>
              <a:t>“</a:t>
            </a:r>
            <a:r>
              <a:rPr lang="uk-UA" sz="1600" dirty="0"/>
              <a:t>Фатальною помилкою</a:t>
            </a:r>
            <a:r>
              <a:rPr lang="ru-RU" sz="1600" dirty="0"/>
              <a:t>”</a:t>
            </a:r>
            <a:r>
              <a:rPr lang="uk-UA" sz="1600" dirty="0" smtClean="0"/>
              <a:t>.</a:t>
            </a:r>
          </a:p>
          <a:p>
            <a:pPr algn="just"/>
            <a:endParaRPr lang="uk-UA" sz="800" dirty="0" smtClean="0"/>
          </a:p>
        </p:txBody>
      </p:sp>
      <p:pic>
        <p:nvPicPr>
          <p:cNvPr id="9" name="Рисунок 8" descr="http://im5-tub-ua.yandex.net/i?id=154682795-05-72&amp;n=2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062103"/>
            <a:ext cx="2843808" cy="1654927"/>
          </a:xfrm>
          <a:prstGeom prst="rect">
            <a:avLst/>
          </a:prstGeom>
          <a:noFill/>
          <a:ln>
            <a:noFill/>
          </a:ln>
        </p:spPr>
      </p:pic>
      <p:sp>
        <p:nvSpPr>
          <p:cNvPr id="3" name="Прямоугольник 2"/>
          <p:cNvSpPr/>
          <p:nvPr/>
        </p:nvSpPr>
        <p:spPr>
          <a:xfrm>
            <a:off x="1824" y="2062104"/>
            <a:ext cx="6298368" cy="1569660"/>
          </a:xfrm>
          <a:prstGeom prst="rect">
            <a:avLst/>
          </a:prstGeom>
        </p:spPr>
        <p:txBody>
          <a:bodyPr wrap="square">
            <a:spAutoFit/>
          </a:bodyPr>
          <a:lstStyle/>
          <a:p>
            <a:pPr algn="just"/>
            <a:r>
              <a:rPr lang="uk-UA" sz="1600" dirty="0" smtClean="0"/>
              <a:t>      Французька  </a:t>
            </a:r>
            <a:r>
              <a:rPr lang="uk-UA" sz="1600" dirty="0"/>
              <a:t>армія стрімко танула. Великих втрат наполеонівська армія зазнала у листопаді 1812 р. на переправі через Березину. Велика армія була вимушена розпочати відступ на захід, який завершився майже повною її загибеллю. Партизанська війна, російська армія і суворі морози призвели до повної катастрофи військ Наполеона. До Франції повернулось трохи більше 100 тисяч людей!</a:t>
            </a:r>
            <a:endParaRPr lang="ru-RU" sz="1600" dirty="0"/>
          </a:p>
        </p:txBody>
      </p:sp>
      <p:sp>
        <p:nvSpPr>
          <p:cNvPr id="4" name="Прямоугольник 3"/>
          <p:cNvSpPr/>
          <p:nvPr/>
        </p:nvSpPr>
        <p:spPr>
          <a:xfrm>
            <a:off x="3275855" y="5040469"/>
            <a:ext cx="2520280" cy="584775"/>
          </a:xfrm>
          <a:prstGeom prst="rect">
            <a:avLst/>
          </a:prstGeom>
          <a:gradFill>
            <a:gsLst>
              <a:gs pos="0">
                <a:schemeClr val="tx2">
                  <a:lumMod val="20000"/>
                  <a:lumOff val="80000"/>
                </a:schemeClr>
              </a:gs>
              <a:gs pos="58000">
                <a:schemeClr val="accent1">
                  <a:tint val="44500"/>
                  <a:satMod val="160000"/>
                </a:schemeClr>
              </a:gs>
              <a:gs pos="100000">
                <a:srgbClr val="FFC000">
                  <a:lumMod val="45000"/>
                  <a:lumOff val="55000"/>
                  <a:alpha val="24000"/>
                </a:srgbClr>
              </a:gs>
              <a:gs pos="82000">
                <a:srgbClr val="FFC000">
                  <a:lumMod val="45000"/>
                  <a:lumOff val="55000"/>
                  <a:alpha val="24000"/>
                </a:srgbClr>
              </a:gs>
            </a:gsLst>
            <a:lin ang="1800000" scaled="0"/>
          </a:gradFill>
        </p:spPr>
        <p:txBody>
          <a:bodyPr wrap="square">
            <a:spAutoFit/>
          </a:bodyPr>
          <a:lstStyle/>
          <a:p>
            <a:pPr algn="just"/>
            <a:r>
              <a:rPr lang="uk-UA" sz="1600" noProof="1"/>
              <a:t>народів </a:t>
            </a:r>
            <a:r>
              <a:rPr lang="uk-UA" sz="1600" noProof="1" smtClean="0"/>
              <a:t>проти наполео-нівського панування</a:t>
            </a:r>
            <a:r>
              <a:rPr lang="uk-UA" sz="1600" dirty="0" smtClean="0"/>
              <a:t>. </a:t>
            </a:r>
            <a:endParaRPr lang="ru-RU" sz="1600" dirty="0"/>
          </a:p>
        </p:txBody>
      </p:sp>
    </p:spTree>
    <p:extLst>
      <p:ext uri="{BB962C8B-B14F-4D97-AF65-F5344CB8AC3E}">
        <p14:creationId xmlns:p14="http://schemas.microsoft.com/office/powerpoint/2010/main" val="3631998273"/>
      </p:ext>
    </p:extLst>
  </p:cSld>
  <p:clrMapOvr>
    <a:masterClrMapping/>
  </p:clrMapOvr>
  <p:transition spd="slow" advClick="0" advTm="1000">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orumkiev.com/attachments/18447d1279626754-kdr4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37"/>
            <a:ext cx="4292002" cy="6059299"/>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1"/>
            <a:ext cx="9144000" cy="846386"/>
          </a:xfrm>
          <a:prstGeom prst="rect">
            <a:avLst/>
          </a:prstGeom>
          <a:gradFill flip="none" rotWithShape="1">
            <a:gsLst>
              <a:gs pos="41000">
                <a:schemeClr val="bg2">
                  <a:lumMod val="77000"/>
                </a:schemeClr>
              </a:gs>
              <a:gs pos="89164">
                <a:schemeClr val="bg2">
                  <a:lumMod val="90000"/>
                </a:schemeClr>
              </a:gs>
              <a:gs pos="64000">
                <a:schemeClr val="dk1">
                  <a:tint val="37000"/>
                  <a:satMod val="300000"/>
                </a:schemeClr>
              </a:gs>
              <a:gs pos="100000">
                <a:schemeClr val="dk1">
                  <a:tint val="15000"/>
                  <a:satMod val="350000"/>
                </a:schemeClr>
              </a:gs>
            </a:gsLst>
            <a:lin ang="15600000" scaled="0"/>
            <a:tileRect/>
          </a:gradFill>
        </p:spPr>
        <p:style>
          <a:lnRef idx="1">
            <a:schemeClr val="dk1"/>
          </a:lnRef>
          <a:fillRef idx="2">
            <a:schemeClr val="dk1"/>
          </a:fillRef>
          <a:effectRef idx="1">
            <a:schemeClr val="dk1"/>
          </a:effectRef>
          <a:fontRef idx="minor">
            <a:schemeClr val="dk1"/>
          </a:fontRef>
        </p:style>
        <p:txBody>
          <a:bodyPr wrap="square">
            <a:spAutoFit/>
          </a:bodyPr>
          <a:lstStyle/>
          <a:p>
            <a:pPr algn="ctr"/>
            <a:r>
              <a:rPr lang="uk-UA" sz="1400" b="1" dirty="0"/>
              <a:t> </a:t>
            </a:r>
            <a:endParaRPr lang="uk-UA" sz="1400" b="1" dirty="0" smtClean="0"/>
          </a:p>
          <a:p>
            <a:pPr algn="ctr"/>
            <a:r>
              <a:rPr lang="uk-UA" sz="2400" b="1" dirty="0" smtClean="0"/>
              <a:t>Адольф Гітлер</a:t>
            </a:r>
          </a:p>
          <a:p>
            <a:pPr algn="ctr"/>
            <a:endParaRPr lang="ru-RU" sz="1100" dirty="0"/>
          </a:p>
        </p:txBody>
      </p:sp>
      <p:sp>
        <p:nvSpPr>
          <p:cNvPr id="5" name="Прямоугольник 4"/>
          <p:cNvSpPr/>
          <p:nvPr/>
        </p:nvSpPr>
        <p:spPr>
          <a:xfrm>
            <a:off x="4290077" y="814868"/>
            <a:ext cx="4860032" cy="6001643"/>
          </a:xfrm>
          <a:prstGeom prst="rect">
            <a:avLst/>
          </a:prstGeom>
          <a:gradFill>
            <a:gsLst>
              <a:gs pos="0">
                <a:schemeClr val="accent2">
                  <a:tint val="50000"/>
                  <a:satMod val="300000"/>
                </a:schemeClr>
              </a:gs>
              <a:gs pos="55000">
                <a:schemeClr val="accent2">
                  <a:lumMod val="20000"/>
                  <a:lumOff val="80000"/>
                </a:schemeClr>
              </a:gs>
              <a:gs pos="83000">
                <a:schemeClr val="bg2">
                  <a:alpha val="59000"/>
                  <a:lumMod val="79000"/>
                </a:schemeClr>
              </a:gs>
            </a:gsLst>
          </a:grad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uk-UA" sz="1600" dirty="0" smtClean="0"/>
              <a:t>         Народився </a:t>
            </a:r>
            <a:r>
              <a:rPr lang="uk-UA" sz="1600" dirty="0"/>
              <a:t>в </a:t>
            </a:r>
            <a:r>
              <a:rPr lang="uk-UA" sz="1600" noProof="1"/>
              <a:t>Браунау-на-Інні </a:t>
            </a:r>
            <a:r>
              <a:rPr lang="uk-UA" sz="1600" dirty="0"/>
              <a:t>(Австрія) 20 квітня 1889 року</a:t>
            </a:r>
            <a:r>
              <a:rPr lang="uk-UA" sz="1600" dirty="0" smtClean="0"/>
              <a:t>.</a:t>
            </a:r>
          </a:p>
          <a:p>
            <a:pPr algn="just"/>
            <a:r>
              <a:rPr lang="uk-UA" sz="1600" dirty="0" smtClean="0"/>
              <a:t>        Рейхсканцлер Німеччини з 1933 </a:t>
            </a:r>
            <a:r>
              <a:rPr lang="uk-UA" sz="1600" dirty="0"/>
              <a:t>по </a:t>
            </a:r>
            <a:r>
              <a:rPr lang="uk-UA" sz="1600" dirty="0" smtClean="0"/>
              <a:t>1945 рік</a:t>
            </a:r>
            <a:r>
              <a:rPr lang="uk-UA" sz="1600" dirty="0"/>
              <a:t>, провідник </a:t>
            </a:r>
            <a:r>
              <a:rPr lang="uk-UA" sz="1600" dirty="0" smtClean="0"/>
              <a:t> Націонал-соціалістичної робітничої партії Німеччини (</a:t>
            </a:r>
            <a:r>
              <a:rPr lang="uk-UA" sz="1600" dirty="0"/>
              <a:t>НСДАП), ідеолог </a:t>
            </a:r>
            <a:r>
              <a:rPr lang="uk-UA" sz="1600" dirty="0" smtClean="0"/>
              <a:t>нацизму.</a:t>
            </a:r>
            <a:endParaRPr lang="ru-RU" sz="1600" dirty="0"/>
          </a:p>
          <a:p>
            <a:r>
              <a:rPr lang="uk-UA" sz="1600" dirty="0" smtClean="0"/>
              <a:t>         Військово-промисловий   </a:t>
            </a:r>
            <a:r>
              <a:rPr lang="uk-UA" sz="1600" dirty="0"/>
              <a:t>комплекс, який  він допоміг  створити ,    вивів Німеччину з глибокої  економічної кризи, в якій та опинилася після </a:t>
            </a:r>
            <a:r>
              <a:rPr lang="uk-UA" sz="1600" dirty="0" smtClean="0"/>
              <a:t>Першої світової війни.</a:t>
            </a:r>
            <a:r>
              <a:rPr lang="uk-UA" sz="1600" dirty="0"/>
              <a:t/>
            </a:r>
            <a:br>
              <a:rPr lang="uk-UA" sz="1600" dirty="0"/>
            </a:br>
            <a:r>
              <a:rPr lang="uk-UA" sz="1600" dirty="0"/>
              <a:t>   </a:t>
            </a:r>
            <a:r>
              <a:rPr lang="uk-UA" sz="1600" dirty="0" smtClean="0"/>
              <a:t>      Гітлер </a:t>
            </a:r>
            <a:r>
              <a:rPr lang="uk-UA" sz="1600" dirty="0"/>
              <a:t>мав ворожість до слов'ян і ненависть до євреїв. Він вірив у велич і особливу місію </a:t>
            </a:r>
            <a:r>
              <a:rPr lang="uk-UA" sz="1600" dirty="0" smtClean="0"/>
              <a:t>німецької нації</a:t>
            </a:r>
            <a:r>
              <a:rPr lang="uk-UA" sz="1600" dirty="0"/>
              <a:t>.</a:t>
            </a:r>
            <a:br>
              <a:rPr lang="uk-UA" sz="1600" dirty="0"/>
            </a:br>
            <a:r>
              <a:rPr lang="uk-UA" sz="1600" dirty="0"/>
              <a:t>  </a:t>
            </a:r>
            <a:r>
              <a:rPr lang="uk-UA" sz="1600" dirty="0" smtClean="0"/>
              <a:t>        </a:t>
            </a:r>
            <a:r>
              <a:rPr lang="uk-UA" sz="1600" dirty="0"/>
              <a:t>Гітлер розв'язав </a:t>
            </a:r>
            <a:r>
              <a:rPr lang="uk-UA" sz="1600" dirty="0" smtClean="0"/>
              <a:t>Другу світову війну ( 1 вересня  1939 року), </a:t>
            </a:r>
            <a:r>
              <a:rPr lang="uk-UA" sz="1600" dirty="0"/>
              <a:t>у якій Німеччина зазнала поразки.</a:t>
            </a:r>
            <a:endParaRPr lang="ru-RU" sz="1600" dirty="0"/>
          </a:p>
          <a:p>
            <a:pPr algn="just"/>
            <a:r>
              <a:rPr lang="uk-UA" sz="1600" dirty="0" smtClean="0"/>
              <a:t>22 червня 1922 року </a:t>
            </a:r>
            <a:r>
              <a:rPr lang="uk-UA" sz="1600" dirty="0"/>
              <a:t>німецькі війська, виконуючи наказ Адольфа Гітлера, перейшли кордон з СРСР та почали широкомасштабний наступ.</a:t>
            </a:r>
            <a:endParaRPr lang="ru-RU" sz="1600" dirty="0"/>
          </a:p>
          <a:p>
            <a:r>
              <a:rPr lang="uk-UA" sz="1600" dirty="0" smtClean="0"/>
              <a:t>          29 </a:t>
            </a:r>
            <a:r>
              <a:rPr lang="uk-UA" sz="1600" dirty="0"/>
              <a:t>квітня </a:t>
            </a:r>
            <a:r>
              <a:rPr lang="uk-UA" sz="1600" dirty="0" smtClean="0"/>
              <a:t>Гітлер </a:t>
            </a:r>
            <a:r>
              <a:rPr lang="uk-UA" sz="1600" dirty="0"/>
              <a:t>та Єва Браун </a:t>
            </a:r>
            <a:r>
              <a:rPr lang="uk-UA" sz="1600" dirty="0" smtClean="0"/>
              <a:t>одружилися;</a:t>
            </a:r>
          </a:p>
          <a:p>
            <a:r>
              <a:rPr lang="uk-UA" sz="1600" dirty="0"/>
              <a:t> </a:t>
            </a:r>
            <a:r>
              <a:rPr lang="uk-UA" sz="1600" dirty="0" smtClean="0"/>
              <a:t>         30 </a:t>
            </a:r>
            <a:r>
              <a:rPr lang="uk-UA" sz="1600" dirty="0"/>
              <a:t>квітня покінчили життя самогубством. </a:t>
            </a:r>
            <a:endParaRPr lang="ru-RU" sz="1600" dirty="0"/>
          </a:p>
          <a:p>
            <a:pPr algn="just"/>
            <a:r>
              <a:rPr lang="uk-UA" sz="1600" dirty="0" smtClean="0"/>
              <a:t>          Незважаючи </a:t>
            </a:r>
            <a:r>
              <a:rPr lang="uk-UA" sz="1600" dirty="0"/>
              <a:t>на те, що вчинити суд над Гітлером не вдалося через його смерть </a:t>
            </a:r>
            <a:r>
              <a:rPr lang="uk-UA" sz="1600" dirty="0" smtClean="0"/>
              <a:t> Нюрнберзький трибунал визнав </a:t>
            </a:r>
            <a:r>
              <a:rPr lang="uk-UA" sz="1600" dirty="0"/>
              <a:t>саме його головним винуватцем у вчинені військових злочинів, вбивстві мирного населення та розв'язанні Другої світової війни</a:t>
            </a:r>
            <a:r>
              <a:rPr lang="uk-UA" sz="1600" dirty="0" smtClean="0"/>
              <a:t>.</a:t>
            </a:r>
            <a:endParaRPr lang="ru-RU" sz="1600" dirty="0"/>
          </a:p>
        </p:txBody>
      </p:sp>
    </p:spTree>
    <p:extLst>
      <p:ext uri="{BB962C8B-B14F-4D97-AF65-F5344CB8AC3E}">
        <p14:creationId xmlns:p14="http://schemas.microsoft.com/office/powerpoint/2010/main" val="1672749729"/>
      </p:ext>
    </p:extLst>
  </p:cSld>
  <p:clrMapOvr>
    <a:masterClrMapping/>
  </p:clrMapOvr>
  <mc:AlternateContent xmlns:mc="http://schemas.openxmlformats.org/markup-compatibility/2006" xmlns:p14="http://schemas.microsoft.com/office/powerpoint/2010/main">
    <mc:Choice Requires="p14">
      <p:transition spd="slow" p14:dur="1600" advClick="0" advTm="1000">
        <p14:gallery dir="l"/>
      </p:transition>
    </mc:Choice>
    <mc:Fallback xmlns="">
      <p:transition spd="slow" advClick="0" advTm="1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9144000" cy="3293209"/>
          </a:xfrm>
          <a:prstGeom prst="rect">
            <a:avLst/>
          </a:prstGeom>
          <a:gradFill>
            <a:gsLst>
              <a:gs pos="0">
                <a:schemeClr val="accent6">
                  <a:lumMod val="75000"/>
                  <a:alpha val="54000"/>
                </a:schemeClr>
              </a:gs>
              <a:gs pos="41000">
                <a:schemeClr val="bg2">
                  <a:lumMod val="77000"/>
                </a:schemeClr>
              </a:gs>
              <a:gs pos="89164">
                <a:schemeClr val="accent3">
                  <a:lumMod val="40000"/>
                  <a:lumOff val="60000"/>
                  <a:alpha val="52000"/>
                </a:schemeClr>
              </a:gs>
              <a:gs pos="64000">
                <a:schemeClr val="dk1">
                  <a:tint val="37000"/>
                  <a:satMod val="300000"/>
                </a:schemeClr>
              </a:gs>
              <a:gs pos="100000">
                <a:schemeClr val="dk1">
                  <a:tint val="15000"/>
                  <a:satMod val="350000"/>
                </a:schemeClr>
              </a:gs>
            </a:gsLst>
            <a:lin ang="13800000" scaled="0"/>
          </a:gradFill>
        </p:spPr>
        <p:style>
          <a:lnRef idx="1">
            <a:schemeClr val="accent3"/>
          </a:lnRef>
          <a:fillRef idx="2">
            <a:schemeClr val="accent3"/>
          </a:fillRef>
          <a:effectRef idx="1">
            <a:schemeClr val="accent3"/>
          </a:effectRef>
          <a:fontRef idx="minor">
            <a:schemeClr val="dk1"/>
          </a:fontRef>
        </p:style>
        <p:txBody>
          <a:bodyPr wrap="square">
            <a:spAutoFit/>
          </a:bodyPr>
          <a:lstStyle/>
          <a:p>
            <a:r>
              <a:rPr lang="uk-UA" sz="1600" dirty="0" smtClean="0"/>
              <a:t>      Плануючи </a:t>
            </a:r>
            <a:r>
              <a:rPr lang="uk-UA" sz="1600" dirty="0"/>
              <a:t>так званий бліцкриг**,  гітлерівці  розраховували  з ходу через Смоленськ прорватися до радянської столиці і оволодіти нею до зими. Проте війська Червоної Армії в літніх оборонних боях зірвали його задум. </a:t>
            </a:r>
            <a:endParaRPr lang="ru-RU" sz="1600" dirty="0"/>
          </a:p>
          <a:p>
            <a:r>
              <a:rPr lang="uk-UA" sz="1600" dirty="0" smtClean="0"/>
              <a:t>      Незважаючи  </a:t>
            </a:r>
            <a:r>
              <a:rPr lang="uk-UA" sz="1600" dirty="0"/>
              <a:t>на  це,  гітлерівське  командування  не  відмовилося  від свого наміру.  6  вересня  воно  знову приймає  рішення  захопити Москву.  Гітлерівцям  здавалося,  що з виконанням  завдання буде досягнута  кінцева мета бліцкригу  -  розгром  Радянського Союзу. </a:t>
            </a:r>
            <a:endParaRPr lang="ru-RU" sz="1600" dirty="0"/>
          </a:p>
          <a:p>
            <a:pPr algn="just"/>
            <a:r>
              <a:rPr lang="uk-UA" sz="1600" dirty="0" smtClean="0"/>
              <a:t>      Ставка </a:t>
            </a:r>
            <a:r>
              <a:rPr lang="uk-UA" sz="1600" dirty="0"/>
              <a:t>робилася на знищення радянської оборони потужними стрімкими ударами. Тому й сама операція отримала назву "Тайфун". </a:t>
            </a:r>
            <a:endParaRPr lang="ru-RU" sz="1600" dirty="0"/>
          </a:p>
          <a:p>
            <a:r>
              <a:rPr lang="uk-UA" sz="1600" dirty="0" smtClean="0"/>
              <a:t>      Москву </a:t>
            </a:r>
            <a:r>
              <a:rPr lang="uk-UA" sz="1600" dirty="0"/>
              <a:t>гітлерівці  розраховували  блокувати, а її населення - заморити голодом. На нараді в штабі  групи армій "Центр" восени 1941 р.  Гітлер заявив,  що  місто має бути оточеним  так,  щоб  ні один російський солдат,  жоден житель  не  зміг  його  залишити.  Всяку  спробу  виходу придушувати силою. </a:t>
            </a:r>
            <a:r>
              <a:rPr lang="uk-UA" sz="1600" dirty="0" smtClean="0"/>
              <a:t>       Він </a:t>
            </a:r>
            <a:r>
              <a:rPr lang="uk-UA" sz="1600" dirty="0"/>
              <a:t>вважав, що Москва та її околиці повинні бути затоплені,  щоб  море,  що  виникне  на тому  місці  назавжди   приховало  радянську  столицю  від  цивілізованого  світу. </a:t>
            </a:r>
            <a:endParaRPr lang="ru-RU" sz="1600" dirty="0"/>
          </a:p>
        </p:txBody>
      </p:sp>
      <p:pic>
        <p:nvPicPr>
          <p:cNvPr id="3" name="Рисунок 2" descr="http://maplo.ru/02-331.jpg"/>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293210"/>
            <a:ext cx="5292080" cy="2554544"/>
          </a:xfrm>
          <a:prstGeom prst="rect">
            <a:avLst/>
          </a:prstGeom>
          <a:noFill/>
          <a:ln>
            <a:noFill/>
          </a:ln>
        </p:spPr>
      </p:pic>
      <p:sp>
        <p:nvSpPr>
          <p:cNvPr id="4" name="Прямоугольник 3"/>
          <p:cNvSpPr/>
          <p:nvPr/>
        </p:nvSpPr>
        <p:spPr>
          <a:xfrm>
            <a:off x="0" y="3293209"/>
            <a:ext cx="3851920" cy="2554545"/>
          </a:xfrm>
          <a:prstGeom prst="rect">
            <a:avLst/>
          </a:prstGeom>
          <a:gradFill flip="none" rotWithShape="1">
            <a:gsLst>
              <a:gs pos="0">
                <a:schemeClr val="accent3">
                  <a:lumMod val="60000"/>
                  <a:lumOff val="40000"/>
                </a:schemeClr>
              </a:gs>
              <a:gs pos="41000">
                <a:schemeClr val="bg2">
                  <a:lumMod val="77000"/>
                </a:schemeClr>
              </a:gs>
              <a:gs pos="89164">
                <a:schemeClr val="accent3">
                  <a:lumMod val="40000"/>
                  <a:lumOff val="60000"/>
                  <a:alpha val="52000"/>
                </a:schemeClr>
              </a:gs>
              <a:gs pos="64000">
                <a:schemeClr val="dk1">
                  <a:tint val="37000"/>
                  <a:satMod val="300000"/>
                </a:schemeClr>
              </a:gs>
              <a:gs pos="100000">
                <a:schemeClr val="dk1">
                  <a:tint val="15000"/>
                  <a:satMod val="350000"/>
                </a:schemeClr>
              </a:gs>
            </a:gsLst>
            <a:lin ang="13500000" scaled="1"/>
            <a:tileRect/>
          </a:gradFill>
        </p:spPr>
        <p:txBody>
          <a:bodyPr wrap="square">
            <a:spAutoFit/>
          </a:bodyPr>
          <a:lstStyle/>
          <a:p>
            <a:pPr algn="just"/>
            <a:r>
              <a:rPr lang="uk-UA" sz="1600" dirty="0" smtClean="0"/>
              <a:t>      Під </a:t>
            </a:r>
            <a:r>
              <a:rPr lang="uk-UA" sz="1600" dirty="0"/>
              <a:t>час підготовки  операції  "Тайфун"  </a:t>
            </a:r>
            <a:r>
              <a:rPr lang="uk-UA" sz="1600" noProof="1" smtClean="0"/>
              <a:t>гітлерівське  командування  провело  перегрупування  </a:t>
            </a:r>
            <a:r>
              <a:rPr lang="uk-UA" sz="1600" dirty="0" smtClean="0"/>
              <a:t>сил</a:t>
            </a:r>
            <a:r>
              <a:rPr lang="uk-UA" sz="1600" dirty="0"/>
              <a:t>.  У московському  напрямку  з  групи  армій  "Північ" </a:t>
            </a:r>
            <a:r>
              <a:rPr lang="uk-UA" sz="1600" dirty="0" smtClean="0"/>
              <a:t>були  </a:t>
            </a:r>
            <a:r>
              <a:rPr lang="uk-UA" sz="1600" dirty="0"/>
              <a:t>перекинуті:  авіаційний </a:t>
            </a:r>
            <a:r>
              <a:rPr lang="uk-UA" sz="1600" dirty="0" smtClean="0"/>
              <a:t>корпус</a:t>
            </a:r>
            <a:r>
              <a:rPr lang="uk-UA" sz="1600" dirty="0"/>
              <a:t>, </a:t>
            </a:r>
            <a:r>
              <a:rPr lang="uk-UA" sz="1600" dirty="0" smtClean="0"/>
              <a:t>чотири  </a:t>
            </a:r>
            <a:r>
              <a:rPr lang="uk-UA" sz="1600" dirty="0"/>
              <a:t>танкові </a:t>
            </a:r>
            <a:r>
              <a:rPr lang="uk-UA" sz="1600" dirty="0" smtClean="0"/>
              <a:t>й  </a:t>
            </a:r>
            <a:r>
              <a:rPr lang="uk-UA" sz="1600" dirty="0"/>
              <a:t>дві </a:t>
            </a:r>
            <a:r>
              <a:rPr lang="uk-UA" sz="1600" dirty="0" smtClean="0"/>
              <a:t>моторизовані  дивізії</a:t>
            </a:r>
            <a:r>
              <a:rPr lang="uk-UA" sz="1600" dirty="0"/>
              <a:t>,  з групи  армій "Південь" -  дві танкові  і  дві моторизовані дивізії,  і  з  резерву - два </a:t>
            </a:r>
            <a:r>
              <a:rPr lang="uk-UA" sz="1600" dirty="0" smtClean="0"/>
              <a:t>танкових </a:t>
            </a:r>
            <a:r>
              <a:rPr lang="uk-UA" sz="1600" dirty="0"/>
              <a:t>з'єднання.  </a:t>
            </a:r>
            <a:endParaRPr lang="uk-UA" sz="1600" dirty="0" smtClean="0"/>
          </a:p>
          <a:p>
            <a:pPr algn="just"/>
            <a:endParaRPr lang="ru-RU" sz="1600" dirty="0"/>
          </a:p>
        </p:txBody>
      </p:sp>
      <p:sp>
        <p:nvSpPr>
          <p:cNvPr id="5" name="Прямоугольник 4"/>
          <p:cNvSpPr/>
          <p:nvPr/>
        </p:nvSpPr>
        <p:spPr>
          <a:xfrm>
            <a:off x="0" y="5993010"/>
            <a:ext cx="9144000" cy="86177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uk-UA" sz="1400" b="1" dirty="0" smtClean="0"/>
              <a:t>      **</a:t>
            </a:r>
            <a:r>
              <a:rPr lang="uk-UA" sz="1400" b="1" noProof="1" smtClean="0"/>
              <a:t>Блі́цкриг</a:t>
            </a:r>
            <a:r>
              <a:rPr lang="uk-UA" sz="1400" dirty="0" smtClean="0"/>
              <a:t> (нім.</a:t>
            </a:r>
            <a:r>
              <a:rPr lang="uk-UA" sz="1400" i="1" dirty="0" smtClean="0"/>
              <a:t>Blitzkrieg</a:t>
            </a:r>
            <a:r>
              <a:rPr lang="uk-UA" sz="1400" dirty="0"/>
              <a:t> — </a:t>
            </a:r>
            <a:r>
              <a:rPr lang="uk-UA" sz="1400" i="1" dirty="0"/>
              <a:t>блискавична війна</a:t>
            </a:r>
            <a:r>
              <a:rPr lang="uk-UA" sz="1400" dirty="0"/>
              <a:t>)  — створена на початку </a:t>
            </a:r>
            <a:r>
              <a:rPr lang="uk-UA" sz="1400" dirty="0" smtClean="0"/>
              <a:t>ХХ століття теорія </a:t>
            </a:r>
            <a:r>
              <a:rPr lang="uk-UA" sz="1400" dirty="0"/>
              <a:t>ведення швидкоплинної </a:t>
            </a:r>
            <a:r>
              <a:rPr lang="uk-UA" sz="1400" dirty="0" smtClean="0"/>
              <a:t>війни</a:t>
            </a:r>
            <a:r>
              <a:rPr lang="uk-UA" sz="1400" u="sng" dirty="0" smtClean="0"/>
              <a:t> </a:t>
            </a:r>
            <a:r>
              <a:rPr lang="uk-UA" sz="1400" dirty="0" smtClean="0"/>
              <a:t>відповідно </a:t>
            </a:r>
            <a:r>
              <a:rPr lang="uk-UA" sz="1400" dirty="0"/>
              <a:t>до якої перемога досягається в строки, що обчислюються днями або місяцями, перш ніж </a:t>
            </a:r>
            <a:r>
              <a:rPr lang="uk-UA" sz="1400" noProof="1" smtClean="0"/>
              <a:t>супротив-ник зуміє відмобілізувати і розгорнути свої основні військові сили. </a:t>
            </a:r>
          </a:p>
          <a:p>
            <a:endParaRPr lang="ru-RU" sz="800" dirty="0"/>
          </a:p>
        </p:txBody>
      </p:sp>
    </p:spTree>
    <p:extLst>
      <p:ext uri="{BB962C8B-B14F-4D97-AF65-F5344CB8AC3E}">
        <p14:creationId xmlns:p14="http://schemas.microsoft.com/office/powerpoint/2010/main" val="1189567742"/>
      </p:ext>
    </p:extLst>
  </p:cSld>
  <p:clrMapOvr>
    <a:masterClrMapping/>
  </p:clrMapOvr>
  <p:transition spd="slow" advClick="0" advTm="1000">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 y="4407892"/>
            <a:ext cx="5292079" cy="2337544"/>
          </a:xfrm>
          <a:prstGeom prst="rect">
            <a:avLst/>
          </a:prstGeom>
          <a:gradFill flip="none" rotWithShape="1">
            <a:gsLst>
              <a:gs pos="0">
                <a:schemeClr val="accent3">
                  <a:lumMod val="60000"/>
                  <a:lumOff val="40000"/>
                  <a:alpha val="16000"/>
                </a:schemeClr>
              </a:gs>
              <a:gs pos="15000">
                <a:schemeClr val="bg2">
                  <a:lumMod val="77000"/>
                </a:schemeClr>
              </a:gs>
              <a:gs pos="89164">
                <a:schemeClr val="accent3">
                  <a:lumMod val="40000"/>
                  <a:lumOff val="60000"/>
                  <a:alpha val="52000"/>
                </a:schemeClr>
              </a:gs>
              <a:gs pos="64000">
                <a:srgbClr val="FFFFCC">
                  <a:alpha val="71000"/>
                </a:srgbClr>
              </a:gs>
              <a:gs pos="100000">
                <a:schemeClr val="dk1">
                  <a:tint val="15000"/>
                  <a:satMod val="350000"/>
                </a:schemeClr>
              </a:gs>
            </a:gsLst>
            <a:lin ang="2700000" scaled="1"/>
            <a:tileRect/>
          </a:gradFill>
        </p:spPr>
        <p:txBody>
          <a:bodyPr wrap="square">
            <a:spAutoFit/>
          </a:bodyPr>
          <a:lstStyle/>
          <a:p>
            <a:pPr algn="just"/>
            <a:r>
              <a:rPr lang="uk-UA" sz="1600" dirty="0" smtClean="0"/>
              <a:t>        Сотні  </a:t>
            </a:r>
            <a:r>
              <a:rPr lang="uk-UA" sz="1600" dirty="0"/>
              <a:t>тисяч  жителів  столиці, серед них жінки та підлітки, в осінню холоднечу і бездоріжжя зводили оборонні споруди. У  короткий  термін  було  побудовано  зовнішній  оборонний  пояс  і  зміцнення усередині міста. </a:t>
            </a:r>
            <a:r>
              <a:rPr lang="uk-UA" sz="1600" dirty="0" smtClean="0"/>
              <a:t>   Протитанкові </a:t>
            </a:r>
            <a:r>
              <a:rPr lang="uk-UA" sz="1600" dirty="0"/>
              <a:t>рови, лісові завали, металеві  їжаки  оперезали  Москву з заходу,  північного заходу і  південного заходу. На  всіх  в'їзних  </a:t>
            </a:r>
            <a:r>
              <a:rPr lang="uk-UA" sz="1600" dirty="0" smtClean="0"/>
              <a:t>шляхах </a:t>
            </a:r>
            <a:r>
              <a:rPr lang="uk-UA" sz="1600" dirty="0"/>
              <a:t>стояли протитанкові </a:t>
            </a:r>
            <a:r>
              <a:rPr lang="uk-UA" sz="1600" dirty="0" smtClean="0"/>
              <a:t>гармати. </a:t>
            </a:r>
            <a:r>
              <a:rPr lang="uk-UA" sz="1600" dirty="0"/>
              <a:t>Сотні вогневих точок готові були в будь-яку хвилину зустріти супротивника. </a:t>
            </a:r>
            <a:endParaRPr lang="uk-UA" sz="1600" dirty="0" smtClean="0"/>
          </a:p>
        </p:txBody>
      </p:sp>
      <p:pic>
        <p:nvPicPr>
          <p:cNvPr id="3" name="Рисунок 2" descr="http://im0-tub-ua.yandex.net/i?id=480714704-65-72&amp;n=2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4716015" cy="2554546"/>
          </a:xfrm>
          <a:prstGeom prst="rect">
            <a:avLst/>
          </a:prstGeom>
          <a:noFill/>
          <a:ln>
            <a:noFill/>
          </a:ln>
        </p:spPr>
      </p:pic>
      <p:pic>
        <p:nvPicPr>
          <p:cNvPr id="4" name="Рисунок 3" descr="http://im7-tub-ua.yandex.net/i?id=159064627-52-72&amp;n=2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437112"/>
            <a:ext cx="3851919" cy="2420888"/>
          </a:xfrm>
          <a:prstGeom prst="rect">
            <a:avLst/>
          </a:prstGeom>
          <a:noFill/>
          <a:ln>
            <a:noFill/>
          </a:ln>
        </p:spPr>
      </p:pic>
      <p:sp>
        <p:nvSpPr>
          <p:cNvPr id="5" name="Прямоугольник 4"/>
          <p:cNvSpPr/>
          <p:nvPr/>
        </p:nvSpPr>
        <p:spPr>
          <a:xfrm>
            <a:off x="4716016" y="2"/>
            <a:ext cx="4427984" cy="2554545"/>
          </a:xfrm>
          <a:prstGeom prst="rect">
            <a:avLst/>
          </a:prstGeom>
          <a:gradFill flip="none" rotWithShape="1">
            <a:gsLst>
              <a:gs pos="0">
                <a:schemeClr val="accent3">
                  <a:lumMod val="60000"/>
                  <a:lumOff val="40000"/>
                  <a:alpha val="16000"/>
                </a:schemeClr>
              </a:gs>
              <a:gs pos="41000">
                <a:schemeClr val="bg2">
                  <a:lumMod val="77000"/>
                </a:schemeClr>
              </a:gs>
              <a:gs pos="89164">
                <a:schemeClr val="accent3">
                  <a:lumMod val="40000"/>
                  <a:lumOff val="60000"/>
                  <a:alpha val="52000"/>
                </a:schemeClr>
              </a:gs>
              <a:gs pos="64000">
                <a:srgbClr val="FFFFCC">
                  <a:alpha val="71000"/>
                </a:srgbClr>
              </a:gs>
              <a:gs pos="100000">
                <a:schemeClr val="dk1">
                  <a:tint val="15000"/>
                  <a:satMod val="350000"/>
                </a:schemeClr>
              </a:gs>
            </a:gsLst>
            <a:path path="circle">
              <a:fillToRect r="100000" b="100000"/>
            </a:path>
            <a:tileRect l="-100000" t="-100000"/>
          </a:gradFill>
        </p:spPr>
        <p:txBody>
          <a:bodyPr wrap="square">
            <a:spAutoFit/>
          </a:bodyPr>
          <a:lstStyle/>
          <a:p>
            <a:pPr algn="just"/>
            <a:r>
              <a:rPr lang="uk-UA" sz="1600" dirty="0" smtClean="0"/>
              <a:t>         В </a:t>
            </a:r>
            <a:r>
              <a:rPr lang="uk-UA" sz="1600" dirty="0"/>
              <a:t>результаті  до 1 жовтня в групі  армій "Центр" було: три  польові  армії і три танкові групи. Їх підтримував 2-й повітряний флот Всього на московському напрямку ворог зосередив </a:t>
            </a:r>
            <a:r>
              <a:rPr lang="uk-UA" sz="1600" dirty="0" smtClean="0"/>
              <a:t>1 </a:t>
            </a:r>
            <a:r>
              <a:rPr lang="uk-UA" sz="1600" dirty="0"/>
              <a:t>800 </a:t>
            </a:r>
            <a:r>
              <a:rPr lang="uk-UA" sz="1600" dirty="0" smtClean="0"/>
              <a:t>тис. осіб</a:t>
            </a:r>
            <a:r>
              <a:rPr lang="uk-UA" sz="1600" dirty="0"/>
              <a:t>, понад 14 тис. гармат  і  мінометів, 1 700 танків, 1390 літаків. </a:t>
            </a:r>
          </a:p>
          <a:p>
            <a:pPr algn="just"/>
            <a:r>
              <a:rPr lang="uk-UA" sz="1600" dirty="0" smtClean="0"/>
              <a:t>         Радянські   </a:t>
            </a:r>
            <a:r>
              <a:rPr lang="uk-UA" sz="1600" dirty="0"/>
              <a:t>війська,  які   протистояли   групі   армій  "Центр"  на  західному   напрямі   налічували   близько   </a:t>
            </a:r>
            <a:r>
              <a:rPr lang="uk-UA" sz="1600" dirty="0" smtClean="0"/>
              <a:t> </a:t>
            </a:r>
            <a:r>
              <a:rPr lang="uk-UA" sz="1600" dirty="0"/>
              <a:t>1 </a:t>
            </a:r>
            <a:r>
              <a:rPr lang="uk-UA" sz="1600" dirty="0" smtClean="0"/>
              <a:t>250 тис. осіб</a:t>
            </a:r>
            <a:r>
              <a:rPr lang="uk-UA" sz="1600" dirty="0"/>
              <a:t>,  </a:t>
            </a:r>
            <a:r>
              <a:rPr lang="uk-UA" sz="1600" dirty="0" smtClean="0"/>
              <a:t>7 </a:t>
            </a:r>
            <a:r>
              <a:rPr lang="uk-UA" sz="1600" dirty="0"/>
              <a:t>600 гармат  і  мінометів,  990 танків,  677 літаків. </a:t>
            </a:r>
            <a:endParaRPr lang="ru-RU" sz="1600" dirty="0"/>
          </a:p>
        </p:txBody>
      </p:sp>
      <p:sp>
        <p:nvSpPr>
          <p:cNvPr id="6" name="Прямоугольник 5"/>
          <p:cNvSpPr/>
          <p:nvPr/>
        </p:nvSpPr>
        <p:spPr>
          <a:xfrm>
            <a:off x="1" y="2561233"/>
            <a:ext cx="9144000" cy="1846659"/>
          </a:xfrm>
          <a:prstGeom prst="rect">
            <a:avLst/>
          </a:prstGeom>
          <a:gradFill flip="none" rotWithShape="1">
            <a:gsLst>
              <a:gs pos="0">
                <a:schemeClr val="accent3">
                  <a:lumMod val="60000"/>
                  <a:lumOff val="40000"/>
                  <a:alpha val="16000"/>
                </a:schemeClr>
              </a:gs>
              <a:gs pos="41000">
                <a:schemeClr val="bg2">
                  <a:lumMod val="77000"/>
                </a:schemeClr>
              </a:gs>
              <a:gs pos="89164">
                <a:schemeClr val="accent3">
                  <a:lumMod val="40000"/>
                  <a:lumOff val="60000"/>
                  <a:alpha val="52000"/>
                </a:schemeClr>
              </a:gs>
              <a:gs pos="64000">
                <a:srgbClr val="FFFFCC">
                  <a:alpha val="71000"/>
                </a:srgbClr>
              </a:gs>
              <a:gs pos="100000">
                <a:schemeClr val="dk1">
                  <a:tint val="15000"/>
                  <a:satMod val="350000"/>
                </a:schemeClr>
              </a:gs>
            </a:gsLst>
            <a:lin ang="3000000" scaled="0"/>
            <a:tileRect/>
          </a:gradFill>
        </p:spPr>
        <p:txBody>
          <a:bodyPr wrap="square">
            <a:spAutoFit/>
          </a:bodyPr>
          <a:lstStyle/>
          <a:p>
            <a:pPr algn="just"/>
            <a:r>
              <a:rPr lang="uk-UA" dirty="0" smtClean="0"/>
              <a:t>       </a:t>
            </a:r>
            <a:r>
              <a:rPr lang="uk-UA" sz="1600" dirty="0"/>
              <a:t>Генеральний наступ гітлерівців на Москву почався 30 вересня в районі Шостки. 2 жовтня на позиції Західного фронту і Резервного фронту обрушилися основні сили групи армій "Центр". Розгорнулися важкі бої. Радянські війська стійко відбивали удари </a:t>
            </a:r>
            <a:r>
              <a:rPr lang="uk-UA" sz="1600" dirty="0" smtClean="0"/>
              <a:t>ворога.</a:t>
            </a:r>
          </a:p>
          <a:p>
            <a:r>
              <a:rPr lang="uk-UA" sz="1600" dirty="0" smtClean="0"/>
              <a:t>        Гітлерівці </a:t>
            </a:r>
            <a:r>
              <a:rPr lang="uk-UA" sz="1600" dirty="0"/>
              <a:t>рвались до Москви, ставлячи на карту все, радянські воїни грудьми вставали на захист столиці, проявляючи небачений героїзм і стійкість, відстоюючи кожну п'ядь рідної землі</a:t>
            </a:r>
            <a:r>
              <a:rPr lang="uk-UA" sz="1600" dirty="0" smtClean="0"/>
              <a:t>.</a:t>
            </a:r>
          </a:p>
          <a:p>
            <a:r>
              <a:rPr lang="uk-UA" sz="1600" dirty="0"/>
              <a:t> </a:t>
            </a:r>
            <a:r>
              <a:rPr lang="uk-UA" sz="1600" dirty="0" smtClean="0"/>
              <a:t>       Москвичі  </a:t>
            </a:r>
            <a:r>
              <a:rPr lang="uk-UA" sz="1600" dirty="0"/>
              <a:t>стали на захист  міста. У липні було сформовано 12 дивізій  народного  ополчення,  56 винищувальних  батальйонів,  25 робочих  і  комуністичних  батальйонів. </a:t>
            </a:r>
            <a:endParaRPr lang="ru-RU" sz="1600" dirty="0"/>
          </a:p>
        </p:txBody>
      </p:sp>
      <p:pic>
        <p:nvPicPr>
          <p:cNvPr id="7" name="Рисунок 6" descr="http://im2-tub-ua.yandex.net/i?id=410280225-29-72&amp;n=2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437112"/>
            <a:ext cx="3851919" cy="2420887"/>
          </a:xfrm>
          <a:prstGeom prst="rect">
            <a:avLst/>
          </a:prstGeom>
          <a:noFill/>
          <a:ln>
            <a:noFill/>
          </a:ln>
        </p:spPr>
      </p:pic>
    </p:spTree>
    <p:extLst>
      <p:ext uri="{BB962C8B-B14F-4D97-AF65-F5344CB8AC3E}">
        <p14:creationId xmlns:p14="http://schemas.microsoft.com/office/powerpoint/2010/main" val="2145383244"/>
      </p:ext>
    </p:extLst>
  </p:cSld>
  <p:clrMapOvr>
    <a:masterClrMapping/>
  </p:clrMapOvr>
  <p:transition spd="slow" advClick="0" advTm="1000">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1" cy="2062103"/>
          </a:xfrm>
          <a:prstGeom prst="rect">
            <a:avLst/>
          </a:prstGeom>
          <a:solidFill>
            <a:schemeClr val="accent3">
              <a:lumMod val="20000"/>
              <a:lumOff val="80000"/>
            </a:schemeClr>
          </a:solidFill>
        </p:spPr>
        <p:txBody>
          <a:bodyPr wrap="square">
            <a:spAutoFit/>
          </a:bodyPr>
          <a:lstStyle/>
          <a:p>
            <a:pPr algn="just"/>
            <a:r>
              <a:rPr lang="uk-UA" sz="1600" dirty="0" smtClean="0"/>
              <a:t>       Героїчно </a:t>
            </a:r>
            <a:r>
              <a:rPr lang="uk-UA" sz="1600" dirty="0"/>
              <a:t>відбиваючи нальоти ворожої авіації війська ППО і багатотисячний загін МППО. У найбільш напружені для Москви дні партизани і підпільники пустили під укіс 224 поїзди, дезорганізували підвіз боєприпасів, військової техніки, обмундирування</a:t>
            </a:r>
            <a:r>
              <a:rPr lang="uk-UA" sz="1600" dirty="0" smtClean="0"/>
              <a:t>.</a:t>
            </a:r>
          </a:p>
          <a:p>
            <a:pPr algn="just"/>
            <a:r>
              <a:rPr lang="uk-UA" sz="1600" dirty="0" smtClean="0"/>
              <a:t>       Тисячі </a:t>
            </a:r>
            <a:r>
              <a:rPr lang="uk-UA" sz="1600" dirty="0"/>
              <a:t>робітників,  службовців,  діячів  мистецтв  добровільно  йшли  в  комуністичні  батальйони  і роти, з яких у листопаді були сформовані ще 3 дивізії, 4-а комплектувалася з призовників. </a:t>
            </a:r>
            <a:endParaRPr lang="ru-RU" sz="1600" dirty="0"/>
          </a:p>
          <a:p>
            <a:pPr algn="just"/>
            <a:r>
              <a:rPr lang="uk-UA" sz="1600" dirty="0" smtClean="0"/>
              <a:t>       Москві </a:t>
            </a:r>
            <a:r>
              <a:rPr lang="uk-UA" sz="1600" dirty="0"/>
              <a:t>допомагала  вся країна.  Трудівники  заводів  і фабрик прагнули забезпечити її захисників озброєнням, бойовою  технікою,  боєприпасами. З глибокого тилу до столиці стягувалися війська. Радянські  воїни   стіною  </a:t>
            </a:r>
            <a:r>
              <a:rPr lang="ru-RU" sz="1600" dirty="0"/>
              <a:t>стояли на шляху ворога</a:t>
            </a:r>
            <a:r>
              <a:rPr lang="ru-RU" sz="1600" dirty="0" smtClean="0"/>
              <a:t>.</a:t>
            </a:r>
            <a:endParaRPr lang="ru-RU" sz="1600" dirty="0"/>
          </a:p>
        </p:txBody>
      </p:sp>
      <p:sp>
        <p:nvSpPr>
          <p:cNvPr id="4" name="Прямоугольник 3"/>
          <p:cNvSpPr/>
          <p:nvPr/>
        </p:nvSpPr>
        <p:spPr>
          <a:xfrm>
            <a:off x="0" y="2062103"/>
            <a:ext cx="5220072" cy="2308324"/>
          </a:xfrm>
          <a:prstGeom prst="rect">
            <a:avLst/>
          </a:prstGeom>
          <a:solidFill>
            <a:schemeClr val="accent3">
              <a:lumMod val="20000"/>
              <a:lumOff val="80000"/>
            </a:schemeClr>
          </a:solidFill>
        </p:spPr>
        <p:txBody>
          <a:bodyPr wrap="square">
            <a:spAutoFit/>
          </a:bodyPr>
          <a:lstStyle/>
          <a:p>
            <a:pPr algn="just"/>
            <a:r>
              <a:rPr lang="uk-UA" sz="1600" dirty="0" smtClean="0"/>
              <a:t>       У </a:t>
            </a:r>
            <a:r>
              <a:rPr lang="uk-UA" sz="1600" dirty="0"/>
              <a:t>перших числах листопада наступ противника на Москву було зупинено майже </a:t>
            </a:r>
            <a:r>
              <a:rPr lang="ru-RU" sz="1600" dirty="0"/>
              <a:t>у </a:t>
            </a:r>
            <a:r>
              <a:rPr lang="uk-UA" sz="1600" dirty="0"/>
              <a:t>всіх напрямках. Такий результат жовтневих боїв був явно несподіваним для фашистського командування. Свої невдачі воно стало пояснювати осінніми дощами і бездоріжжям, нібито загальмували просування німецьких військ.</a:t>
            </a:r>
            <a:endParaRPr lang="ru-RU" sz="1600" dirty="0"/>
          </a:p>
          <a:p>
            <a:r>
              <a:rPr lang="uk-UA" sz="1600" dirty="0" smtClean="0"/>
              <a:t>       Гітлер </a:t>
            </a:r>
            <a:r>
              <a:rPr lang="uk-UA" sz="1600" dirty="0"/>
              <a:t>квапив своїх генералів. Він  вимагав від </a:t>
            </a:r>
            <a:r>
              <a:rPr lang="uk-UA" sz="1600" dirty="0" smtClean="0"/>
              <a:t>них </a:t>
            </a:r>
            <a:r>
              <a:rPr lang="en-US" sz="1600" dirty="0" smtClean="0"/>
              <a:t>“</a:t>
            </a:r>
            <a:r>
              <a:rPr lang="uk-UA" sz="1600" dirty="0" smtClean="0"/>
              <a:t>найближчим </a:t>
            </a:r>
            <a:r>
              <a:rPr lang="uk-UA" sz="1600" dirty="0"/>
              <a:t>часом, за всяку ціну покінчити </a:t>
            </a:r>
            <a:r>
              <a:rPr lang="uk-UA" sz="1600" dirty="0" smtClean="0"/>
              <a:t>з Москвою</a:t>
            </a:r>
            <a:r>
              <a:rPr lang="en-US" sz="1600" dirty="0" smtClean="0"/>
              <a:t>”</a:t>
            </a:r>
            <a:r>
              <a:rPr lang="uk-UA" sz="1600" dirty="0" smtClean="0"/>
              <a:t>.</a:t>
            </a:r>
          </a:p>
          <a:p>
            <a:endParaRPr lang="ru-RU" sz="1600" dirty="0"/>
          </a:p>
        </p:txBody>
      </p:sp>
      <p:pic>
        <p:nvPicPr>
          <p:cNvPr id="6" name="Рисунок 5" descr="http://im6-tub-ua.yandex.net/i?id=502808626-05-72&amp;n=21"/>
          <p:cNvPicPr/>
          <p:nvPr/>
        </p:nvPicPr>
        <p:blipFill>
          <a:blip r:embed="rId2">
            <a:extLst>
              <a:ext uri="{28A0092B-C50C-407E-A947-70E740481C1C}">
                <a14:useLocalDpi xmlns:a14="http://schemas.microsoft.com/office/drawing/2010/main" val="0"/>
              </a:ext>
            </a:extLst>
          </a:blip>
          <a:srcRect/>
          <a:stretch>
            <a:fillRect/>
          </a:stretch>
        </p:blipFill>
        <p:spPr bwMode="auto">
          <a:xfrm>
            <a:off x="1822" y="4370427"/>
            <a:ext cx="3634074" cy="2487573"/>
          </a:xfrm>
          <a:prstGeom prst="rect">
            <a:avLst/>
          </a:prstGeom>
          <a:noFill/>
          <a:ln>
            <a:noFill/>
          </a:ln>
        </p:spPr>
      </p:pic>
      <p:sp>
        <p:nvSpPr>
          <p:cNvPr id="7" name="Прямоугольник 6"/>
          <p:cNvSpPr/>
          <p:nvPr/>
        </p:nvSpPr>
        <p:spPr>
          <a:xfrm>
            <a:off x="3635896" y="4221089"/>
            <a:ext cx="5508104" cy="2636911"/>
          </a:xfrm>
          <a:prstGeom prst="rect">
            <a:avLst/>
          </a:prstGeom>
          <a:solidFill>
            <a:schemeClr val="accent3">
              <a:lumMod val="20000"/>
              <a:lumOff val="80000"/>
            </a:schemeClr>
          </a:solidFill>
        </p:spPr>
        <p:txBody>
          <a:bodyPr wrap="square">
            <a:spAutoFit/>
          </a:bodyPr>
          <a:lstStyle/>
          <a:p>
            <a:pPr algn="just"/>
            <a:r>
              <a:rPr lang="uk-UA" sz="1600" dirty="0" smtClean="0"/>
              <a:t>     Зі </a:t>
            </a:r>
            <a:r>
              <a:rPr lang="uk-UA" sz="1600" dirty="0"/>
              <a:t>сходу безперервним потоком йшли ешелони з </a:t>
            </a:r>
            <a:r>
              <a:rPr lang="uk-UA" sz="1600" noProof="1" smtClean="0"/>
              <a:t>озброєн-ням</a:t>
            </a:r>
            <a:r>
              <a:rPr lang="uk-UA" sz="1600" dirty="0" smtClean="0"/>
              <a:t> </a:t>
            </a:r>
            <a:r>
              <a:rPr lang="uk-UA" sz="1600" dirty="0"/>
              <a:t>та боєприпасами, прибували дивізії і бригади з Уралу, з Сибіру, ​​з Далекого Сходу. Мужні ленінградці, не припиняли в найскладніших умовах блокади кувати зброю</a:t>
            </a:r>
            <a:r>
              <a:rPr lang="ru-RU" sz="1600" dirty="0"/>
              <a:t>. </a:t>
            </a:r>
            <a:r>
              <a:rPr lang="uk-UA" sz="1600" noProof="1" smtClean="0"/>
              <a:t>Герої-туляки</a:t>
            </a:r>
            <a:r>
              <a:rPr lang="uk-UA" sz="1600" dirty="0" smtClean="0"/>
              <a:t> </a:t>
            </a:r>
            <a:r>
              <a:rPr lang="uk-UA" sz="1600" dirty="0"/>
              <a:t>зуміли у напівпорожніх цехах своїх евакуйованих заводів </a:t>
            </a:r>
            <a:r>
              <a:rPr lang="uk-UA" sz="1600" noProof="1" smtClean="0"/>
              <a:t>від</a:t>
            </a:r>
            <a:r>
              <a:rPr lang="uk-UA" sz="1600" dirty="0" smtClean="0"/>
              <a:t>-</a:t>
            </a:r>
            <a:r>
              <a:rPr lang="uk-UA" sz="1600" noProof="1" smtClean="0"/>
              <a:t>ремонтувати</a:t>
            </a:r>
            <a:r>
              <a:rPr lang="uk-UA" sz="1600" dirty="0" smtClean="0"/>
              <a:t> і </a:t>
            </a:r>
            <a:r>
              <a:rPr lang="uk-UA" sz="1600" dirty="0"/>
              <a:t>передати військам 529 кулеметів, 66 танків, 70 гармат різних калібрів. Допомога йшла з багатьох інших міст і районів. </a:t>
            </a:r>
            <a:r>
              <a:rPr lang="uk-UA" sz="1600" dirty="0" smtClean="0"/>
              <a:t>Москвичі, </a:t>
            </a:r>
            <a:r>
              <a:rPr lang="uk-UA" sz="1600" dirty="0"/>
              <a:t>незважаючи на те, що з міста були </a:t>
            </a:r>
            <a:r>
              <a:rPr lang="uk-UA" sz="1600" noProof="1" smtClean="0"/>
              <a:t>ева-куйовані</a:t>
            </a:r>
            <a:r>
              <a:rPr lang="uk-UA" sz="1600" dirty="0" smtClean="0"/>
              <a:t> </a:t>
            </a:r>
            <a:r>
              <a:rPr lang="uk-UA" sz="1600" dirty="0"/>
              <a:t>найбільші підприємства ,  зуміли перетворити його в арсенал фронтів, які відстоювали столицю.</a:t>
            </a:r>
            <a:endParaRPr lang="ru-RU" sz="1600" dirty="0"/>
          </a:p>
        </p:txBody>
      </p:sp>
      <p:pic>
        <p:nvPicPr>
          <p:cNvPr id="8" name="Рисунок 7" descr="http://im4-tub-ua.yandex.net/i?id=155079171-19-72&amp;n=2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916833"/>
            <a:ext cx="3923928" cy="2304255"/>
          </a:xfrm>
          <a:prstGeom prst="rect">
            <a:avLst/>
          </a:prstGeom>
          <a:noFill/>
          <a:ln>
            <a:noFill/>
          </a:ln>
        </p:spPr>
      </p:pic>
    </p:spTree>
    <p:extLst>
      <p:ext uri="{BB962C8B-B14F-4D97-AF65-F5344CB8AC3E}">
        <p14:creationId xmlns:p14="http://schemas.microsoft.com/office/powerpoint/2010/main" val="1655190495"/>
      </p:ext>
    </p:extLst>
  </p:cSld>
  <p:clrMapOvr>
    <a:masterClrMapping/>
  </p:clrMapOvr>
  <p:transition spd="slow" advClick="0" advTm="1000">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0" y="29155"/>
            <a:ext cx="6221288" cy="230832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2700000" scaled="1"/>
            <a:tileRect/>
          </a:gradFill>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sz="1600" dirty="0" smtClean="0"/>
              <a:t>       Тим </a:t>
            </a:r>
            <a:r>
              <a:rPr lang="ru-RU" sz="1600" dirty="0"/>
              <a:t>часом </a:t>
            </a:r>
            <a:r>
              <a:rPr lang="uk-UA" sz="1600" dirty="0"/>
              <a:t>бої під Москвою</a:t>
            </a:r>
            <a:r>
              <a:rPr lang="ru-RU" sz="1600" dirty="0"/>
              <a:t>, як і </a:t>
            </a:r>
            <a:r>
              <a:rPr lang="uk-UA" sz="1600" dirty="0"/>
              <a:t>раніше були наполегливими </a:t>
            </a:r>
            <a:r>
              <a:rPr lang="ru-RU" sz="1600" dirty="0"/>
              <a:t>і </a:t>
            </a:r>
            <a:r>
              <a:rPr lang="uk-UA" sz="1600" noProof="1" smtClean="0"/>
              <a:t>на-пруженими</a:t>
            </a:r>
            <a:r>
              <a:rPr lang="ru-RU" sz="1600" dirty="0" smtClean="0"/>
              <a:t>. </a:t>
            </a:r>
            <a:r>
              <a:rPr lang="ru-RU" sz="1600" dirty="0"/>
              <a:t>Противник, </a:t>
            </a:r>
            <a:r>
              <a:rPr lang="uk-UA" sz="1600" dirty="0"/>
              <a:t>зазнавши невдачі </a:t>
            </a:r>
            <a:r>
              <a:rPr lang="ru-RU" sz="1600" dirty="0"/>
              <a:t>на </a:t>
            </a:r>
            <a:r>
              <a:rPr lang="uk-UA" sz="1600" dirty="0"/>
              <a:t>її північних </a:t>
            </a:r>
            <a:r>
              <a:rPr lang="ru-RU" sz="1600" dirty="0"/>
              <a:t>і </a:t>
            </a:r>
            <a:r>
              <a:rPr lang="uk-UA" sz="1600" dirty="0"/>
              <a:t>південних підступах</a:t>
            </a:r>
            <a:r>
              <a:rPr lang="ru-RU" sz="1600" dirty="0"/>
              <a:t>, </a:t>
            </a:r>
            <a:r>
              <a:rPr lang="uk-UA" sz="1600" dirty="0"/>
              <a:t>намагався прорвати </a:t>
            </a:r>
            <a:r>
              <a:rPr lang="ru-RU" sz="1600" dirty="0"/>
              <a:t>оборону </a:t>
            </a:r>
            <a:r>
              <a:rPr lang="uk-UA" sz="1600" dirty="0"/>
              <a:t>в центрі Західного фронту. </a:t>
            </a:r>
            <a:endParaRPr lang="uk-UA" sz="1600" dirty="0" smtClean="0"/>
          </a:p>
          <a:p>
            <a:pPr algn="just"/>
            <a:r>
              <a:rPr lang="uk-UA" sz="1600" dirty="0" smtClean="0"/>
              <a:t>1 </a:t>
            </a:r>
            <a:r>
              <a:rPr lang="uk-UA" sz="1600" dirty="0"/>
              <a:t>грудня йому вдалося домогтися цього на ділянці північніше </a:t>
            </a:r>
            <a:r>
              <a:rPr lang="uk-UA" sz="1600" noProof="1" smtClean="0"/>
              <a:t>Наро-Фомінська</a:t>
            </a:r>
            <a:r>
              <a:rPr lang="uk-UA" sz="1600" dirty="0" smtClean="0"/>
              <a:t>. </a:t>
            </a:r>
            <a:r>
              <a:rPr lang="uk-UA" sz="1600" dirty="0"/>
              <a:t>Втративши при цьому майже половину танків, гітлерівці </a:t>
            </a:r>
            <a:r>
              <a:rPr lang="uk-UA" sz="1600" dirty="0" smtClean="0"/>
              <a:t>повернули </a:t>
            </a:r>
            <a:r>
              <a:rPr lang="uk-UA" sz="1600" dirty="0"/>
              <a:t>на схід, в район станції </a:t>
            </a:r>
            <a:r>
              <a:rPr lang="uk-UA" sz="1600" noProof="1" smtClean="0"/>
              <a:t>Галіцино</a:t>
            </a:r>
            <a:r>
              <a:rPr lang="uk-UA" sz="1600" dirty="0" smtClean="0"/>
              <a:t>. </a:t>
            </a:r>
            <a:r>
              <a:rPr lang="uk-UA" sz="1600" dirty="0"/>
              <a:t>Тут на них обрушилися контрудари 5-й і 33-ї армій. Спроба ворога прорватися до Москви </a:t>
            </a:r>
            <a:r>
              <a:rPr lang="uk-UA" sz="1600" dirty="0" smtClean="0"/>
              <a:t>була </a:t>
            </a:r>
            <a:r>
              <a:rPr lang="uk-UA" sz="1600" dirty="0"/>
              <a:t>зірвана. </a:t>
            </a:r>
            <a:r>
              <a:rPr lang="uk-UA" sz="1600" dirty="0" smtClean="0"/>
              <a:t>4грудня </a:t>
            </a:r>
            <a:r>
              <a:rPr lang="uk-UA" sz="1600" dirty="0"/>
              <a:t>сполуки цих армій у запеклих </a:t>
            </a:r>
            <a:r>
              <a:rPr lang="uk-UA" sz="1600" dirty="0" smtClean="0"/>
              <a:t>боях розгромили </a:t>
            </a:r>
            <a:r>
              <a:rPr lang="uk-UA" sz="1600" dirty="0"/>
              <a:t>німецько-фашистське угруповання і відновили фронт на річці </a:t>
            </a:r>
            <a:r>
              <a:rPr lang="uk-UA" sz="1600" noProof="1" smtClean="0"/>
              <a:t>Нара</a:t>
            </a:r>
            <a:r>
              <a:rPr lang="uk-UA" sz="1600" dirty="0" smtClean="0"/>
              <a:t>. </a:t>
            </a:r>
          </a:p>
        </p:txBody>
      </p:sp>
      <p:pic>
        <p:nvPicPr>
          <p:cNvPr id="3" name="Рисунок 2" descr="http://im2-tub-ua.yandex.net/i?id=161903700-27-72&amp;n=21"/>
          <p:cNvPicPr/>
          <p:nvPr/>
        </p:nvPicPr>
        <p:blipFill>
          <a:blip r:embed="rId2">
            <a:extLst>
              <a:ext uri="{28A0092B-C50C-407E-A947-70E740481C1C}">
                <a14:useLocalDpi xmlns:a14="http://schemas.microsoft.com/office/drawing/2010/main" val="0"/>
              </a:ext>
            </a:extLst>
          </a:blip>
          <a:srcRect/>
          <a:stretch>
            <a:fillRect/>
          </a:stretch>
        </p:blipFill>
        <p:spPr bwMode="auto">
          <a:xfrm>
            <a:off x="6221288" y="29155"/>
            <a:ext cx="2922712" cy="2308324"/>
          </a:xfrm>
          <a:prstGeom prst="rect">
            <a:avLst/>
          </a:prstGeom>
          <a:noFill/>
          <a:ln>
            <a:noFill/>
          </a:ln>
        </p:spPr>
      </p:pic>
      <p:pic>
        <p:nvPicPr>
          <p:cNvPr id="4" name="Рисунок 3" descr="http://im2-tub-ua.yandex.net/i?id=491691445-61-72&amp;n=21"/>
          <p:cNvPicPr/>
          <p:nvPr/>
        </p:nvPicPr>
        <p:blipFill>
          <a:blip r:embed="rId3">
            <a:extLst>
              <a:ext uri="{28A0092B-C50C-407E-A947-70E740481C1C}">
                <a14:useLocalDpi xmlns:a14="http://schemas.microsoft.com/office/drawing/2010/main" val="0"/>
              </a:ext>
            </a:extLst>
          </a:blip>
          <a:srcRect/>
          <a:stretch>
            <a:fillRect/>
          </a:stretch>
        </p:blipFill>
        <p:spPr bwMode="auto">
          <a:xfrm>
            <a:off x="0" y="3335970"/>
            <a:ext cx="2771800" cy="1689078"/>
          </a:xfrm>
          <a:prstGeom prst="rect">
            <a:avLst/>
          </a:prstGeom>
          <a:noFill/>
          <a:ln>
            <a:noFill/>
          </a:ln>
        </p:spPr>
      </p:pic>
      <p:pic>
        <p:nvPicPr>
          <p:cNvPr id="5" name="Рисунок 4" descr="http://im4-tub-ua.yandex.net/i?id=347468564-09-72&amp;n=21"/>
          <p:cNvPicPr/>
          <p:nvPr/>
        </p:nvPicPr>
        <p:blipFill>
          <a:blip r:embed="rId4">
            <a:extLst>
              <a:ext uri="{28A0092B-C50C-407E-A947-70E740481C1C}">
                <a14:useLocalDpi xmlns:a14="http://schemas.microsoft.com/office/drawing/2010/main" val="0"/>
              </a:ext>
            </a:extLst>
          </a:blip>
          <a:srcRect/>
          <a:stretch>
            <a:fillRect/>
          </a:stretch>
        </p:blipFill>
        <p:spPr bwMode="auto">
          <a:xfrm>
            <a:off x="5954452" y="5013177"/>
            <a:ext cx="3182652" cy="1844823"/>
          </a:xfrm>
          <a:prstGeom prst="rect">
            <a:avLst/>
          </a:prstGeom>
          <a:noFill/>
          <a:ln>
            <a:noFill/>
          </a:ln>
        </p:spPr>
      </p:pic>
      <p:sp>
        <p:nvSpPr>
          <p:cNvPr id="6" name="Прямоугольник 5"/>
          <p:cNvSpPr/>
          <p:nvPr/>
        </p:nvSpPr>
        <p:spPr>
          <a:xfrm>
            <a:off x="0" y="2337479"/>
            <a:ext cx="9137104" cy="1077218"/>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3500000" scaled="1"/>
            <a:tileRect/>
          </a:gradFill>
        </p:spPr>
        <p:style>
          <a:lnRef idx="1">
            <a:schemeClr val="accent3"/>
          </a:lnRef>
          <a:fillRef idx="2">
            <a:schemeClr val="accent3"/>
          </a:fillRef>
          <a:effectRef idx="1">
            <a:schemeClr val="accent3"/>
          </a:effectRef>
          <a:fontRef idx="minor">
            <a:schemeClr val="dk1"/>
          </a:fontRef>
        </p:style>
        <p:txBody>
          <a:bodyPr wrap="square">
            <a:spAutoFit/>
          </a:bodyPr>
          <a:lstStyle/>
          <a:p>
            <a:r>
              <a:rPr lang="uk-UA" sz="1600" dirty="0" smtClean="0"/>
              <a:t>       Так </a:t>
            </a:r>
            <a:r>
              <a:rPr lang="uk-UA" sz="1600" dirty="0"/>
              <a:t>закінчився наступ німецьких військ на Москву. </a:t>
            </a:r>
            <a:endParaRPr lang="ru-RU" sz="1600" dirty="0"/>
          </a:p>
          <a:p>
            <a:pPr algn="just"/>
            <a:r>
              <a:rPr lang="uk-UA" sz="1600" dirty="0" smtClean="0"/>
              <a:t>       Провал </a:t>
            </a:r>
            <a:r>
              <a:rPr lang="uk-UA" sz="1600" dirty="0"/>
              <a:t>операції "Тайфун" виявився найбільшою військово-політичною подією Вітчизняної війни </a:t>
            </a:r>
            <a:r>
              <a:rPr lang="uk-UA" sz="1600" dirty="0" smtClean="0"/>
              <a:t>в 1941році</a:t>
            </a:r>
            <a:r>
              <a:rPr lang="uk-UA" sz="1600" dirty="0"/>
              <a:t>. Полчища німецького фашизму, що наводили жах на народи Європи, були зупинені </a:t>
            </a:r>
            <a:r>
              <a:rPr lang="uk-UA" sz="1600" dirty="0" smtClean="0"/>
              <a:t>на </a:t>
            </a:r>
            <a:r>
              <a:rPr lang="uk-UA" sz="1600" noProof="1" smtClean="0"/>
              <a:t>підсту-</a:t>
            </a:r>
            <a:r>
              <a:rPr lang="uk-UA" sz="1600" dirty="0" smtClean="0"/>
              <a:t>пах </a:t>
            </a:r>
            <a:r>
              <a:rPr lang="uk-UA" sz="1600" dirty="0"/>
              <a:t>до радянської столиці в момент, коли багато політиків за кордоном вважали її падіння неминучим. </a:t>
            </a:r>
            <a:endParaRPr lang="ru-RU" sz="1600" dirty="0"/>
          </a:p>
        </p:txBody>
      </p:sp>
      <p:sp>
        <p:nvSpPr>
          <p:cNvPr id="7" name="Прямоугольник 6"/>
          <p:cNvSpPr/>
          <p:nvPr/>
        </p:nvSpPr>
        <p:spPr>
          <a:xfrm>
            <a:off x="0" y="5013177"/>
            <a:ext cx="5957900" cy="1857691"/>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8900000" scaled="1"/>
            <a:tileRect/>
          </a:gradFill>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uk-UA" sz="1600" dirty="0" smtClean="0"/>
              <a:t>       Перемога </a:t>
            </a:r>
            <a:r>
              <a:rPr lang="uk-UA" sz="1600" dirty="0"/>
              <a:t>радянських військ під Москвою мала величезне значення в боротьбі з фашизмом. Гітлерівська Німеччина, яка поневолила десятки європейських народів, вперше в другій світовій війні </a:t>
            </a:r>
            <a:r>
              <a:rPr lang="uk-UA" sz="1600" noProof="1" smtClean="0"/>
              <a:t>зазнала </a:t>
            </a:r>
            <a:r>
              <a:rPr lang="uk-UA" sz="1600" dirty="0" smtClean="0"/>
              <a:t>серйозної </a:t>
            </a:r>
            <a:r>
              <a:rPr lang="uk-UA" sz="1600" dirty="0"/>
              <a:t>поразки. Біля стін радянської столиці був розвіяний міф про "непереможність" вермахту. Перемога під Москвою </a:t>
            </a:r>
            <a:r>
              <a:rPr lang="uk-UA" sz="1600" dirty="0" smtClean="0"/>
              <a:t>знаменувала </a:t>
            </a:r>
            <a:r>
              <a:rPr lang="uk-UA" sz="1600" dirty="0"/>
              <a:t>собою початок корінного повороту у Великій Вітчизняній війні.</a:t>
            </a:r>
            <a:endParaRPr lang="ru-RU" sz="1600" dirty="0"/>
          </a:p>
        </p:txBody>
      </p:sp>
      <p:sp>
        <p:nvSpPr>
          <p:cNvPr id="8" name="Прямоугольник 7"/>
          <p:cNvSpPr/>
          <p:nvPr/>
        </p:nvSpPr>
        <p:spPr>
          <a:xfrm>
            <a:off x="2771799" y="3414696"/>
            <a:ext cx="6339313" cy="1569660"/>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2700000" scaled="1"/>
            <a:tileRect/>
          </a:gradFill>
          <a:ln/>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uk-UA" sz="1600" dirty="0"/>
              <a:t> </a:t>
            </a:r>
            <a:r>
              <a:rPr lang="uk-UA" sz="1600" dirty="0" smtClean="0"/>
              <a:t>    Героїчний </a:t>
            </a:r>
            <a:r>
              <a:rPr lang="uk-UA" sz="1600" dirty="0"/>
              <a:t>опір радянських військ зробив  протверезний вплив на фашистських генералів. "Тепер, - писав згодом колишній начальник штабу 4-ї німецької армії </a:t>
            </a:r>
            <a:r>
              <a:rPr lang="uk-UA" sz="1600" noProof="1"/>
              <a:t>Блюментріт, - </a:t>
            </a:r>
            <a:r>
              <a:rPr lang="uk-UA" sz="1600" dirty="0"/>
              <a:t>навіть у ставці Гітлера раптом зрозуміли, що війна в Росії по суті справи тільки починається ..." </a:t>
            </a:r>
            <a:endParaRPr lang="uk-UA" sz="1600" dirty="0" smtClean="0"/>
          </a:p>
          <a:p>
            <a:r>
              <a:rPr lang="uk-UA" sz="1600" dirty="0" smtClean="0"/>
              <a:t>      Невдачі </a:t>
            </a:r>
            <a:r>
              <a:rPr lang="uk-UA" sz="1600" dirty="0"/>
              <a:t>під Москвою породили настрої невпевненості у значної частини фашистських солдатів, офіцерів і генералів. </a:t>
            </a:r>
            <a:endParaRPr lang="ru-RU" sz="1600" dirty="0"/>
          </a:p>
        </p:txBody>
      </p:sp>
    </p:spTree>
    <p:extLst>
      <p:ext uri="{BB962C8B-B14F-4D97-AF65-F5344CB8AC3E}">
        <p14:creationId xmlns:p14="http://schemas.microsoft.com/office/powerpoint/2010/main" val="3222730128"/>
      </p:ext>
    </p:extLst>
  </p:cSld>
  <p:clrMapOvr>
    <a:masterClrMapping/>
  </p:clrMapOvr>
  <p:transition spd="slow" advClick="0" advTm="1000">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86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0" y="0"/>
            <a:ext cx="9144000" cy="461665"/>
          </a:xfrm>
          <a:prstGeom prst="rect">
            <a:avLst/>
          </a:prstGeom>
          <a:gradFill>
            <a:gsLst>
              <a:gs pos="28000">
                <a:schemeClr val="tx2">
                  <a:lumMod val="60000"/>
                  <a:lumOff val="40000"/>
                  <a:alpha val="73000"/>
                </a:schemeClr>
              </a:gs>
              <a:gs pos="49573">
                <a:schemeClr val="tx2">
                  <a:lumMod val="40000"/>
                  <a:lumOff val="60000"/>
                </a:schemeClr>
              </a:gs>
              <a:gs pos="100000">
                <a:schemeClr val="tx2">
                  <a:lumMod val="20000"/>
                  <a:lumOff val="80000"/>
                </a:schemeClr>
              </a:gs>
            </a:gsLst>
            <a:lin ang="5400000" scaled="0"/>
          </a:gradFill>
        </p:spPr>
        <p:txBody>
          <a:bodyPr wrap="square">
            <a:spAutoFit/>
          </a:bodyPr>
          <a:lstStyle/>
          <a:p>
            <a:pPr algn="ctr"/>
            <a:r>
              <a:rPr lang="uk-UA" sz="2400" i="1" dirty="0"/>
              <a:t>Висновки</a:t>
            </a:r>
            <a:endParaRPr lang="ru-RU" sz="2400" dirty="0"/>
          </a:p>
        </p:txBody>
      </p:sp>
      <p:sp>
        <p:nvSpPr>
          <p:cNvPr id="5" name="Прямоугольник 4"/>
          <p:cNvSpPr/>
          <p:nvPr/>
        </p:nvSpPr>
        <p:spPr>
          <a:xfrm>
            <a:off x="0" y="461665"/>
            <a:ext cx="9144000" cy="923330"/>
          </a:xfrm>
          <a:prstGeom prst="rect">
            <a:avLst/>
          </a:prstGeom>
        </p:spPr>
        <p:txBody>
          <a:bodyPr wrap="square">
            <a:spAutoFit/>
          </a:bodyPr>
          <a:lstStyle/>
          <a:p>
            <a:pPr algn="just"/>
            <a:r>
              <a:rPr lang="uk-UA" i="1" dirty="0" smtClean="0"/>
              <a:t>          Досліджуючи </a:t>
            </a:r>
            <a:r>
              <a:rPr lang="uk-UA" i="1" dirty="0"/>
              <a:t>ці дві глобальні події напрошуються висновки, що оборона Москви у Вітчизняній війні 1812р. Наполеона з Росією і оборона Москви у війні Радянського Союзу </a:t>
            </a:r>
            <a:endParaRPr lang="uk-UA" i="1" dirty="0" smtClean="0"/>
          </a:p>
          <a:p>
            <a:r>
              <a:rPr lang="uk-UA" i="1" dirty="0" smtClean="0"/>
              <a:t>з </a:t>
            </a:r>
            <a:r>
              <a:rPr lang="uk-UA" i="1" dirty="0"/>
              <a:t>фашистською Німеччиною у </a:t>
            </a:r>
            <a:r>
              <a:rPr lang="uk-UA" i="1" dirty="0" smtClean="0"/>
              <a:t>1941-1945р.р. мали  не </a:t>
            </a:r>
            <a:r>
              <a:rPr lang="uk-UA" i="1" dirty="0"/>
              <a:t>тільки </a:t>
            </a:r>
            <a:r>
              <a:rPr lang="uk-UA" i="1" dirty="0" smtClean="0"/>
              <a:t>спільний </a:t>
            </a:r>
            <a:r>
              <a:rPr lang="uk-UA" i="1" dirty="0"/>
              <a:t>переможний </a:t>
            </a:r>
            <a:endParaRPr lang="ru-RU" dirty="0"/>
          </a:p>
        </p:txBody>
      </p:sp>
      <p:sp>
        <p:nvSpPr>
          <p:cNvPr id="6" name="Прямоугольник 5"/>
          <p:cNvSpPr/>
          <p:nvPr/>
        </p:nvSpPr>
        <p:spPr>
          <a:xfrm>
            <a:off x="8324" y="5373214"/>
            <a:ext cx="5067732" cy="1107996"/>
          </a:xfrm>
          <a:prstGeom prst="rect">
            <a:avLst/>
          </a:prstGeom>
        </p:spPr>
        <p:txBody>
          <a:bodyPr wrap="square">
            <a:spAutoFit/>
          </a:bodyPr>
          <a:lstStyle/>
          <a:p>
            <a:pPr algn="just"/>
            <a:endParaRPr lang="uk-UA" sz="1200" i="1" dirty="0" smtClean="0"/>
          </a:p>
          <a:p>
            <a:pPr algn="just"/>
            <a:r>
              <a:rPr lang="uk-UA" i="1" dirty="0" smtClean="0"/>
              <a:t>        Як </a:t>
            </a:r>
            <a:r>
              <a:rPr lang="uk-UA" i="1" dirty="0"/>
              <a:t>Наполеон так і Гітлер були фанатично  </a:t>
            </a:r>
            <a:r>
              <a:rPr lang="uk-UA" i="1" dirty="0" smtClean="0"/>
              <a:t>  впевнені </a:t>
            </a:r>
            <a:r>
              <a:rPr lang="uk-UA" i="1" dirty="0"/>
              <a:t>у </a:t>
            </a:r>
            <a:r>
              <a:rPr lang="uk-UA" i="1" dirty="0" smtClean="0"/>
              <a:t>непереможності своїх армій та </a:t>
            </a:r>
            <a:r>
              <a:rPr lang="uk-UA" i="1" dirty="0"/>
              <a:t>розраховували на швидку поразку Москви.</a:t>
            </a:r>
            <a:endParaRPr lang="ru-RU" dirty="0"/>
          </a:p>
        </p:txBody>
      </p:sp>
      <p:pic>
        <p:nvPicPr>
          <p:cNvPr id="12" name="Рисунок 11" descr="http://yarreg.ru/wp-content/uploads/2012/02/1812-542x407.jpg"/>
          <p:cNvPicPr/>
          <p:nvPr/>
        </p:nvPicPr>
        <p:blipFill>
          <a:blip r:embed="rId2">
            <a:extLst>
              <a:ext uri="{28A0092B-C50C-407E-A947-70E740481C1C}">
                <a14:useLocalDpi xmlns:a14="http://schemas.microsoft.com/office/drawing/2010/main" val="0"/>
              </a:ext>
            </a:extLst>
          </a:blip>
          <a:srcRect/>
          <a:stretch>
            <a:fillRect/>
          </a:stretch>
        </p:blipFill>
        <p:spPr bwMode="auto">
          <a:xfrm>
            <a:off x="8324" y="2348881"/>
            <a:ext cx="5067732" cy="3024334"/>
          </a:xfrm>
          <a:prstGeom prst="rect">
            <a:avLst/>
          </a:prstGeom>
          <a:noFill/>
          <a:ln>
            <a:noFill/>
          </a:ln>
        </p:spPr>
      </p:pic>
      <p:pic>
        <p:nvPicPr>
          <p:cNvPr id="13" name="Рисунок 12" descr="http://bdsa.ru/map/1941/1941%20Zap%20front/slides/moscow5.jpg"/>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484784"/>
            <a:ext cx="3848192" cy="5301208"/>
          </a:xfrm>
          <a:prstGeom prst="rect">
            <a:avLst/>
          </a:prstGeom>
          <a:noFill/>
          <a:ln>
            <a:noFill/>
          </a:ln>
        </p:spPr>
      </p:pic>
      <p:sp>
        <p:nvSpPr>
          <p:cNvPr id="14" name="Прямоугольник 13"/>
          <p:cNvSpPr/>
          <p:nvPr/>
        </p:nvSpPr>
        <p:spPr>
          <a:xfrm>
            <a:off x="8324" y="1268760"/>
            <a:ext cx="5067732" cy="923330"/>
          </a:xfrm>
          <a:prstGeom prst="rect">
            <a:avLst/>
          </a:prstGeom>
        </p:spPr>
        <p:txBody>
          <a:bodyPr wrap="square">
            <a:spAutoFit/>
          </a:bodyPr>
          <a:lstStyle/>
          <a:p>
            <a:pPr algn="just"/>
            <a:r>
              <a:rPr lang="uk-UA" i="1" dirty="0" smtClean="0"/>
              <a:t>результат  вагомий </a:t>
            </a:r>
            <a:r>
              <a:rPr lang="uk-UA" i="1" dirty="0"/>
              <a:t>для історії європейських народів, </a:t>
            </a:r>
            <a:r>
              <a:rPr lang="uk-UA" i="1" dirty="0" smtClean="0"/>
              <a:t>але  й </a:t>
            </a:r>
            <a:r>
              <a:rPr lang="uk-UA" i="1" dirty="0"/>
              <a:t>схожі плани нападників та ключові причини </a:t>
            </a:r>
            <a:r>
              <a:rPr lang="uk-UA" i="1" dirty="0" smtClean="0"/>
              <a:t> поразки </a:t>
            </a:r>
            <a:r>
              <a:rPr lang="uk-UA" i="1" dirty="0"/>
              <a:t>ворогів.</a:t>
            </a:r>
            <a:endParaRPr lang="ru-RU" dirty="0"/>
          </a:p>
        </p:txBody>
      </p:sp>
    </p:spTree>
    <p:extLst>
      <p:ext uri="{BB962C8B-B14F-4D97-AF65-F5344CB8AC3E}">
        <p14:creationId xmlns:p14="http://schemas.microsoft.com/office/powerpoint/2010/main" val="1975180261"/>
      </p:ext>
    </p:extLst>
  </p:cSld>
  <p:clrMapOvr>
    <a:masterClrMapping/>
  </p:clrMapOvr>
  <p:transition spd="slow" advClick="0" advTm="1000">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chemeClr val="accent1">
                <a:lumMod val="20000"/>
                <a:lumOff val="80000"/>
              </a:schemeClr>
            </a:gs>
            <a:gs pos="59000">
              <a:schemeClr val="accent1">
                <a:lumMod val="40000"/>
                <a:lumOff val="60000"/>
              </a:schemeClr>
            </a:gs>
            <a:gs pos="96000">
              <a:schemeClr val="tx2">
                <a:lumMod val="65000"/>
                <a:lumOff val="35000"/>
                <a:alpha val="45000"/>
              </a:schemeClr>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5205393"/>
            <a:ext cx="4571999" cy="1615827"/>
          </a:xfrm>
          <a:prstGeom prst="rect">
            <a:avLst/>
          </a:prstGeom>
        </p:spPr>
        <p:txBody>
          <a:bodyPr wrap="square">
            <a:spAutoFit/>
          </a:bodyPr>
          <a:lstStyle/>
          <a:p>
            <a:pPr algn="just"/>
            <a:r>
              <a:rPr lang="uk-UA" i="1" dirty="0" smtClean="0"/>
              <a:t>      Гітлер </a:t>
            </a:r>
            <a:r>
              <a:rPr lang="uk-UA" i="1" dirty="0"/>
              <a:t>не врахував </a:t>
            </a:r>
            <a:r>
              <a:rPr lang="uk-UA" i="1" noProof="1" smtClean="0"/>
              <a:t>величезного людського потенціалу </a:t>
            </a:r>
            <a:r>
              <a:rPr lang="uk-UA" i="1" dirty="0" smtClean="0"/>
              <a:t>СРСР </a:t>
            </a:r>
            <a:r>
              <a:rPr lang="uk-UA" i="1" dirty="0"/>
              <a:t>та </a:t>
            </a:r>
            <a:r>
              <a:rPr lang="uk-UA" i="1" dirty="0" smtClean="0"/>
              <a:t>рішучості </a:t>
            </a:r>
            <a:r>
              <a:rPr lang="uk-UA" i="1" noProof="1"/>
              <a:t>командування Сталіна йти </a:t>
            </a:r>
            <a:r>
              <a:rPr lang="uk-UA" i="1" noProof="1" smtClean="0"/>
              <a:t>на будь-які </a:t>
            </a:r>
            <a:r>
              <a:rPr lang="uk-UA" i="1" noProof="1"/>
              <a:t>жертви, аби переломити хід війни на свою користь. </a:t>
            </a:r>
            <a:endParaRPr lang="ru-RU" dirty="0"/>
          </a:p>
          <a:p>
            <a:pPr algn="just"/>
            <a:endParaRPr lang="uk-UA" sz="1000" i="1" dirty="0" smtClean="0"/>
          </a:p>
        </p:txBody>
      </p:sp>
      <p:pic>
        <p:nvPicPr>
          <p:cNvPr id="3" name="Picture 2" descr="http://im7-tub-ua.yandex.net/i?id=406700608-25-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16632"/>
            <a:ext cx="4245930" cy="2475164"/>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descr="http://im6-tub-ua.yandex.net/i?id=351550753-23-72&amp;n=21"/>
          <p:cNvPicPr/>
          <p:nvPr/>
        </p:nvPicPr>
        <p:blipFill>
          <a:blip r:embed="rId3">
            <a:extLst>
              <a:ext uri="{28A0092B-C50C-407E-A947-70E740481C1C}">
                <a14:useLocalDpi xmlns:a14="http://schemas.microsoft.com/office/drawing/2010/main" val="0"/>
              </a:ext>
            </a:extLst>
          </a:blip>
          <a:srcRect/>
          <a:stretch>
            <a:fillRect/>
          </a:stretch>
        </p:blipFill>
        <p:spPr bwMode="auto">
          <a:xfrm>
            <a:off x="4660993" y="4069124"/>
            <a:ext cx="4372961" cy="2715491"/>
          </a:xfrm>
          <a:prstGeom prst="rect">
            <a:avLst/>
          </a:prstGeom>
          <a:noFill/>
          <a:ln>
            <a:noFill/>
          </a:ln>
        </p:spPr>
      </p:pic>
      <p:pic>
        <p:nvPicPr>
          <p:cNvPr id="5" name="Рисунок 4" descr="http://im2-tub-ua.yandex.net/i?id=318940797-16-72&amp;n=21"/>
          <p:cNvPicPr/>
          <p:nvPr/>
        </p:nvPicPr>
        <p:blipFill>
          <a:blip r:embed="rId4">
            <a:extLst>
              <a:ext uri="{28A0092B-C50C-407E-A947-70E740481C1C}">
                <a14:useLocalDpi xmlns:a14="http://schemas.microsoft.com/office/drawing/2010/main" val="0"/>
              </a:ext>
            </a:extLst>
          </a:blip>
          <a:srcRect/>
          <a:stretch>
            <a:fillRect/>
          </a:stretch>
        </p:blipFill>
        <p:spPr bwMode="auto">
          <a:xfrm>
            <a:off x="166654" y="1322544"/>
            <a:ext cx="4477354" cy="2682520"/>
          </a:xfrm>
          <a:prstGeom prst="rect">
            <a:avLst/>
          </a:prstGeom>
          <a:noFill/>
          <a:ln>
            <a:noFill/>
          </a:ln>
        </p:spPr>
      </p:pic>
      <p:sp>
        <p:nvSpPr>
          <p:cNvPr id="7" name="Прямоугольник 6"/>
          <p:cNvSpPr/>
          <p:nvPr/>
        </p:nvSpPr>
        <p:spPr>
          <a:xfrm>
            <a:off x="1" y="323165"/>
            <a:ext cx="4644007" cy="923330"/>
          </a:xfrm>
          <a:prstGeom prst="rect">
            <a:avLst/>
          </a:prstGeom>
        </p:spPr>
        <p:txBody>
          <a:bodyPr wrap="square">
            <a:spAutoFit/>
          </a:bodyPr>
          <a:lstStyle/>
          <a:p>
            <a:pPr algn="just"/>
            <a:r>
              <a:rPr lang="ru-RU" i="1" dirty="0"/>
              <a:t> </a:t>
            </a:r>
            <a:r>
              <a:rPr lang="ru-RU" i="1" dirty="0" smtClean="0"/>
              <a:t>     Наполеон </a:t>
            </a:r>
            <a:r>
              <a:rPr lang="ru-RU" i="1" noProof="1"/>
              <a:t>рвався на Москву очікуючи   швидкої </a:t>
            </a:r>
            <a:r>
              <a:rPr lang="ru-RU" i="1" noProof="1" smtClean="0"/>
              <a:t>перемоги</a:t>
            </a:r>
            <a:r>
              <a:rPr lang="ru-RU" i="1" noProof="1"/>
              <a:t>,  </a:t>
            </a:r>
            <a:r>
              <a:rPr lang="ru-RU" i="1" noProof="1" smtClean="0"/>
              <a:t>вважаючи, </a:t>
            </a:r>
            <a:r>
              <a:rPr lang="ru-RU" i="1" noProof="1"/>
              <a:t>що   </a:t>
            </a:r>
            <a:r>
              <a:rPr lang="ru-RU" i="1" noProof="1" smtClean="0"/>
              <a:t>він достатньо   підготувався </a:t>
            </a:r>
            <a:r>
              <a:rPr lang="ru-RU" i="1" noProof="1"/>
              <a:t>до  війни з Росією. </a:t>
            </a:r>
            <a:endParaRPr lang="ru-RU" dirty="0"/>
          </a:p>
        </p:txBody>
      </p:sp>
      <p:sp>
        <p:nvSpPr>
          <p:cNvPr id="8" name="Прямоугольник 7"/>
          <p:cNvSpPr/>
          <p:nvPr/>
        </p:nvSpPr>
        <p:spPr>
          <a:xfrm>
            <a:off x="4644008" y="2591796"/>
            <a:ext cx="4499992" cy="1477328"/>
          </a:xfrm>
          <a:prstGeom prst="rect">
            <a:avLst/>
          </a:prstGeom>
        </p:spPr>
        <p:txBody>
          <a:bodyPr wrap="square">
            <a:spAutoFit/>
          </a:bodyPr>
          <a:lstStyle/>
          <a:p>
            <a:pPr algn="just"/>
            <a:r>
              <a:rPr lang="uk-UA" i="1" dirty="0" smtClean="0"/>
              <a:t>      Але </a:t>
            </a:r>
            <a:r>
              <a:rPr lang="uk-UA" i="1" dirty="0"/>
              <a:t>попереду його чекало велике розчарування</a:t>
            </a:r>
            <a:r>
              <a:rPr lang="ru-RU" i="1" dirty="0" smtClean="0"/>
              <a:t>.</a:t>
            </a:r>
            <a:r>
              <a:rPr lang="ru-RU" dirty="0" smtClean="0"/>
              <a:t> </a:t>
            </a:r>
            <a:r>
              <a:rPr lang="uk-UA" i="1" noProof="1" smtClean="0"/>
              <a:t>Вимушений відступати за обставин народної партизанської </a:t>
            </a:r>
            <a:r>
              <a:rPr lang="uk-UA" i="1" dirty="0" smtClean="0"/>
              <a:t>війни </a:t>
            </a:r>
            <a:r>
              <a:rPr lang="uk-UA" i="1" dirty="0"/>
              <a:t>Наполеон І сам назвав свій похід на Москву </a:t>
            </a:r>
            <a:r>
              <a:rPr lang="ru-RU" i="1" dirty="0"/>
              <a:t>“</a:t>
            </a:r>
            <a:r>
              <a:rPr lang="uk-UA" i="1" dirty="0"/>
              <a:t>Фатальною помилкою</a:t>
            </a:r>
            <a:r>
              <a:rPr lang="ru-RU" i="1" dirty="0"/>
              <a:t>”</a:t>
            </a:r>
            <a:r>
              <a:rPr lang="uk-UA" i="1" dirty="0" smtClean="0"/>
              <a:t>.</a:t>
            </a:r>
            <a:endParaRPr lang="ru-RU" dirty="0"/>
          </a:p>
        </p:txBody>
      </p:sp>
      <p:sp>
        <p:nvSpPr>
          <p:cNvPr id="11" name="Прямоугольник 10"/>
          <p:cNvSpPr/>
          <p:nvPr/>
        </p:nvSpPr>
        <p:spPr>
          <a:xfrm>
            <a:off x="1" y="4005064"/>
            <a:ext cx="4571999" cy="1200329"/>
          </a:xfrm>
          <a:prstGeom prst="rect">
            <a:avLst/>
          </a:prstGeom>
        </p:spPr>
        <p:txBody>
          <a:bodyPr wrap="square">
            <a:spAutoFit/>
          </a:bodyPr>
          <a:lstStyle/>
          <a:p>
            <a:r>
              <a:rPr lang="uk-UA" i="1" dirty="0" smtClean="0"/>
              <a:t>       Гітлер </a:t>
            </a:r>
            <a:r>
              <a:rPr lang="uk-UA" i="1" dirty="0"/>
              <a:t>також розраховував на ”блискавичну війну”, </a:t>
            </a:r>
            <a:r>
              <a:rPr lang="uk-UA" i="1" dirty="0" smtClean="0"/>
              <a:t>  але </a:t>
            </a:r>
            <a:r>
              <a:rPr lang="uk-UA" i="1" dirty="0"/>
              <a:t>його ”Тайфун” не зумів вразити ціль і </a:t>
            </a:r>
            <a:r>
              <a:rPr lang="uk-UA" i="1" dirty="0" smtClean="0"/>
              <a:t>обернувся  проти нього самого. </a:t>
            </a:r>
            <a:endParaRPr lang="ru-RU" dirty="0" smtClean="0"/>
          </a:p>
        </p:txBody>
      </p:sp>
    </p:spTree>
    <p:extLst>
      <p:ext uri="{BB962C8B-B14F-4D97-AF65-F5344CB8AC3E}">
        <p14:creationId xmlns:p14="http://schemas.microsoft.com/office/powerpoint/2010/main" val="2115863361"/>
      </p:ext>
    </p:extLst>
  </p:cSld>
  <p:clrMapOvr>
    <a:masterClrMapping/>
  </p:clrMapOvr>
  <p:transition spd="slow" advClick="0" advTm="1000">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accent1">
                <a:lumMod val="20000"/>
                <a:lumOff val="80000"/>
              </a:schemeClr>
            </a:gs>
            <a:gs pos="48000">
              <a:schemeClr val="accent1">
                <a:lumMod val="40000"/>
                <a:lumOff val="60000"/>
              </a:schemeClr>
            </a:gs>
            <a:gs pos="73000">
              <a:schemeClr val="tx2">
                <a:lumMod val="65000"/>
                <a:lumOff val="35000"/>
                <a:alpha val="45000"/>
              </a:schemeClr>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4644008" y="548679"/>
            <a:ext cx="4320480" cy="2862322"/>
          </a:xfrm>
          <a:prstGeom prst="rect">
            <a:avLst/>
          </a:prstGeom>
        </p:spPr>
        <p:txBody>
          <a:bodyPr wrap="square">
            <a:spAutoFit/>
          </a:bodyPr>
          <a:lstStyle/>
          <a:p>
            <a:pPr algn="just"/>
            <a:r>
              <a:rPr lang="uk-UA" i="1" dirty="0" smtClean="0"/>
              <a:t>       Німецька  армія  виявилася  вкрай виснаженою </a:t>
            </a:r>
            <a:r>
              <a:rPr lang="uk-UA" i="1" dirty="0"/>
              <a:t>тактикою росіян. </a:t>
            </a:r>
            <a:endParaRPr lang="ru-RU" dirty="0"/>
          </a:p>
          <a:p>
            <a:pPr algn="just"/>
            <a:r>
              <a:rPr lang="uk-UA" i="1" dirty="0"/>
              <a:t>       У грудні 1941р. Червона армія перейшла у контрнаступ під Москвою, відкинувши від неї німців, а </a:t>
            </a:r>
            <a:r>
              <a:rPr lang="uk-UA" i="1" dirty="0" smtClean="0"/>
              <a:t>на</a:t>
            </a:r>
            <a:r>
              <a:rPr lang="uk-UA" i="1" dirty="0"/>
              <a:t> </a:t>
            </a:r>
            <a:r>
              <a:rPr lang="uk-UA" i="1" dirty="0" smtClean="0"/>
              <a:t>початку </a:t>
            </a:r>
            <a:r>
              <a:rPr lang="uk-UA" i="1" dirty="0"/>
              <a:t>1942р. розпочався </a:t>
            </a:r>
            <a:r>
              <a:rPr lang="uk-UA" i="1" dirty="0" smtClean="0"/>
              <a:t>наступ </a:t>
            </a:r>
            <a:r>
              <a:rPr lang="uk-UA" i="1" dirty="0"/>
              <a:t>радянських військ на всьому фронті.  </a:t>
            </a:r>
            <a:endParaRPr lang="uk-UA" i="1" dirty="0" smtClean="0"/>
          </a:p>
          <a:p>
            <a:pPr algn="just"/>
            <a:r>
              <a:rPr lang="uk-UA" i="1" dirty="0" smtClean="0"/>
              <a:t>        Московська </a:t>
            </a:r>
            <a:r>
              <a:rPr lang="uk-UA" i="1" dirty="0"/>
              <a:t>битва була першим яскравим передвісником перемоги. </a:t>
            </a:r>
            <a:endParaRPr lang="uk-UA" i="1" dirty="0" smtClean="0"/>
          </a:p>
          <a:p>
            <a:pPr algn="just"/>
            <a:r>
              <a:rPr lang="uk-UA" i="1" dirty="0" smtClean="0"/>
              <a:t>        </a:t>
            </a:r>
            <a:endParaRPr lang="ru-RU" sz="1000" dirty="0"/>
          </a:p>
        </p:txBody>
      </p:sp>
      <p:sp>
        <p:nvSpPr>
          <p:cNvPr id="4" name="Прямоугольник 3"/>
          <p:cNvSpPr/>
          <p:nvPr/>
        </p:nvSpPr>
        <p:spPr>
          <a:xfrm>
            <a:off x="0" y="4149080"/>
            <a:ext cx="4427984" cy="2139047"/>
          </a:xfrm>
          <a:prstGeom prst="rect">
            <a:avLst/>
          </a:prstGeom>
        </p:spPr>
        <p:txBody>
          <a:bodyPr wrap="square">
            <a:spAutoFit/>
          </a:bodyPr>
          <a:lstStyle/>
          <a:p>
            <a:pPr algn="just"/>
            <a:r>
              <a:rPr lang="uk-UA" i="1" dirty="0" smtClean="0"/>
              <a:t>      </a:t>
            </a:r>
            <a:r>
              <a:rPr lang="uk-UA" sz="1900" i="1" dirty="0" smtClean="0"/>
              <a:t>І </a:t>
            </a:r>
            <a:r>
              <a:rPr lang="uk-UA" sz="1900" i="1" dirty="0"/>
              <a:t>завдяки патріотизму, відданості своїй Батьківщині, незламній вірі в перемогу  призвели до поразки ”непереможні” армію Наполеона у Вітчизняній війні 1812р. у битві за Москву і озброєну до зубів армію Адольфа Гітлера. </a:t>
            </a:r>
            <a:endParaRPr lang="ru-RU" sz="1900" dirty="0"/>
          </a:p>
        </p:txBody>
      </p:sp>
      <p:pic>
        <p:nvPicPr>
          <p:cNvPr id="5" name="Рисунок 4" descr="http://im8-tub-ua.yandex.net/i?id=312171052-66-72&amp;n=21"/>
          <p:cNvPicPr/>
          <p:nvPr/>
        </p:nvPicPr>
        <p:blipFill>
          <a:blip r:embed="rId2">
            <a:extLst>
              <a:ext uri="{28A0092B-C50C-407E-A947-70E740481C1C}">
                <a14:useLocalDpi xmlns:a14="http://schemas.microsoft.com/office/drawing/2010/main" val="0"/>
              </a:ext>
            </a:extLst>
          </a:blip>
          <a:srcRect/>
          <a:stretch>
            <a:fillRect/>
          </a:stretch>
        </p:blipFill>
        <p:spPr bwMode="auto">
          <a:xfrm>
            <a:off x="4563126" y="4182472"/>
            <a:ext cx="4401362" cy="2414880"/>
          </a:xfrm>
          <a:prstGeom prst="rect">
            <a:avLst/>
          </a:prstGeom>
          <a:noFill/>
          <a:ln>
            <a:noFill/>
          </a:ln>
        </p:spPr>
      </p:pic>
      <p:pic>
        <p:nvPicPr>
          <p:cNvPr id="7" name="Рисунок 6" descr="http://im5-tub-ua.yandex.net/i?id=402710300-33-72&amp;n=21"/>
          <p:cNvPicPr/>
          <p:nvPr/>
        </p:nvPicPr>
        <p:blipFill>
          <a:blip r:embed="rId3">
            <a:extLst>
              <a:ext uri="{28A0092B-C50C-407E-A947-70E740481C1C}">
                <a14:useLocalDpi xmlns:a14="http://schemas.microsoft.com/office/drawing/2010/main" val="0"/>
              </a:ext>
            </a:extLst>
          </a:blip>
          <a:srcRect/>
          <a:stretch>
            <a:fillRect/>
          </a:stretch>
        </p:blipFill>
        <p:spPr bwMode="auto">
          <a:xfrm>
            <a:off x="163358" y="548680"/>
            <a:ext cx="4264626" cy="2520280"/>
          </a:xfrm>
          <a:prstGeom prst="rect">
            <a:avLst/>
          </a:prstGeom>
          <a:noFill/>
          <a:ln>
            <a:noFill/>
          </a:ln>
        </p:spPr>
      </p:pic>
      <p:sp>
        <p:nvSpPr>
          <p:cNvPr id="8" name="Прямоугольник 7"/>
          <p:cNvSpPr/>
          <p:nvPr/>
        </p:nvSpPr>
        <p:spPr>
          <a:xfrm>
            <a:off x="0" y="3212976"/>
            <a:ext cx="9144000" cy="969496"/>
          </a:xfrm>
          <a:prstGeom prst="rect">
            <a:avLst/>
          </a:prstGeom>
        </p:spPr>
        <p:txBody>
          <a:bodyPr wrap="square">
            <a:spAutoFit/>
          </a:bodyPr>
          <a:lstStyle/>
          <a:p>
            <a:pPr algn="just"/>
            <a:r>
              <a:rPr lang="uk-UA" sz="1900" i="1" dirty="0"/>
              <a:t> </a:t>
            </a:r>
            <a:r>
              <a:rPr lang="uk-UA" sz="1900" i="1" dirty="0" smtClean="0"/>
              <a:t>     Не  </a:t>
            </a:r>
            <a:r>
              <a:rPr lang="uk-UA" sz="1900" i="1" dirty="0"/>
              <a:t>врахували також  обидва </a:t>
            </a:r>
            <a:r>
              <a:rPr lang="uk-UA" sz="1900" i="1" dirty="0" smtClean="0"/>
              <a:t>нападники</a:t>
            </a:r>
            <a:r>
              <a:rPr lang="ru-RU" sz="1900" dirty="0" smtClean="0"/>
              <a:t> </a:t>
            </a:r>
            <a:r>
              <a:rPr lang="uk-UA" sz="1900" i="1" dirty="0" smtClean="0"/>
              <a:t>того </a:t>
            </a:r>
            <a:r>
              <a:rPr lang="uk-UA" sz="1900" i="1" dirty="0"/>
              <a:t>героїзму, мужності, відваги  москвичів,  які,  не дивлячись на жах тих подій, страждання, тяжку </a:t>
            </a:r>
            <a:r>
              <a:rPr lang="uk-UA" sz="1900" i="1" dirty="0" smtClean="0"/>
              <a:t>п</a:t>
            </a:r>
            <a:r>
              <a:rPr lang="ru-RU" sz="1900" i="1" dirty="0" smtClean="0"/>
              <a:t>р</a:t>
            </a:r>
            <a:r>
              <a:rPr lang="uk-UA" sz="1900" i="1" noProof="1" smtClean="0"/>
              <a:t>ацю</a:t>
            </a:r>
            <a:r>
              <a:rPr lang="uk-UA" sz="1900" i="1" dirty="0" smtClean="0"/>
              <a:t>, </a:t>
            </a:r>
            <a:r>
              <a:rPr lang="uk-UA" sz="1900" i="1" dirty="0"/>
              <a:t>не зважаючи на вік та стать,  піднялися на боротьбу проти ворогів. </a:t>
            </a:r>
            <a:endParaRPr lang="ru-RU" sz="1900" dirty="0"/>
          </a:p>
        </p:txBody>
      </p:sp>
    </p:spTree>
    <p:extLst>
      <p:ext uri="{BB962C8B-B14F-4D97-AF65-F5344CB8AC3E}">
        <p14:creationId xmlns:p14="http://schemas.microsoft.com/office/powerpoint/2010/main" val="750424737"/>
      </p:ext>
    </p:extLst>
  </p:cSld>
  <p:clrMapOvr>
    <a:masterClrMapping/>
  </p:clrMapOvr>
  <p:transition spd="slow" advClick="0" advTm="1000">
    <p:wheel spokes="1"/>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E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898</TotalTime>
  <Words>2423</Words>
  <Application>Microsoft Office PowerPoint</Application>
  <PresentationFormat>Экран (4:3)</PresentationFormat>
  <Paragraphs>113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 Наполеон І  Бонапарт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User</cp:lastModifiedBy>
  <cp:revision>88</cp:revision>
  <dcterms:modified xsi:type="dcterms:W3CDTF">2013-03-31T14:33:32Z</dcterms:modified>
</cp:coreProperties>
</file>