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9"/>
  </p:notesMasterIdLst>
  <p:sldIdLst>
    <p:sldId id="286" r:id="rId2"/>
    <p:sldId id="287" r:id="rId3"/>
    <p:sldId id="288" r:id="rId4"/>
    <p:sldId id="289" r:id="rId5"/>
    <p:sldId id="290" r:id="rId6"/>
    <p:sldId id="291" r:id="rId7"/>
    <p:sldId id="292" r:id="rId8"/>
    <p:sldId id="293" r:id="rId9"/>
    <p:sldId id="276" r:id="rId10"/>
    <p:sldId id="257" r:id="rId11"/>
    <p:sldId id="268" r:id="rId12"/>
    <p:sldId id="261" r:id="rId13"/>
    <p:sldId id="277" r:id="rId14"/>
    <p:sldId id="278" r:id="rId15"/>
    <p:sldId id="262" r:id="rId16"/>
    <p:sldId id="279" r:id="rId17"/>
    <p:sldId id="284" r:id="rId18"/>
    <p:sldId id="263" r:id="rId19"/>
    <p:sldId id="272" r:id="rId20"/>
    <p:sldId id="264" r:id="rId21"/>
    <p:sldId id="280" r:id="rId22"/>
    <p:sldId id="273" r:id="rId23"/>
    <p:sldId id="283" r:id="rId24"/>
    <p:sldId id="265" r:id="rId25"/>
    <p:sldId id="274" r:id="rId26"/>
    <p:sldId id="266" r:id="rId27"/>
    <p:sldId id="282" r:id="rId28"/>
    <p:sldId id="275" r:id="rId29"/>
    <p:sldId id="281" r:id="rId30"/>
    <p:sldId id="256" r:id="rId31"/>
    <p:sldId id="270" r:id="rId32"/>
    <p:sldId id="258" r:id="rId33"/>
    <p:sldId id="259" r:id="rId34"/>
    <p:sldId id="267" r:id="rId35"/>
    <p:sldId id="260" r:id="rId36"/>
    <p:sldId id="271" r:id="rId37"/>
    <p:sldId id="285"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EAEAEA"/>
    <a:srgbClr val="6699FF"/>
    <a:srgbClr val="996633"/>
    <a:srgbClr val="3333FF"/>
    <a:srgbClr val="FF00FF"/>
    <a:srgbClr val="99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37" autoAdjust="0"/>
    <p:restoredTop sz="97337" autoAdjust="0"/>
  </p:normalViewPr>
  <p:slideViewPr>
    <p:cSldViewPr>
      <p:cViewPr>
        <p:scale>
          <a:sx n="69" d="100"/>
          <a:sy n="69" d="100"/>
        </p:scale>
        <p:origin x="-930"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6BAABBA-BCB9-4E0D-8A69-D3DC1A6B8B5C}" type="datetimeFigureOut">
              <a:rPr lang="ru-RU"/>
              <a:pPr>
                <a:defRPr/>
              </a:pPr>
              <a:t>19.04.2013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48E701D-CCB1-4E12-B3FF-E8BADE537D89}" type="slidenum">
              <a:rPr lang="ru-RU"/>
              <a:pPr>
                <a:defRPr/>
              </a:pPr>
              <a:t>‹№›</a:t>
            </a:fld>
            <a:endParaRPr lang="ru-RU"/>
          </a:p>
        </p:txBody>
      </p:sp>
    </p:spTree>
    <p:extLst>
      <p:ext uri="{BB962C8B-B14F-4D97-AF65-F5344CB8AC3E}">
        <p14:creationId xmlns:p14="http://schemas.microsoft.com/office/powerpoint/2010/main" val="25846865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smtClean="0"/>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75882368-0EF3-465B-87A4-9EED3F1DA654}" type="slidenum">
              <a:rPr lang="ru-RU" smtClean="0"/>
              <a:pPr eaLnBrk="1" hangingPunct="1"/>
              <a:t>26</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smtClean="0"/>
          </a:p>
        </p:txBody>
      </p:sp>
      <p:sp>
        <p:nvSpPr>
          <p:cNvPr id="5734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199DCC30-D84E-4E14-ACD0-DEDB5F25B939}" type="slidenum">
              <a:rPr lang="ru-RU" sz="1200"/>
              <a:pPr algn="r" eaLnBrk="1" hangingPunct="1"/>
              <a:t>27</a:t>
            </a:fld>
            <a:endParaRPr lang="ru-RU"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dirty="0" smtClean="0"/>
          </a:p>
        </p:txBody>
      </p:sp>
      <p:sp>
        <p:nvSpPr>
          <p:cNvPr id="38916"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7DC9DB26-2A57-4219-BB5F-DC97DFCBCE37}" type="slidenum">
              <a:rPr lang="ru-RU" sz="1200"/>
              <a:pPr algn="r" eaLnBrk="1" hangingPunct="1"/>
              <a:t>28</a:t>
            </a:fld>
            <a:endParaRPr lang="ru-RU"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dirty="0" smtClean="0"/>
          </a:p>
        </p:txBody>
      </p:sp>
      <p:sp>
        <p:nvSpPr>
          <p:cNvPr id="5530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441F7D19-56A0-421F-B7A7-6CB90B886D98}" type="slidenum">
              <a:rPr lang="ru-RU" sz="1200"/>
              <a:pPr algn="r" eaLnBrk="1" hangingPunct="1"/>
              <a:t>29</a:t>
            </a:fld>
            <a:endParaRPr lang="ru-RU"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smtClean="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319A17F-E5D6-4D32-B322-AB8CE094E479}" type="slidenum">
              <a:rPr lang="ru-RU" smtClean="0"/>
              <a:pPr eaLnBrk="1" hangingPunct="1"/>
              <a:t>34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3902075"/>
            <a:ext cx="3400425" cy="2949575"/>
            <a:chOff x="0" y="2458"/>
            <a:chExt cx="2142" cy="1858"/>
          </a:xfrm>
        </p:grpSpPr>
        <p:sp>
          <p:nvSpPr>
            <p:cNvPr id="4505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06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06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06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0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50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50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4506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noProof="0" smtClean="0"/>
              <a:t>Образец заголовка</a:t>
            </a:r>
          </a:p>
        </p:txBody>
      </p:sp>
      <p:sp>
        <p:nvSpPr>
          <p:cNvPr id="4506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5068" name="Rectangle 12"/>
          <p:cNvSpPr>
            <a:spLocks noGrp="1" noChangeArrowheads="1"/>
          </p:cNvSpPr>
          <p:nvPr>
            <p:ph type="dt" sz="quarter" idx="2"/>
          </p:nvPr>
        </p:nvSpPr>
        <p:spPr/>
        <p:txBody>
          <a:bodyPr/>
          <a:lstStyle>
            <a:lvl1pPr>
              <a:defRPr/>
            </a:lvl1pPr>
          </a:lstStyle>
          <a:p>
            <a:fld id="{A221CD17-0C63-419A-8FBC-95F4465EC6AE}" type="datetimeFigureOut">
              <a:rPr lang="ru-RU"/>
              <a:pPr/>
              <a:t>19.04.2013</a:t>
            </a:fld>
            <a:endParaRPr lang="ru-RU"/>
          </a:p>
        </p:txBody>
      </p:sp>
      <p:sp>
        <p:nvSpPr>
          <p:cNvPr id="45069" name="Rectangle 13"/>
          <p:cNvSpPr>
            <a:spLocks noGrp="1" noChangeArrowheads="1"/>
          </p:cNvSpPr>
          <p:nvPr>
            <p:ph type="ftr" sz="quarter" idx="3"/>
          </p:nvPr>
        </p:nvSpPr>
        <p:spPr/>
        <p:txBody>
          <a:bodyPr/>
          <a:lstStyle>
            <a:lvl1pPr>
              <a:defRPr/>
            </a:lvl1pPr>
          </a:lstStyle>
          <a:p>
            <a:endParaRPr lang="ru-RU"/>
          </a:p>
        </p:txBody>
      </p:sp>
      <p:sp>
        <p:nvSpPr>
          <p:cNvPr id="45070" name="Rectangle 14"/>
          <p:cNvSpPr>
            <a:spLocks noGrp="1" noChangeArrowheads="1"/>
          </p:cNvSpPr>
          <p:nvPr>
            <p:ph type="sldNum" sz="quarter" idx="4"/>
          </p:nvPr>
        </p:nvSpPr>
        <p:spPr/>
        <p:txBody>
          <a:bodyPr/>
          <a:lstStyle>
            <a:lvl1pPr>
              <a:defRPr/>
            </a:lvl1pPr>
          </a:lstStyle>
          <a:p>
            <a:fld id="{960BEDB3-A564-484F-BAC7-0FA347F65A48}" type="slidenum">
              <a:rPr lang="ru-RU"/>
              <a:pPr/>
              <a:t>‹№›</a:t>
            </a:fld>
            <a:endParaRPr lang="ru-RU"/>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5066"/>
                                        </p:tgtEl>
                                        <p:attrNameLst>
                                          <p:attrName>style.visibility</p:attrName>
                                        </p:attrNameLst>
                                      </p:cBhvr>
                                      <p:to>
                                        <p:strVal val="visible"/>
                                      </p:to>
                                    </p:set>
                                    <p:anim calcmode="lin" valueType="num">
                                      <p:cBhvr>
                                        <p:cTn id="7" dur="1000" fill="hold"/>
                                        <p:tgtEl>
                                          <p:spTgt spid="45066"/>
                                        </p:tgtEl>
                                        <p:attrNameLst>
                                          <p:attrName>ppt_w</p:attrName>
                                        </p:attrNameLst>
                                      </p:cBhvr>
                                      <p:tavLst>
                                        <p:tav tm="0">
                                          <p:val>
                                            <p:strVal val="#ppt_w+.3"/>
                                          </p:val>
                                        </p:tav>
                                        <p:tav tm="100000">
                                          <p:val>
                                            <p:strVal val="#ppt_w"/>
                                          </p:val>
                                        </p:tav>
                                      </p:tavLst>
                                    </p:anim>
                                    <p:anim calcmode="lin" valueType="num">
                                      <p:cBhvr>
                                        <p:cTn id="8" dur="1000" fill="hold"/>
                                        <p:tgtEl>
                                          <p:spTgt spid="45066"/>
                                        </p:tgtEl>
                                        <p:attrNameLst>
                                          <p:attrName>ppt_h</p:attrName>
                                        </p:attrNameLst>
                                      </p:cBhvr>
                                      <p:tavLst>
                                        <p:tav tm="0">
                                          <p:val>
                                            <p:strVal val="#ppt_h"/>
                                          </p:val>
                                        </p:tav>
                                        <p:tav tm="100000">
                                          <p:val>
                                            <p:strVal val="#ppt_h"/>
                                          </p:val>
                                        </p:tav>
                                      </p:tavLst>
                                    </p:anim>
                                    <p:animEffect transition="in" filter="fade">
                                      <p:cBhvr>
                                        <p:cTn id="9" dur="1000"/>
                                        <p:tgtEl>
                                          <p:spTgt spid="45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5067">
                                            <p:txEl>
                                              <p:pRg st="0" end="0"/>
                                            </p:txEl>
                                          </p:spTgt>
                                        </p:tgtEl>
                                        <p:attrNameLst>
                                          <p:attrName>style.visibility</p:attrName>
                                        </p:attrNameLst>
                                      </p:cBhvr>
                                      <p:to>
                                        <p:strVal val="visible"/>
                                      </p:to>
                                    </p:set>
                                    <p:anim calcmode="lin" valueType="num">
                                      <p:cBhvr>
                                        <p:cTn id="14" dur="1000" fill="hold"/>
                                        <p:tgtEl>
                                          <p:spTgt spid="4506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506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5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p:bldP spid="45067" grpId="0" build="p">
        <p:tmplLst>
          <p:tmpl lvl="1">
            <p:tnLst>
              <p:par>
                <p:cTn presetID="50" presetClass="entr" presetSubtype="0" decel="100000" fill="hold" nodeType="clickEffect">
                  <p:stCondLst>
                    <p:cond delay="0"/>
                  </p:stCondLst>
                  <p:childTnLst>
                    <p:set>
                      <p:cBhvr>
                        <p:cTn dur="1" fill="hold">
                          <p:stCondLst>
                            <p:cond delay="0"/>
                          </p:stCondLst>
                        </p:cTn>
                        <p:tgtEl>
                          <p:spTgt spid="45067"/>
                        </p:tgtEl>
                        <p:attrNameLst>
                          <p:attrName>style.visibility</p:attrName>
                        </p:attrNameLst>
                      </p:cBhvr>
                      <p:to>
                        <p:strVal val="visible"/>
                      </p:to>
                    </p:set>
                    <p:anim calcmode="lin" valueType="num">
                      <p:cBhvr>
                        <p:cTn dur="1000" fill="hold"/>
                        <p:tgtEl>
                          <p:spTgt spid="45067"/>
                        </p:tgtEl>
                        <p:attrNameLst>
                          <p:attrName>ppt_w</p:attrName>
                        </p:attrNameLst>
                      </p:cBhvr>
                      <p:tavLst>
                        <p:tav tm="0">
                          <p:val>
                            <p:strVal val="#ppt_w+.3"/>
                          </p:val>
                        </p:tav>
                        <p:tav tm="100000">
                          <p:val>
                            <p:strVal val="#ppt_w"/>
                          </p:val>
                        </p:tav>
                      </p:tavLst>
                    </p:anim>
                    <p:anim calcmode="lin" valueType="num">
                      <p:cBhvr>
                        <p:cTn dur="1000" fill="hold"/>
                        <p:tgtEl>
                          <p:spTgt spid="45067"/>
                        </p:tgtEl>
                        <p:attrNameLst>
                          <p:attrName>ppt_h</p:attrName>
                        </p:attrNameLst>
                      </p:cBhvr>
                      <p:tavLst>
                        <p:tav tm="0">
                          <p:val>
                            <p:strVal val="#ppt_h"/>
                          </p:val>
                        </p:tav>
                        <p:tav tm="100000">
                          <p:val>
                            <p:strVal val="#ppt_h"/>
                          </p:val>
                        </p:tav>
                      </p:tavLst>
                    </p:anim>
                    <p:animEffect transition="in" filter="fade">
                      <p:cBhvr>
                        <p:cTn dur="1000"/>
                        <p:tgtEl>
                          <p:spTgt spid="4506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DFEEF79-DA70-4083-858D-0DE917794472}" type="datetimeFigureOut">
              <a:rPr lang="ru-RU"/>
              <a:pPr/>
              <a:t>19.04.2013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1B8A65C-B254-4D31-B5F7-7A4DE2FFD8B7}" type="slidenum">
              <a:rPr lang="ru-RU"/>
              <a:pPr/>
              <a:t>‹№›</a:t>
            </a:fld>
            <a:endParaRPr lang="ru-RU"/>
          </a:p>
        </p:txBody>
      </p:sp>
    </p:spTree>
    <p:extLst>
      <p:ext uri="{BB962C8B-B14F-4D97-AF65-F5344CB8AC3E}">
        <p14:creationId xmlns:p14="http://schemas.microsoft.com/office/powerpoint/2010/main" val="839635232"/>
      </p:ext>
    </p:extLst>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BE10C61-BEA1-4444-A1DE-98701613050B}" type="datetimeFigureOut">
              <a:rPr lang="ru-RU"/>
              <a:pPr/>
              <a:t>19.04.2013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5DD0D03-76C4-472C-8CE8-6C2567857863}" type="slidenum">
              <a:rPr lang="ru-RU"/>
              <a:pPr/>
              <a:t>‹№›</a:t>
            </a:fld>
            <a:endParaRPr lang="ru-RU"/>
          </a:p>
        </p:txBody>
      </p:sp>
    </p:spTree>
    <p:extLst>
      <p:ext uri="{BB962C8B-B14F-4D97-AF65-F5344CB8AC3E}">
        <p14:creationId xmlns:p14="http://schemas.microsoft.com/office/powerpoint/2010/main" val="3174770512"/>
      </p:ext>
    </p:extLst>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08C1889-35E6-49B8-9883-92D5F0BED43F}" type="datetimeFigureOut">
              <a:rPr lang="ru-RU"/>
              <a:pPr/>
              <a:t>19.04.2013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89193E8-8415-49F5-8929-0ED6C7BFC1DA}" type="slidenum">
              <a:rPr lang="ru-RU"/>
              <a:pPr/>
              <a:t>‹№›</a:t>
            </a:fld>
            <a:endParaRPr lang="ru-RU"/>
          </a:p>
        </p:txBody>
      </p:sp>
    </p:spTree>
    <p:extLst>
      <p:ext uri="{BB962C8B-B14F-4D97-AF65-F5344CB8AC3E}">
        <p14:creationId xmlns:p14="http://schemas.microsoft.com/office/powerpoint/2010/main" val="3040451527"/>
      </p:ext>
    </p:extLst>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792D9E8-2B8D-49C8-8587-FFC214BA0B24}" type="datetimeFigureOut">
              <a:rPr lang="ru-RU"/>
              <a:pPr/>
              <a:t>19.04.2013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57C0D06-CD9E-4392-B6D3-B02BA88724A1}" type="slidenum">
              <a:rPr lang="ru-RU"/>
              <a:pPr/>
              <a:t>‹№›</a:t>
            </a:fld>
            <a:endParaRPr lang="ru-RU"/>
          </a:p>
        </p:txBody>
      </p:sp>
    </p:spTree>
    <p:extLst>
      <p:ext uri="{BB962C8B-B14F-4D97-AF65-F5344CB8AC3E}">
        <p14:creationId xmlns:p14="http://schemas.microsoft.com/office/powerpoint/2010/main" val="3566204909"/>
      </p:ext>
    </p:extLst>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EF72279F-056D-4E19-ACCC-BD783B7F1A0B}" type="datetimeFigureOut">
              <a:rPr lang="ru-RU"/>
              <a:pPr/>
              <a:t>19.04.2013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1FEB685-66D3-4DB8-9CAF-9367CBF347F8}" type="slidenum">
              <a:rPr lang="ru-RU"/>
              <a:pPr/>
              <a:t>‹№›</a:t>
            </a:fld>
            <a:endParaRPr lang="ru-RU"/>
          </a:p>
        </p:txBody>
      </p:sp>
    </p:spTree>
    <p:extLst>
      <p:ext uri="{BB962C8B-B14F-4D97-AF65-F5344CB8AC3E}">
        <p14:creationId xmlns:p14="http://schemas.microsoft.com/office/powerpoint/2010/main" val="1977454473"/>
      </p:ext>
    </p:extLst>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1AFC86D8-E280-4132-838D-6FE9D70395B2}" type="datetimeFigureOut">
              <a:rPr lang="ru-RU"/>
              <a:pPr/>
              <a:t>19.04.2013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FCC703F-EEA5-4592-877D-B3BA95D15B1C}" type="slidenum">
              <a:rPr lang="ru-RU"/>
              <a:pPr/>
              <a:t>‹№›</a:t>
            </a:fld>
            <a:endParaRPr lang="ru-RU"/>
          </a:p>
        </p:txBody>
      </p:sp>
    </p:spTree>
    <p:extLst>
      <p:ext uri="{BB962C8B-B14F-4D97-AF65-F5344CB8AC3E}">
        <p14:creationId xmlns:p14="http://schemas.microsoft.com/office/powerpoint/2010/main" val="1650657020"/>
      </p:ext>
    </p:extLst>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2B2ABED9-9557-4E7A-AC4B-DF53279C6658}" type="datetimeFigureOut">
              <a:rPr lang="ru-RU"/>
              <a:pPr/>
              <a:t>19.04.2013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E8E39F2-88AA-4FD4-94A0-A96B3ECB6EE3}" type="slidenum">
              <a:rPr lang="ru-RU"/>
              <a:pPr/>
              <a:t>‹№›</a:t>
            </a:fld>
            <a:endParaRPr lang="ru-RU"/>
          </a:p>
        </p:txBody>
      </p:sp>
    </p:spTree>
    <p:extLst>
      <p:ext uri="{BB962C8B-B14F-4D97-AF65-F5344CB8AC3E}">
        <p14:creationId xmlns:p14="http://schemas.microsoft.com/office/powerpoint/2010/main" val="2079640362"/>
      </p:ext>
    </p:extLst>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CD02086D-8A85-4C49-8B56-A1CDA9D692B0}" type="datetimeFigureOut">
              <a:rPr lang="ru-RU"/>
              <a:pPr/>
              <a:t>19.04.2013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AE0344E-71F7-4847-A501-9E8AE419FD9B}" type="slidenum">
              <a:rPr lang="ru-RU"/>
              <a:pPr/>
              <a:t>‹№›</a:t>
            </a:fld>
            <a:endParaRPr lang="ru-RU"/>
          </a:p>
        </p:txBody>
      </p:sp>
    </p:spTree>
    <p:extLst>
      <p:ext uri="{BB962C8B-B14F-4D97-AF65-F5344CB8AC3E}">
        <p14:creationId xmlns:p14="http://schemas.microsoft.com/office/powerpoint/2010/main" val="1668775110"/>
      </p:ext>
    </p:extLst>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C956C38-60C5-45CE-849B-1982675B20EA}" type="datetimeFigureOut">
              <a:rPr lang="ru-RU"/>
              <a:pPr/>
              <a:t>19.04.2013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16DBE24-F719-43AE-BD5B-4804309B61E9}" type="slidenum">
              <a:rPr lang="ru-RU"/>
              <a:pPr/>
              <a:t>‹№›</a:t>
            </a:fld>
            <a:endParaRPr lang="ru-RU"/>
          </a:p>
        </p:txBody>
      </p:sp>
    </p:spTree>
    <p:extLst>
      <p:ext uri="{BB962C8B-B14F-4D97-AF65-F5344CB8AC3E}">
        <p14:creationId xmlns:p14="http://schemas.microsoft.com/office/powerpoint/2010/main" val="3378927364"/>
      </p:ext>
    </p:extLst>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F9AF4BB-7D35-4DB2-A44B-5F86F3EBEACC}" type="datetimeFigureOut">
              <a:rPr lang="ru-RU"/>
              <a:pPr/>
              <a:t>19.04.2013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4979E1D-2CB1-43D1-95F1-B4AAB80FE77A}" type="slidenum">
              <a:rPr lang="ru-RU"/>
              <a:pPr/>
              <a:t>‹№›</a:t>
            </a:fld>
            <a:endParaRPr lang="ru-RU"/>
          </a:p>
        </p:txBody>
      </p:sp>
    </p:spTree>
    <p:extLst>
      <p:ext uri="{BB962C8B-B14F-4D97-AF65-F5344CB8AC3E}">
        <p14:creationId xmlns:p14="http://schemas.microsoft.com/office/powerpoint/2010/main" val="3782006596"/>
      </p:ext>
    </p:extLst>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3902075"/>
            <a:ext cx="3400425" cy="2949575"/>
            <a:chOff x="0" y="2458"/>
            <a:chExt cx="2142" cy="1858"/>
          </a:xfrm>
        </p:grpSpPr>
        <p:sp>
          <p:nvSpPr>
            <p:cNvPr id="4403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03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03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03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0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40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40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4404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404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404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fld id="{0403E41A-4D09-48E9-AB3F-ED3024D1BB73}" type="datetimeFigureOut">
              <a:rPr lang="ru-RU"/>
              <a:pPr/>
              <a:t>19.04.2013</a:t>
            </a:fld>
            <a:endParaRPr lang="ru-RU"/>
          </a:p>
        </p:txBody>
      </p:sp>
      <p:sp>
        <p:nvSpPr>
          <p:cNvPr id="4404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ru-RU"/>
          </a:p>
        </p:txBody>
      </p:sp>
      <p:sp>
        <p:nvSpPr>
          <p:cNvPr id="4404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F5C920E7-1930-407E-BD69-905CE595742A}"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4042"/>
                                        </p:tgtEl>
                                        <p:attrNameLst>
                                          <p:attrName>style.visibility</p:attrName>
                                        </p:attrNameLst>
                                      </p:cBhvr>
                                      <p:to>
                                        <p:strVal val="visible"/>
                                      </p:to>
                                    </p:set>
                                    <p:anim calcmode="lin" valueType="num">
                                      <p:cBhvr>
                                        <p:cTn id="7" dur="1000" fill="hold"/>
                                        <p:tgtEl>
                                          <p:spTgt spid="44042"/>
                                        </p:tgtEl>
                                        <p:attrNameLst>
                                          <p:attrName>ppt_w</p:attrName>
                                        </p:attrNameLst>
                                      </p:cBhvr>
                                      <p:tavLst>
                                        <p:tav tm="0">
                                          <p:val>
                                            <p:strVal val="#ppt_w+.3"/>
                                          </p:val>
                                        </p:tav>
                                        <p:tav tm="100000">
                                          <p:val>
                                            <p:strVal val="#ppt_w"/>
                                          </p:val>
                                        </p:tav>
                                      </p:tavLst>
                                    </p:anim>
                                    <p:anim calcmode="lin" valueType="num">
                                      <p:cBhvr>
                                        <p:cTn id="8" dur="1000" fill="hold"/>
                                        <p:tgtEl>
                                          <p:spTgt spid="44042"/>
                                        </p:tgtEl>
                                        <p:attrNameLst>
                                          <p:attrName>ppt_h</p:attrName>
                                        </p:attrNameLst>
                                      </p:cBhvr>
                                      <p:tavLst>
                                        <p:tav tm="0">
                                          <p:val>
                                            <p:strVal val="#ppt_h"/>
                                          </p:val>
                                        </p:tav>
                                        <p:tav tm="100000">
                                          <p:val>
                                            <p:strVal val="#ppt_h"/>
                                          </p:val>
                                        </p:tav>
                                      </p:tavLst>
                                    </p:anim>
                                    <p:animEffect transition="in" filter="fade">
                                      <p:cBhvr>
                                        <p:cTn id="9" dur="1000"/>
                                        <p:tgtEl>
                                          <p:spTgt spid="440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4043">
                                            <p:txEl>
                                              <p:pRg st="0" end="0"/>
                                            </p:txEl>
                                          </p:spTgt>
                                        </p:tgtEl>
                                        <p:attrNameLst>
                                          <p:attrName>style.visibility</p:attrName>
                                        </p:attrNameLst>
                                      </p:cBhvr>
                                      <p:to>
                                        <p:strVal val="visible"/>
                                      </p:to>
                                    </p:set>
                                    <p:anim calcmode="lin" valueType="num">
                                      <p:cBhvr>
                                        <p:cTn id="14" dur="1000" fill="hold"/>
                                        <p:tgtEl>
                                          <p:spTgt spid="4404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404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4043">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4043">
                                            <p:txEl>
                                              <p:pRg st="1" end="1"/>
                                            </p:txEl>
                                          </p:spTgt>
                                        </p:tgtEl>
                                        <p:attrNameLst>
                                          <p:attrName>style.visibility</p:attrName>
                                        </p:attrNameLst>
                                      </p:cBhvr>
                                      <p:to>
                                        <p:strVal val="visible"/>
                                      </p:to>
                                    </p:set>
                                    <p:anim calcmode="lin" valueType="num">
                                      <p:cBhvr>
                                        <p:cTn id="19" dur="1000" fill="hold"/>
                                        <p:tgtEl>
                                          <p:spTgt spid="4404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404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4043">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4043">
                                            <p:txEl>
                                              <p:pRg st="2" end="2"/>
                                            </p:txEl>
                                          </p:spTgt>
                                        </p:tgtEl>
                                        <p:attrNameLst>
                                          <p:attrName>style.visibility</p:attrName>
                                        </p:attrNameLst>
                                      </p:cBhvr>
                                      <p:to>
                                        <p:strVal val="visible"/>
                                      </p:to>
                                    </p:set>
                                    <p:anim calcmode="lin" valueType="num">
                                      <p:cBhvr>
                                        <p:cTn id="24" dur="1000" fill="hold"/>
                                        <p:tgtEl>
                                          <p:spTgt spid="4404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4404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4043">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4043">
                                            <p:txEl>
                                              <p:pRg st="3" end="3"/>
                                            </p:txEl>
                                          </p:spTgt>
                                        </p:tgtEl>
                                        <p:attrNameLst>
                                          <p:attrName>style.visibility</p:attrName>
                                        </p:attrNameLst>
                                      </p:cBhvr>
                                      <p:to>
                                        <p:strVal val="visible"/>
                                      </p:to>
                                    </p:set>
                                    <p:anim calcmode="lin" valueType="num">
                                      <p:cBhvr>
                                        <p:cTn id="29" dur="1000" fill="hold"/>
                                        <p:tgtEl>
                                          <p:spTgt spid="4404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4404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44043">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44043">
                                            <p:txEl>
                                              <p:pRg st="4" end="4"/>
                                            </p:txEl>
                                          </p:spTgt>
                                        </p:tgtEl>
                                        <p:attrNameLst>
                                          <p:attrName>style.visibility</p:attrName>
                                        </p:attrNameLst>
                                      </p:cBhvr>
                                      <p:to>
                                        <p:strVal val="visible"/>
                                      </p:to>
                                    </p:set>
                                    <p:anim calcmode="lin" valueType="num">
                                      <p:cBhvr>
                                        <p:cTn id="34" dur="1000" fill="hold"/>
                                        <p:tgtEl>
                                          <p:spTgt spid="4404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4404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44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build="p">
        <p:tmplLst>
          <p:tmpl lvl="1">
            <p:tnLst>
              <p:par>
                <p:cTn presetID="50" presetClass="entr" presetSubtype="0" decel="100000" fill="hold" nodeType="clickEffect">
                  <p:stCondLst>
                    <p:cond delay="0"/>
                  </p:stCondLst>
                  <p:childTnLst>
                    <p:set>
                      <p:cBhvr>
                        <p:cTn dur="1" fill="hold">
                          <p:stCondLst>
                            <p:cond delay="0"/>
                          </p:stCondLst>
                        </p:cTn>
                        <p:tgtEl>
                          <p:spTgt spid="44043"/>
                        </p:tgtEl>
                        <p:attrNameLst>
                          <p:attrName>style.visibility</p:attrName>
                        </p:attrNameLst>
                      </p:cBhvr>
                      <p:to>
                        <p:strVal val="visible"/>
                      </p:to>
                    </p:set>
                    <p:anim calcmode="lin" valueType="num">
                      <p:cBhvr>
                        <p:cTn dur="1000" fill="hold"/>
                        <p:tgtEl>
                          <p:spTgt spid="44043"/>
                        </p:tgtEl>
                        <p:attrNameLst>
                          <p:attrName>ppt_w</p:attrName>
                        </p:attrNameLst>
                      </p:cBhvr>
                      <p:tavLst>
                        <p:tav tm="0">
                          <p:val>
                            <p:strVal val="#ppt_w+.3"/>
                          </p:val>
                        </p:tav>
                        <p:tav tm="100000">
                          <p:val>
                            <p:strVal val="#ppt_w"/>
                          </p:val>
                        </p:tav>
                      </p:tavLst>
                    </p:anim>
                    <p:anim calcmode="lin" valueType="num">
                      <p:cBhvr>
                        <p:cTn dur="1000" fill="hold"/>
                        <p:tgtEl>
                          <p:spTgt spid="44043"/>
                        </p:tgtEl>
                        <p:attrNameLst>
                          <p:attrName>ppt_h</p:attrName>
                        </p:attrNameLst>
                      </p:cBhvr>
                      <p:tavLst>
                        <p:tav tm="0">
                          <p:val>
                            <p:strVal val="#ppt_h"/>
                          </p:val>
                        </p:tav>
                        <p:tav tm="100000">
                          <p:val>
                            <p:strVal val="#ppt_h"/>
                          </p:val>
                        </p:tav>
                      </p:tavLst>
                    </p:anim>
                    <p:animEffect transition="in" filter="fade">
                      <p:cBhvr>
                        <p:cTn dur="1000"/>
                        <p:tgtEl>
                          <p:spTgt spid="4404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44043"/>
                        </p:tgtEl>
                        <p:attrNameLst>
                          <p:attrName>style.visibility</p:attrName>
                        </p:attrNameLst>
                      </p:cBhvr>
                      <p:to>
                        <p:strVal val="visible"/>
                      </p:to>
                    </p:set>
                    <p:anim calcmode="lin" valueType="num">
                      <p:cBhvr>
                        <p:cTn dur="1000" fill="hold"/>
                        <p:tgtEl>
                          <p:spTgt spid="44043"/>
                        </p:tgtEl>
                        <p:attrNameLst>
                          <p:attrName>ppt_w</p:attrName>
                        </p:attrNameLst>
                      </p:cBhvr>
                      <p:tavLst>
                        <p:tav tm="0">
                          <p:val>
                            <p:strVal val="#ppt_w+.3"/>
                          </p:val>
                        </p:tav>
                        <p:tav tm="100000">
                          <p:val>
                            <p:strVal val="#ppt_w"/>
                          </p:val>
                        </p:tav>
                      </p:tavLst>
                    </p:anim>
                    <p:anim calcmode="lin" valueType="num">
                      <p:cBhvr>
                        <p:cTn dur="1000" fill="hold"/>
                        <p:tgtEl>
                          <p:spTgt spid="44043"/>
                        </p:tgtEl>
                        <p:attrNameLst>
                          <p:attrName>ppt_h</p:attrName>
                        </p:attrNameLst>
                      </p:cBhvr>
                      <p:tavLst>
                        <p:tav tm="0">
                          <p:val>
                            <p:strVal val="#ppt_h"/>
                          </p:val>
                        </p:tav>
                        <p:tav tm="100000">
                          <p:val>
                            <p:strVal val="#ppt_h"/>
                          </p:val>
                        </p:tav>
                      </p:tavLst>
                    </p:anim>
                    <p:animEffect transition="in" filter="fade">
                      <p:cBhvr>
                        <p:cTn dur="1000"/>
                        <p:tgtEl>
                          <p:spTgt spid="4404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44043"/>
                        </p:tgtEl>
                        <p:attrNameLst>
                          <p:attrName>style.visibility</p:attrName>
                        </p:attrNameLst>
                      </p:cBhvr>
                      <p:to>
                        <p:strVal val="visible"/>
                      </p:to>
                    </p:set>
                    <p:anim calcmode="lin" valueType="num">
                      <p:cBhvr>
                        <p:cTn dur="1000" fill="hold"/>
                        <p:tgtEl>
                          <p:spTgt spid="44043"/>
                        </p:tgtEl>
                        <p:attrNameLst>
                          <p:attrName>ppt_w</p:attrName>
                        </p:attrNameLst>
                      </p:cBhvr>
                      <p:tavLst>
                        <p:tav tm="0">
                          <p:val>
                            <p:strVal val="#ppt_w+.3"/>
                          </p:val>
                        </p:tav>
                        <p:tav tm="100000">
                          <p:val>
                            <p:strVal val="#ppt_w"/>
                          </p:val>
                        </p:tav>
                      </p:tavLst>
                    </p:anim>
                    <p:anim calcmode="lin" valueType="num">
                      <p:cBhvr>
                        <p:cTn dur="1000" fill="hold"/>
                        <p:tgtEl>
                          <p:spTgt spid="44043"/>
                        </p:tgtEl>
                        <p:attrNameLst>
                          <p:attrName>ppt_h</p:attrName>
                        </p:attrNameLst>
                      </p:cBhvr>
                      <p:tavLst>
                        <p:tav tm="0">
                          <p:val>
                            <p:strVal val="#ppt_h"/>
                          </p:val>
                        </p:tav>
                        <p:tav tm="100000">
                          <p:val>
                            <p:strVal val="#ppt_h"/>
                          </p:val>
                        </p:tav>
                      </p:tavLst>
                    </p:anim>
                    <p:animEffect transition="in" filter="fade">
                      <p:cBhvr>
                        <p:cTn dur="1000"/>
                        <p:tgtEl>
                          <p:spTgt spid="4404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44043"/>
                        </p:tgtEl>
                        <p:attrNameLst>
                          <p:attrName>style.visibility</p:attrName>
                        </p:attrNameLst>
                      </p:cBhvr>
                      <p:to>
                        <p:strVal val="visible"/>
                      </p:to>
                    </p:set>
                    <p:anim calcmode="lin" valueType="num">
                      <p:cBhvr>
                        <p:cTn dur="1000" fill="hold"/>
                        <p:tgtEl>
                          <p:spTgt spid="44043"/>
                        </p:tgtEl>
                        <p:attrNameLst>
                          <p:attrName>ppt_w</p:attrName>
                        </p:attrNameLst>
                      </p:cBhvr>
                      <p:tavLst>
                        <p:tav tm="0">
                          <p:val>
                            <p:strVal val="#ppt_w+.3"/>
                          </p:val>
                        </p:tav>
                        <p:tav tm="100000">
                          <p:val>
                            <p:strVal val="#ppt_w"/>
                          </p:val>
                        </p:tav>
                      </p:tavLst>
                    </p:anim>
                    <p:anim calcmode="lin" valueType="num">
                      <p:cBhvr>
                        <p:cTn dur="1000" fill="hold"/>
                        <p:tgtEl>
                          <p:spTgt spid="44043"/>
                        </p:tgtEl>
                        <p:attrNameLst>
                          <p:attrName>ppt_h</p:attrName>
                        </p:attrNameLst>
                      </p:cBhvr>
                      <p:tavLst>
                        <p:tav tm="0">
                          <p:val>
                            <p:strVal val="#ppt_h"/>
                          </p:val>
                        </p:tav>
                        <p:tav tm="100000">
                          <p:val>
                            <p:strVal val="#ppt_h"/>
                          </p:val>
                        </p:tav>
                      </p:tavLst>
                    </p:anim>
                    <p:animEffect transition="in" filter="fade">
                      <p:cBhvr>
                        <p:cTn dur="1000"/>
                        <p:tgtEl>
                          <p:spTgt spid="4404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44043"/>
                        </p:tgtEl>
                        <p:attrNameLst>
                          <p:attrName>style.visibility</p:attrName>
                        </p:attrNameLst>
                      </p:cBhvr>
                      <p:to>
                        <p:strVal val="visible"/>
                      </p:to>
                    </p:set>
                    <p:anim calcmode="lin" valueType="num">
                      <p:cBhvr>
                        <p:cTn dur="1000" fill="hold"/>
                        <p:tgtEl>
                          <p:spTgt spid="44043"/>
                        </p:tgtEl>
                        <p:attrNameLst>
                          <p:attrName>ppt_w</p:attrName>
                        </p:attrNameLst>
                      </p:cBhvr>
                      <p:tavLst>
                        <p:tav tm="0">
                          <p:val>
                            <p:strVal val="#ppt_w+.3"/>
                          </p:val>
                        </p:tav>
                        <p:tav tm="100000">
                          <p:val>
                            <p:strVal val="#ppt_w"/>
                          </p:val>
                        </p:tav>
                      </p:tavLst>
                    </p:anim>
                    <p:anim calcmode="lin" valueType="num">
                      <p:cBhvr>
                        <p:cTn dur="1000" fill="hold"/>
                        <p:tgtEl>
                          <p:spTgt spid="44043"/>
                        </p:tgtEl>
                        <p:attrNameLst>
                          <p:attrName>ppt_h</p:attrName>
                        </p:attrNameLst>
                      </p:cBhvr>
                      <p:tavLst>
                        <p:tav tm="0">
                          <p:val>
                            <p:strVal val="#ppt_h"/>
                          </p:val>
                        </p:tav>
                        <p:tav tm="100000">
                          <p:val>
                            <p:strVal val="#ppt_h"/>
                          </p:val>
                        </p:tav>
                      </p:tavLst>
                    </p:anim>
                    <p:animEffect transition="in" filter="fade">
                      <p:cBhvr>
                        <p:cTn dur="1000"/>
                        <p:tgtEl>
                          <p:spTgt spid="44043"/>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slide" Target="slide3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14.xml"/><Relationship Id="rId7" Type="http://schemas.openxmlformats.org/officeDocument/2006/relationships/slide" Target="slide26.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slide" Target="slide24.xml"/><Relationship Id="rId5" Type="http://schemas.openxmlformats.org/officeDocument/2006/relationships/slide" Target="slide20.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32.xml"/><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slide" Target="slide35.xml"/><Relationship Id="rId5" Type="http://schemas.openxmlformats.org/officeDocument/2006/relationships/slide" Target="slide34.xml"/><Relationship Id="rId10" Type="http://schemas.openxmlformats.org/officeDocument/2006/relationships/image" Target="../media/image28.jpeg"/><Relationship Id="rId4" Type="http://schemas.openxmlformats.org/officeDocument/2006/relationships/slide" Target="slide20.xml"/><Relationship Id="rId9"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p:txBody>
          <a:bodyPr/>
          <a:lstStyle/>
          <a:p>
            <a:r>
              <a:rPr lang="uk-UA" dirty="0" smtClean="0"/>
              <a:t>Експериментальна частина</a:t>
            </a:r>
            <a:endParaRPr lang="uk-UA" dirty="0"/>
          </a:p>
        </p:txBody>
      </p:sp>
      <p:sp>
        <p:nvSpPr>
          <p:cNvPr id="3" name="Підзаголовок 2"/>
          <p:cNvSpPr>
            <a:spLocks noGrp="1"/>
          </p:cNvSpPr>
          <p:nvPr>
            <p:ph type="subTitle" sz="quarter" idx="1"/>
          </p:nvPr>
        </p:nvSpPr>
        <p:spPr/>
        <p:txBody>
          <a:bodyPr/>
          <a:lstStyle/>
          <a:p>
            <a:r>
              <a:rPr lang="ru-RU" sz="2400" u="sng" dirty="0" err="1">
                <a:solidFill>
                  <a:srgbClr val="000000"/>
                </a:solidFill>
              </a:rPr>
              <a:t>Експериментальне</a:t>
            </a:r>
            <a:r>
              <a:rPr lang="ru-RU" sz="2400" u="sng" dirty="0">
                <a:solidFill>
                  <a:srgbClr val="000000"/>
                </a:solidFill>
              </a:rPr>
              <a:t> </a:t>
            </a:r>
            <a:r>
              <a:rPr lang="ru-RU" sz="2400" u="sng" dirty="0" err="1">
                <a:solidFill>
                  <a:srgbClr val="000000"/>
                </a:solidFill>
              </a:rPr>
              <a:t>вивчення</a:t>
            </a:r>
            <a:r>
              <a:rPr lang="ru-RU" sz="2400" u="sng" dirty="0">
                <a:solidFill>
                  <a:srgbClr val="000000"/>
                </a:solidFill>
              </a:rPr>
              <a:t> </a:t>
            </a:r>
            <a:r>
              <a:rPr lang="ru-RU" sz="2400" u="sng" dirty="0" err="1">
                <a:solidFill>
                  <a:srgbClr val="000000"/>
                </a:solidFill>
              </a:rPr>
              <a:t>явища</a:t>
            </a:r>
            <a:r>
              <a:rPr lang="ru-RU" sz="2400" u="sng" dirty="0">
                <a:solidFill>
                  <a:srgbClr val="000000"/>
                </a:solidFill>
              </a:rPr>
              <a:t> </a:t>
            </a:r>
            <a:r>
              <a:rPr lang="ru-RU" sz="2400" u="sng" dirty="0" err="1">
                <a:solidFill>
                  <a:srgbClr val="000000"/>
                </a:solidFill>
              </a:rPr>
              <a:t>передачі</a:t>
            </a:r>
            <a:r>
              <a:rPr lang="ru-RU" sz="2400" u="sng" dirty="0">
                <a:solidFill>
                  <a:srgbClr val="000000"/>
                </a:solidFill>
              </a:rPr>
              <a:t> </a:t>
            </a:r>
            <a:r>
              <a:rPr lang="ru-RU" sz="2400" u="sng" dirty="0" err="1">
                <a:solidFill>
                  <a:srgbClr val="000000"/>
                </a:solidFill>
              </a:rPr>
              <a:t>електроенергії</a:t>
            </a:r>
            <a:r>
              <a:rPr lang="ru-RU" sz="2400" u="sng" dirty="0">
                <a:solidFill>
                  <a:srgbClr val="000000"/>
                </a:solidFill>
              </a:rPr>
              <a:t> по одному проводу</a:t>
            </a:r>
          </a:p>
          <a:p>
            <a:r>
              <a:rPr lang="ru-RU" sz="2000" b="1" dirty="0" err="1">
                <a:solidFill>
                  <a:srgbClr val="000000"/>
                </a:solidFill>
              </a:rPr>
              <a:t>Бурковський</a:t>
            </a:r>
            <a:r>
              <a:rPr lang="ru-RU" sz="2000" b="1" dirty="0">
                <a:solidFill>
                  <a:srgbClr val="000000"/>
                </a:solidFill>
              </a:rPr>
              <a:t> </a:t>
            </a:r>
            <a:r>
              <a:rPr lang="ru-RU" sz="2000" b="1" dirty="0" err="1">
                <a:solidFill>
                  <a:srgbClr val="000000"/>
                </a:solidFill>
              </a:rPr>
              <a:t>ЯрославЮрійович</a:t>
            </a:r>
            <a:r>
              <a:rPr lang="ru-RU" sz="2000" b="1" dirty="0">
                <a:solidFill>
                  <a:srgbClr val="000000"/>
                </a:solidFill>
              </a:rPr>
              <a:t>, </a:t>
            </a:r>
          </a:p>
          <a:p>
            <a:r>
              <a:rPr lang="ru-RU" sz="2000" b="1" dirty="0" err="1">
                <a:solidFill>
                  <a:srgbClr val="000000"/>
                </a:solidFill>
              </a:rPr>
              <a:t>учень</a:t>
            </a:r>
            <a:r>
              <a:rPr lang="ru-RU" sz="2000" b="1" dirty="0">
                <a:solidFill>
                  <a:srgbClr val="000000"/>
                </a:solidFill>
              </a:rPr>
              <a:t> 10 </a:t>
            </a:r>
            <a:r>
              <a:rPr lang="ru-RU" sz="2000" b="1" dirty="0" err="1">
                <a:solidFill>
                  <a:srgbClr val="000000"/>
                </a:solidFill>
              </a:rPr>
              <a:t>класу</a:t>
            </a:r>
            <a:r>
              <a:rPr lang="ru-RU" sz="2000" b="1" dirty="0">
                <a:solidFill>
                  <a:srgbClr val="000000"/>
                </a:solidFill>
              </a:rPr>
              <a:t> </a:t>
            </a:r>
            <a:r>
              <a:rPr lang="ru-RU" sz="2000" b="1" dirty="0" err="1">
                <a:solidFill>
                  <a:srgbClr val="000000"/>
                </a:solidFill>
              </a:rPr>
              <a:t>Київської</a:t>
            </a:r>
            <a:r>
              <a:rPr lang="ru-RU" sz="2000" b="1" dirty="0">
                <a:solidFill>
                  <a:srgbClr val="000000"/>
                </a:solidFill>
              </a:rPr>
              <a:t> </a:t>
            </a:r>
            <a:r>
              <a:rPr lang="ru-RU" sz="2000" b="1" dirty="0" err="1">
                <a:solidFill>
                  <a:srgbClr val="000000"/>
                </a:solidFill>
              </a:rPr>
              <a:t>інженерної</a:t>
            </a:r>
            <a:r>
              <a:rPr lang="ru-RU" sz="2000" b="1" dirty="0">
                <a:solidFill>
                  <a:srgbClr val="000000"/>
                </a:solidFill>
              </a:rPr>
              <a:t> </a:t>
            </a:r>
            <a:r>
              <a:rPr lang="ru-RU" sz="2000" b="1" dirty="0" err="1">
                <a:solidFill>
                  <a:srgbClr val="000000"/>
                </a:solidFill>
              </a:rPr>
              <a:t>гімназії</a:t>
            </a:r>
            <a:endParaRPr lang="ru-RU" sz="2000" b="1" dirty="0">
              <a:solidFill>
                <a:srgbClr val="000000"/>
              </a:solidFill>
            </a:endParaRPr>
          </a:p>
          <a:p>
            <a:endParaRPr lang="uk-UA" sz="2000" b="1" dirty="0"/>
          </a:p>
        </p:txBody>
      </p:sp>
    </p:spTree>
    <p:extLst>
      <p:ext uri="{BB962C8B-B14F-4D97-AF65-F5344CB8AC3E}">
        <p14:creationId xmlns:p14="http://schemas.microsoft.com/office/powerpoint/2010/main" val="1192780300"/>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Ctr="0"/>
          <a:lstStyle/>
          <a:p>
            <a:r>
              <a:rPr lang="ru-RU" sz="4000" dirty="0"/>
              <a:t/>
            </a:r>
            <a:br>
              <a:rPr lang="ru-RU" sz="4000" dirty="0"/>
            </a:br>
            <a:r>
              <a:rPr lang="ru-RU" sz="4000" dirty="0"/>
              <a:t/>
            </a:r>
            <a:br>
              <a:rPr lang="ru-RU" sz="4000" dirty="0"/>
            </a:br>
            <a:r>
              <a:rPr lang="ru-RU" sz="4000" dirty="0"/>
              <a:t/>
            </a:r>
            <a:br>
              <a:rPr lang="ru-RU" sz="4000" dirty="0"/>
            </a:br>
            <a:r>
              <a:rPr lang="ru-RU" sz="4000" dirty="0"/>
              <a:t/>
            </a:r>
            <a:br>
              <a:rPr lang="ru-RU" sz="4000" dirty="0"/>
            </a:br>
            <a:r>
              <a:rPr lang="ru-RU" sz="4000" dirty="0"/>
              <a:t/>
            </a:r>
            <a:br>
              <a:rPr lang="ru-RU" sz="4000" dirty="0"/>
            </a:br>
            <a:r>
              <a:rPr lang="ru-RU" sz="4000" dirty="0">
                <a:solidFill>
                  <a:schemeClr val="hlink"/>
                </a:solidFill>
              </a:rPr>
              <a:t/>
            </a:r>
            <a:br>
              <a:rPr lang="ru-RU" sz="4000" dirty="0">
                <a:solidFill>
                  <a:schemeClr val="hlink"/>
                </a:solidFill>
              </a:rPr>
            </a:br>
            <a:r>
              <a:rPr lang="ru-RU" sz="4000" dirty="0">
                <a:solidFill>
                  <a:schemeClr val="hlink"/>
                </a:solidFill>
              </a:rPr>
              <a:t/>
            </a:r>
            <a:br>
              <a:rPr lang="ru-RU" sz="4000" dirty="0">
                <a:solidFill>
                  <a:schemeClr val="hlink"/>
                </a:solidFill>
              </a:rPr>
            </a:br>
            <a:r>
              <a:rPr lang="ru-RU" sz="4000" dirty="0">
                <a:solidFill>
                  <a:schemeClr val="hlink"/>
                </a:solidFill>
              </a:rPr>
              <a:t/>
            </a:r>
            <a:br>
              <a:rPr lang="ru-RU" sz="4000" dirty="0">
                <a:solidFill>
                  <a:schemeClr val="hlink"/>
                </a:solidFill>
              </a:rPr>
            </a:br>
            <a:r>
              <a:rPr lang="en-US" sz="4000" dirty="0">
                <a:solidFill>
                  <a:schemeClr val="hlink"/>
                </a:solidFill>
              </a:rPr>
              <a:t/>
            </a:r>
            <a:br>
              <a:rPr lang="en-US" sz="4000" dirty="0">
                <a:solidFill>
                  <a:schemeClr val="hlink"/>
                </a:solidFill>
              </a:rPr>
            </a:br>
            <a:r>
              <a:rPr lang="en-US" sz="4000" dirty="0">
                <a:solidFill>
                  <a:schemeClr val="hlink"/>
                </a:solidFill>
              </a:rPr>
              <a:t/>
            </a:r>
            <a:br>
              <a:rPr lang="en-US" sz="4000" dirty="0">
                <a:solidFill>
                  <a:schemeClr val="hlink"/>
                </a:solidFill>
              </a:rPr>
            </a:br>
            <a:r>
              <a:rPr lang="ru-RU" sz="4000" dirty="0">
                <a:solidFill>
                  <a:schemeClr val="hlink"/>
                </a:solidFill>
              </a:rPr>
              <a:t/>
            </a:r>
            <a:br>
              <a:rPr lang="ru-RU" sz="4000" dirty="0">
                <a:solidFill>
                  <a:schemeClr val="hlink"/>
                </a:solidFill>
              </a:rPr>
            </a:br>
            <a:r>
              <a:rPr lang="ru-RU" sz="4000" dirty="0">
                <a:solidFill>
                  <a:schemeClr val="hlink"/>
                </a:solidFill>
              </a:rPr>
              <a:t/>
            </a:r>
            <a:br>
              <a:rPr lang="ru-RU" sz="4000" dirty="0">
                <a:solidFill>
                  <a:schemeClr val="hlink"/>
                </a:solidFill>
              </a:rPr>
            </a:br>
            <a:endParaRPr lang="ru-RU" sz="4000" dirty="0">
              <a:solidFill>
                <a:schemeClr val="hlink"/>
              </a:solidFill>
            </a:endParaRPr>
          </a:p>
        </p:txBody>
      </p:sp>
    </p:spTree>
  </p:cSld>
  <p:clrMapOvr>
    <a:masterClrMapping/>
  </p:clrMapOvr>
  <p:transition spd="slow" advClick="0" advTm="2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r>
              <a:rPr lang="ru-RU" sz="5400" dirty="0">
                <a:solidFill>
                  <a:schemeClr val="hlink"/>
                </a:solidFill>
                <a:effectLst>
                  <a:outerShdw blurRad="38100" dist="38100" dir="2700000" algn="tl">
                    <a:srgbClr val="FFFFFF"/>
                  </a:outerShdw>
                </a:effectLst>
              </a:rPr>
              <a:t>Содержание</a:t>
            </a:r>
          </a:p>
        </p:txBody>
      </p:sp>
      <p:sp>
        <p:nvSpPr>
          <p:cNvPr id="3" name="Содержимое 2"/>
          <p:cNvSpPr>
            <a:spLocks noGrp="1"/>
          </p:cNvSpPr>
          <p:nvPr>
            <p:ph idx="4294967295"/>
          </p:nvPr>
        </p:nvSpPr>
        <p:spPr/>
        <p:txBody>
          <a:bodyPr/>
          <a:lstStyle/>
          <a:p>
            <a:r>
              <a:rPr lang="ru-RU" sz="5400" u="sng" dirty="0">
                <a:solidFill>
                  <a:srgbClr val="3333FF"/>
                </a:solidFill>
                <a:effectLst>
                  <a:outerShdw blurRad="38100" dist="38100" dir="2700000" algn="tl">
                    <a:srgbClr val="FFFFFF"/>
                  </a:outerShdw>
                </a:effectLst>
                <a:hlinkClick r:id="rId3" action="ppaction://hlinksldjump"/>
              </a:rPr>
              <a:t>В мелькании лет…</a:t>
            </a:r>
            <a:endParaRPr lang="ru-RU" sz="5400" u="sng" dirty="0">
              <a:solidFill>
                <a:srgbClr val="3333FF"/>
              </a:solidFill>
              <a:effectLst>
                <a:outerShdw blurRad="38100" dist="38100" dir="2700000" algn="tl">
                  <a:srgbClr val="FFFFFF"/>
                </a:outerShdw>
              </a:effectLst>
            </a:endParaRPr>
          </a:p>
          <a:p>
            <a:r>
              <a:rPr lang="ru-RU" sz="5400" dirty="0">
                <a:solidFill>
                  <a:srgbClr val="3333FF"/>
                </a:solidFill>
                <a:effectLst>
                  <a:outerShdw blurRad="38100" dist="38100" dir="2700000" algn="tl">
                    <a:srgbClr val="FFFFFF"/>
                  </a:outerShdw>
                </a:effectLst>
                <a:hlinkClick r:id="rId4" action="ppaction://hlinksldjump"/>
              </a:rPr>
              <a:t>А был ли гений?</a:t>
            </a:r>
            <a:endParaRPr lang="ru-RU" sz="5400" dirty="0">
              <a:solidFill>
                <a:srgbClr val="3333FF"/>
              </a:solidFill>
              <a:effectLst>
                <a:outerShdw blurRad="38100" dist="38100" dir="2700000" algn="tl">
                  <a:srgbClr val="FFFFFF"/>
                </a:outerShdw>
              </a:effectLst>
            </a:endParaRPr>
          </a:p>
        </p:txBody>
      </p:sp>
      <p:pic>
        <p:nvPicPr>
          <p:cNvPr id="5124" name="Рисунок 5" descr="teslapic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9233" y="4429125"/>
            <a:ext cx="20002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345821" y="2143116"/>
            <a:ext cx="4222631" cy="923330"/>
          </a:xfrm>
          <a:prstGeom prst="rect">
            <a:avLst/>
          </a:prstGeom>
          <a:noFill/>
        </p:spPr>
        <p:txBody>
          <a:bodyPr wrap="none">
            <a:spAutoFit/>
          </a:bodyPr>
          <a:lstStyle/>
          <a:p>
            <a:pPr algn="ctr">
              <a:defRPr/>
            </a:pPr>
            <a:r>
              <a:rPr lang="ru-RU" sz="5400" b="1" dirty="0" smtClean="0">
                <a:ln w="10541" cmpd="sng">
                  <a:solidFill>
                    <a:schemeClr val="bg1">
                      <a:lumMod val="75000"/>
                    </a:schemeClr>
                  </a:solidFill>
                  <a:prstDash val="solid"/>
                </a:ln>
                <a:blipFill>
                  <a:blip r:embed="rId3"/>
                  <a:tile tx="0" ty="0" sx="100000" sy="100000" flip="none" algn="tl"/>
                </a:blipFill>
              </a:rPr>
              <a:t>Биография</a:t>
            </a:r>
            <a:endParaRPr lang="ru-RU" sz="5400" b="1" dirty="0">
              <a:ln w="10541" cmpd="sng">
                <a:solidFill>
                  <a:schemeClr val="bg1">
                    <a:lumMod val="75000"/>
                  </a:schemeClr>
                </a:solidFill>
                <a:prstDash val="solid"/>
              </a:ln>
              <a:blipFill>
                <a:blip r:embed="rId3"/>
                <a:tile tx="0" ty="0" sx="100000" sy="100000" flip="none" algn="tl"/>
              </a:blipFill>
            </a:endParaRPr>
          </a:p>
        </p:txBody>
      </p:sp>
    </p:spTree>
  </p:cSld>
  <p:clrMapOvr>
    <a:masterClrMapping/>
  </p:clrMapOvr>
  <p:transition spd="slow" advClick="0" advTm="2000">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p:txBody>
          <a:bodyPr/>
          <a:lstStyle/>
          <a:p>
            <a:r>
              <a:rPr lang="ru-RU" u="sng" dirty="0">
                <a:solidFill>
                  <a:srgbClr val="FF00FF"/>
                </a:solidFill>
                <a:effectLst>
                  <a:outerShdw blurRad="38100" dist="38100" dir="2700000" algn="tl">
                    <a:srgbClr val="FFFFFF"/>
                  </a:outerShdw>
                </a:effectLst>
                <a:hlinkClick r:id="rId3" action="ppaction://hlinksldjump"/>
              </a:rPr>
              <a:t>Детство</a:t>
            </a:r>
            <a:endParaRPr lang="ru-RU" u="sng" dirty="0">
              <a:solidFill>
                <a:srgbClr val="FF00FF"/>
              </a:solidFill>
              <a:effectLst>
                <a:outerShdw blurRad="38100" dist="38100" dir="2700000" algn="tl">
                  <a:srgbClr val="FFFFFF"/>
                </a:outerShdw>
              </a:effectLst>
            </a:endParaRPr>
          </a:p>
          <a:p>
            <a:r>
              <a:rPr lang="ru-RU" u="sng" dirty="0">
                <a:solidFill>
                  <a:srgbClr val="FF00FF"/>
                </a:solidFill>
                <a:effectLst>
                  <a:outerShdw blurRad="38100" dist="38100" dir="2700000" algn="tl">
                    <a:srgbClr val="FFFFFF"/>
                  </a:outerShdw>
                </a:effectLst>
                <a:hlinkClick r:id="rId4" action="ppaction://hlinksldjump"/>
              </a:rPr>
              <a:t>Болезнь </a:t>
            </a:r>
            <a:r>
              <a:rPr lang="ru-RU" u="sng" dirty="0" smtClean="0">
                <a:solidFill>
                  <a:srgbClr val="FF00FF"/>
                </a:solidFill>
                <a:effectLst>
                  <a:outerShdw blurRad="38100" dist="38100" dir="2700000" algn="tl">
                    <a:srgbClr val="FFFFFF"/>
                  </a:outerShdw>
                </a:effectLst>
                <a:hlinkClick r:id="rId4" action="ppaction://hlinksldjump"/>
              </a:rPr>
              <a:t>Тесла в детстве </a:t>
            </a:r>
            <a:r>
              <a:rPr lang="ru-RU" u="sng" dirty="0">
                <a:solidFill>
                  <a:srgbClr val="FF00FF"/>
                </a:solidFill>
                <a:effectLst>
                  <a:outerShdw blurRad="38100" dist="38100" dir="2700000" algn="tl">
                    <a:srgbClr val="FFFFFF"/>
                  </a:outerShdw>
                </a:effectLst>
                <a:hlinkClick r:id="rId4" action="ppaction://hlinksldjump"/>
              </a:rPr>
              <a:t>и ее последствия</a:t>
            </a:r>
            <a:endParaRPr lang="ru-RU" u="sng" dirty="0">
              <a:solidFill>
                <a:srgbClr val="FF00FF"/>
              </a:solidFill>
              <a:effectLst>
                <a:outerShdw blurRad="38100" dist="38100" dir="2700000" algn="tl">
                  <a:srgbClr val="FFFFFF"/>
                </a:outerShdw>
              </a:effectLst>
            </a:endParaRPr>
          </a:p>
          <a:p>
            <a:r>
              <a:rPr lang="ru-RU" u="sng" dirty="0">
                <a:solidFill>
                  <a:srgbClr val="FF00FF"/>
                </a:solidFill>
                <a:effectLst>
                  <a:outerShdw blurRad="38100" dist="38100" dir="2700000" algn="tl">
                    <a:srgbClr val="FFFFFF"/>
                  </a:outerShdw>
                </a:effectLst>
                <a:hlinkClick r:id="rId5" action="ppaction://hlinksldjump"/>
              </a:rPr>
              <a:t>Самореализация в Америке</a:t>
            </a:r>
            <a:endParaRPr lang="ru-RU" u="sng" dirty="0">
              <a:solidFill>
                <a:srgbClr val="FF00FF"/>
              </a:solidFill>
              <a:effectLst>
                <a:outerShdw blurRad="38100" dist="38100" dir="2700000" algn="tl">
                  <a:srgbClr val="FFFFFF"/>
                </a:outerShdw>
              </a:effectLst>
            </a:endParaRPr>
          </a:p>
          <a:p>
            <a:r>
              <a:rPr lang="ru-RU" u="sng" dirty="0">
                <a:solidFill>
                  <a:srgbClr val="FF00FF"/>
                </a:solidFill>
                <a:effectLst>
                  <a:outerShdw blurRad="38100" dist="38100" dir="2700000" algn="tl">
                    <a:srgbClr val="FFFFFF"/>
                  </a:outerShdw>
                </a:effectLst>
                <a:hlinkClick r:id="rId6" action="ppaction://hlinksldjump"/>
              </a:rPr>
              <a:t>После провала </a:t>
            </a:r>
            <a:r>
              <a:rPr lang="ru-RU" u="sng" dirty="0" smtClean="0">
                <a:solidFill>
                  <a:srgbClr val="FF00FF"/>
                </a:solidFill>
                <a:effectLst>
                  <a:outerShdw blurRad="38100" dist="38100" dir="2700000" algn="tl">
                    <a:srgbClr val="FFFFFF"/>
                  </a:outerShdw>
                </a:effectLst>
                <a:hlinkClick r:id="rId6" action="ppaction://hlinksldjump"/>
              </a:rPr>
              <a:t>Уорденклиффа  </a:t>
            </a:r>
            <a:endParaRPr lang="ru-RU" u="sng" dirty="0">
              <a:solidFill>
                <a:srgbClr val="FF00FF"/>
              </a:solidFill>
              <a:effectLst>
                <a:outerShdw blurRad="38100" dist="38100" dir="2700000" algn="tl">
                  <a:srgbClr val="FFFFFF"/>
                </a:outerShdw>
              </a:effectLst>
            </a:endParaRPr>
          </a:p>
          <a:p>
            <a:r>
              <a:rPr lang="ru-RU" u="sng" dirty="0">
                <a:solidFill>
                  <a:srgbClr val="FF00FF"/>
                </a:solidFill>
                <a:effectLst>
                  <a:outerShdw blurRad="38100" dist="38100" dir="2700000" algn="tl">
                    <a:srgbClr val="FFFFFF"/>
                  </a:outerShdw>
                </a:effectLst>
                <a:hlinkClick r:id="rId7" action="ppaction://hlinksldjump"/>
              </a:rPr>
              <a:t>Последние годы жизни</a:t>
            </a:r>
            <a:endParaRPr lang="ru-RU" u="sng" dirty="0">
              <a:solidFill>
                <a:srgbClr val="FF00FF"/>
              </a:solidFill>
              <a:effectLst>
                <a:outerShdw blurRad="38100" dist="38100" dir="2700000" algn="tl">
                  <a:srgbClr val="FFFFFF"/>
                </a:outerShdw>
              </a:effectLst>
            </a:endParaRPr>
          </a:p>
        </p:txBody>
      </p:sp>
      <p:pic>
        <p:nvPicPr>
          <p:cNvPr id="50180" name="Рисунок 5" descr="teslapic0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4404717"/>
            <a:ext cx="20002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492375"/>
            <a:ext cx="5003800" cy="1470025"/>
          </a:xfrm>
        </p:spPr>
        <p:txBody>
          <a:bodyPr anchorCtr="0"/>
          <a:lstStyle/>
          <a:p>
            <a:pPr algn="just">
              <a:lnSpc>
                <a:spcPct val="150000"/>
              </a:lnSpc>
            </a:pPr>
            <a:r>
              <a:rPr lang="ru-RU" sz="1600">
                <a:solidFill>
                  <a:schemeClr val="hlink"/>
                </a:solidFill>
                <a:latin typeface="Comic Sans MS" pitchFamily="66" charset="0"/>
              </a:rPr>
              <a:t>      </a:t>
            </a:r>
            <a:r>
              <a:rPr lang="ru-RU" sz="1600" b="1">
                <a:solidFill>
                  <a:schemeClr val="hlink"/>
                </a:solidFill>
                <a:latin typeface="Comic Sans MS" pitchFamily="66" charset="0"/>
              </a:rPr>
              <a:t>Никола Тесла родился 10 июля 1856г. в семье священника сербского селения Смеляны, недалеко от Адриатического побережья. Уже в юности Тесла выглядел демонически: высокий рост, худоба, впалые щеки, пристальный взгляд горящих глаз.</a:t>
            </a:r>
            <a:br>
              <a:rPr lang="ru-RU" sz="1600" b="1">
                <a:solidFill>
                  <a:schemeClr val="hlink"/>
                </a:solidFill>
                <a:latin typeface="Comic Sans MS" pitchFamily="66" charset="0"/>
              </a:rPr>
            </a:br>
            <a:r>
              <a:rPr lang="ru-RU" sz="1600" b="1">
                <a:solidFill>
                  <a:schemeClr val="hlink"/>
                </a:solidFill>
                <a:latin typeface="Comic Sans MS" pitchFamily="66" charset="0"/>
              </a:rPr>
              <a:t>Вплоть до восьми лет Тесла был слабым и нерешительным. Попросту ему не хватало сил и отваги прийти к какому бы то ни было решению. Чувства обуревали его постоянно, и маленький Тесла всё время пребывал между двумя крайностями - восхищением и грустью. Его преследовали мысли о боли, смерти, о религиозном страхе. </a:t>
            </a:r>
            <a:r>
              <a:rPr lang="ru-RU" sz="1600" b="1">
                <a:solidFill>
                  <a:srgbClr val="000000"/>
                </a:solidFill>
                <a:effectLst>
                  <a:outerShdw blurRad="38100" dist="38100" dir="2700000" algn="tl">
                    <a:srgbClr val="FFFFFF"/>
                  </a:outerShdw>
                </a:effectLst>
                <a:latin typeface="Comic Sans MS" pitchFamily="66" charset="0"/>
              </a:rPr>
              <a:t/>
            </a:r>
            <a:br>
              <a:rPr lang="ru-RU" sz="1600" b="1">
                <a:solidFill>
                  <a:srgbClr val="000000"/>
                </a:solidFill>
                <a:effectLst>
                  <a:outerShdw blurRad="38100" dist="38100" dir="2700000" algn="tl">
                    <a:srgbClr val="FFFFFF"/>
                  </a:outerShdw>
                </a:effectLst>
                <a:latin typeface="Comic Sans MS" pitchFamily="66" charset="0"/>
              </a:rPr>
            </a:br>
            <a:endParaRPr lang="ru-RU" sz="1600" b="1">
              <a:solidFill>
                <a:srgbClr val="000000"/>
              </a:solidFill>
              <a:effectLst>
                <a:outerShdw blurRad="38100" dist="38100" dir="2700000" algn="tl">
                  <a:srgbClr val="FFFFFF"/>
                </a:outerShdw>
              </a:effectLst>
              <a:latin typeface="Comic Sans MS" pitchFamily="66" charset="0"/>
            </a:endParaRPr>
          </a:p>
        </p:txBody>
      </p:sp>
      <p:sp>
        <p:nvSpPr>
          <p:cNvPr id="6150" name="Rectangle 6"/>
          <p:cNvSpPr>
            <a:spLocks noGrp="1" noChangeArrowheads="1"/>
          </p:cNvSpPr>
          <p:nvPr>
            <p:ph type="subTitle" idx="4294967295"/>
          </p:nvPr>
        </p:nvSpPr>
        <p:spPr>
          <a:xfrm>
            <a:off x="827088" y="6165850"/>
            <a:ext cx="7416800" cy="409575"/>
          </a:xfrm>
          <a:noFill/>
        </p:spPr>
        <p:txBody>
          <a:bodyPr/>
          <a:lstStyle/>
          <a:p>
            <a:pPr marL="0" indent="0">
              <a:lnSpc>
                <a:spcPct val="80000"/>
              </a:lnSpc>
              <a:buFont typeface="Wingdings" pitchFamily="2" charset="2"/>
              <a:buNone/>
            </a:pPr>
            <a:r>
              <a:rPr lang="ru-RU" sz="1400">
                <a:solidFill>
                  <a:srgbClr val="000000"/>
                </a:solidFill>
                <a:effectLst>
                  <a:outerShdw blurRad="38100" dist="38100" dir="2700000" algn="tl">
                    <a:srgbClr val="FFFFFF"/>
                  </a:outerShdw>
                </a:effectLst>
                <a:hlinkClick r:id="" action="ppaction://hlinkshowjump?jump=previousslide"/>
              </a:rPr>
              <a:t>     </a:t>
            </a:r>
            <a:endParaRPr lang="ru-RU" sz="1400" b="1">
              <a:solidFill>
                <a:srgbClr val="000000"/>
              </a:solidFill>
              <a:effectLst>
                <a:outerShdw blurRad="38100" dist="38100" dir="2700000" algn="tl">
                  <a:srgbClr val="FFFFFF"/>
                </a:outerShdw>
              </a:effectLst>
              <a:latin typeface="Comic Sans MS" pitchFamily="66" charset="0"/>
            </a:endParaRPr>
          </a:p>
        </p:txBody>
      </p:sp>
      <p:sp>
        <p:nvSpPr>
          <p:cNvPr id="51204" name="WordArt 9">
            <a:hlinkClick r:id="" action="ppaction://hlinkshowjump?jump=previousslide"/>
          </p:cNvPr>
          <p:cNvSpPr>
            <a:spLocks noChangeArrowheads="1" noChangeShapeType="1" noTextEdit="1"/>
          </p:cNvSpPr>
          <p:nvPr/>
        </p:nvSpPr>
        <p:spPr bwMode="auto">
          <a:xfrm>
            <a:off x="323850" y="6237288"/>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51205" name="WordArt 10">
            <a:hlinkClick r:id="" action="ppaction://hlinkshowjump?jump=nextslide"/>
          </p:cNvPr>
          <p:cNvSpPr>
            <a:spLocks noChangeArrowheads="1" noChangeShapeType="1" noTextEdit="1"/>
          </p:cNvSpPr>
          <p:nvPr/>
        </p:nvSpPr>
        <p:spPr bwMode="auto">
          <a:xfrm>
            <a:off x="7740650" y="63087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51206" name="Picture 6" descr="x_f8a8e41f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20713"/>
            <a:ext cx="3671887" cy="47513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1" presetClass="entr" presetSubtype="0" fill="hold" nodeType="with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fade">
                                      <p:cBhvr>
                                        <p:cTn id="12" dur="770" decel="100000"/>
                                        <p:tgtEl>
                                          <p:spTgt spid="51206"/>
                                        </p:tgtEl>
                                      </p:cBhvr>
                                    </p:animEffect>
                                    <p:animScale>
                                      <p:cBhvr>
                                        <p:cTn id="13" dur="770" decel="100000"/>
                                        <p:tgtEl>
                                          <p:spTgt spid="51206"/>
                                        </p:tgtEl>
                                      </p:cBhvr>
                                      <p:from x="10000" y="10000"/>
                                      <p:to x="200000" y="450000"/>
                                    </p:animScale>
                                    <p:animScale>
                                      <p:cBhvr>
                                        <p:cTn id="14" dur="1230" accel="100000" fill="hold">
                                          <p:stCondLst>
                                            <p:cond delay="770"/>
                                          </p:stCondLst>
                                        </p:cTn>
                                        <p:tgtEl>
                                          <p:spTgt spid="51206"/>
                                        </p:tgtEl>
                                      </p:cBhvr>
                                      <p:from x="200000" y="450000"/>
                                      <p:to x="100000" y="100000"/>
                                    </p:animScale>
                                    <p:set>
                                      <p:cBhvr>
                                        <p:cTn id="15" dur="770" fill="hold"/>
                                        <p:tgtEl>
                                          <p:spTgt spid="51206"/>
                                        </p:tgtEl>
                                        <p:attrNameLst>
                                          <p:attrName>ppt_x</p:attrName>
                                        </p:attrNameLst>
                                      </p:cBhvr>
                                      <p:to>
                                        <p:strVal val="(0.5)"/>
                                      </p:to>
                                    </p:set>
                                    <p:anim from="(0.5)" to="(#ppt_x)" calcmode="lin" valueType="num">
                                      <p:cBhvr>
                                        <p:cTn id="16" dur="1230" accel="100000" fill="hold">
                                          <p:stCondLst>
                                            <p:cond delay="770"/>
                                          </p:stCondLst>
                                        </p:cTn>
                                        <p:tgtEl>
                                          <p:spTgt spid="51206"/>
                                        </p:tgtEl>
                                        <p:attrNameLst>
                                          <p:attrName>ppt_x</p:attrName>
                                        </p:attrNameLst>
                                      </p:cBhvr>
                                    </p:anim>
                                    <p:set>
                                      <p:cBhvr>
                                        <p:cTn id="17" dur="770" fill="hold"/>
                                        <p:tgtEl>
                                          <p:spTgt spid="51206"/>
                                        </p:tgtEl>
                                        <p:attrNameLst>
                                          <p:attrName>ppt_y</p:attrName>
                                        </p:attrNameLst>
                                      </p:cBhvr>
                                      <p:to>
                                        <p:strVal val="(#ppt_y+0.4)"/>
                                      </p:to>
                                    </p:set>
                                    <p:anim from="(#ppt_y+0.4)" to="(#ppt_y)" calcmode="lin" valueType="num">
                                      <p:cBhvr>
                                        <p:cTn id="18" dur="1230" accel="100000" fill="hold">
                                          <p:stCondLst>
                                            <p:cond delay="770"/>
                                          </p:stCondLst>
                                        </p:cTn>
                                        <p:tgtEl>
                                          <p:spTgt spid="5120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052513"/>
            <a:ext cx="9144000" cy="1657350"/>
          </a:xfrm>
        </p:spPr>
        <p:txBody>
          <a:bodyPr anchorCtr="0"/>
          <a:lstStyle/>
          <a:p>
            <a:pPr algn="just">
              <a:lnSpc>
                <a:spcPct val="150000"/>
              </a:lnSpc>
            </a:pPr>
            <a:r>
              <a:rPr lang="ru-RU" sz="1800" b="1" dirty="0">
                <a:solidFill>
                  <a:schemeClr val="hlink"/>
                </a:solidFill>
                <a:latin typeface="Comic Sans MS" pitchFamily="66" charset="0"/>
              </a:rPr>
              <a:t>В то время в нём развились многие удивительные наклонности и привычки, и часть из них можно приписать внешним влияниям, но некоторые продолжают оставаться </a:t>
            </a:r>
            <a:r>
              <a:rPr lang="ru-RU" sz="1800" b="1" dirty="0" smtClean="0">
                <a:solidFill>
                  <a:schemeClr val="hlink"/>
                </a:solidFill>
                <a:latin typeface="Comic Sans MS" pitchFamily="66" charset="0"/>
              </a:rPr>
              <a:t>необъяснимыми</a:t>
            </a:r>
            <a:r>
              <a:rPr lang="ru-RU" sz="1800" b="1" dirty="0">
                <a:solidFill>
                  <a:schemeClr val="hlink"/>
                </a:solidFill>
                <a:latin typeface="Comic Sans MS" pitchFamily="66" charset="0"/>
              </a:rPr>
              <a:t>. Так, при взгляде на жемчуг с ним случалось нечто наподобие приступа; искристость кристаллов, как и других острогранных предметов с ровными поверхностями, его восхищала. Персики приводили к приступам лихорадки; появление в доме какого бы </a:t>
            </a:r>
            <a:r>
              <a:rPr lang="ru-RU" sz="1800" b="1" dirty="0" smtClean="0">
                <a:solidFill>
                  <a:schemeClr val="hlink"/>
                </a:solidFill>
                <a:latin typeface="Comic Sans MS" pitchFamily="66" charset="0"/>
              </a:rPr>
              <a:t>то ни </a:t>
            </a:r>
            <a:r>
              <a:rPr lang="ru-RU" sz="1800" b="1" dirty="0">
                <a:solidFill>
                  <a:schemeClr val="hlink"/>
                </a:solidFill>
                <a:latin typeface="Comic Sans MS" pitchFamily="66" charset="0"/>
              </a:rPr>
              <a:t>было уюта вызывало невыносимую неловкость. </a:t>
            </a:r>
            <a:r>
              <a:rPr lang="ru-RU" sz="1400" b="1" dirty="0">
                <a:solidFill>
                  <a:srgbClr val="000000"/>
                </a:solidFill>
                <a:effectLst>
                  <a:outerShdw blurRad="38100" dist="38100" dir="2700000" algn="tl">
                    <a:srgbClr val="FFFFFF"/>
                  </a:outerShdw>
                </a:effectLst>
                <a:latin typeface="Comic Sans MS" pitchFamily="66" charset="0"/>
              </a:rPr>
              <a:t/>
            </a:r>
            <a:br>
              <a:rPr lang="ru-RU" sz="1400" b="1" dirty="0">
                <a:solidFill>
                  <a:srgbClr val="000000"/>
                </a:solidFill>
                <a:effectLst>
                  <a:outerShdw blurRad="38100" dist="38100" dir="2700000" algn="tl">
                    <a:srgbClr val="FFFFFF"/>
                  </a:outerShdw>
                </a:effectLst>
                <a:latin typeface="Comic Sans MS" pitchFamily="66" charset="0"/>
              </a:rPr>
            </a:br>
            <a:endParaRPr lang="ru-RU" sz="1400" b="1" dirty="0">
              <a:solidFill>
                <a:srgbClr val="000000"/>
              </a:solidFill>
              <a:effectLst>
                <a:outerShdw blurRad="38100" dist="38100" dir="2700000" algn="tl">
                  <a:srgbClr val="FFFFFF"/>
                </a:outerShdw>
              </a:effectLst>
              <a:latin typeface="Comic Sans MS" pitchFamily="66" charset="0"/>
            </a:endParaRPr>
          </a:p>
        </p:txBody>
      </p:sp>
      <p:sp>
        <p:nvSpPr>
          <p:cNvPr id="6150" name="Rectangle 6"/>
          <p:cNvSpPr>
            <a:spLocks noGrp="1" noChangeArrowheads="1"/>
          </p:cNvSpPr>
          <p:nvPr>
            <p:ph type="subTitle" idx="4294967295"/>
          </p:nvPr>
        </p:nvSpPr>
        <p:spPr>
          <a:xfrm>
            <a:off x="827088" y="6165850"/>
            <a:ext cx="7416800" cy="409575"/>
          </a:xfrm>
          <a:noFill/>
        </p:spPr>
        <p:txBody>
          <a:bodyPr/>
          <a:lstStyle/>
          <a:p>
            <a:pPr marL="0" indent="0">
              <a:lnSpc>
                <a:spcPct val="80000"/>
              </a:lnSpc>
              <a:buFont typeface="Wingdings" pitchFamily="2" charset="2"/>
              <a:buNone/>
            </a:pPr>
            <a:r>
              <a:rPr lang="ru-RU" sz="1400">
                <a:solidFill>
                  <a:srgbClr val="000000"/>
                </a:solidFill>
                <a:effectLst>
                  <a:outerShdw blurRad="38100" dist="38100" dir="2700000" algn="tl">
                    <a:srgbClr val="FFFFFF"/>
                  </a:outerShdw>
                </a:effectLst>
                <a:hlinkClick r:id="" action="ppaction://hlinkshowjump?jump=previousslide"/>
              </a:rPr>
              <a:t>     </a:t>
            </a:r>
            <a:endParaRPr lang="ru-RU" sz="1400" b="1">
              <a:solidFill>
                <a:srgbClr val="000000"/>
              </a:solidFill>
              <a:effectLst>
                <a:outerShdw blurRad="38100" dist="38100" dir="2700000" algn="tl">
                  <a:srgbClr val="FFFFFF"/>
                </a:outerShdw>
              </a:effectLst>
              <a:latin typeface="Comic Sans MS" pitchFamily="66" charset="0"/>
            </a:endParaRPr>
          </a:p>
        </p:txBody>
      </p:sp>
      <p:sp>
        <p:nvSpPr>
          <p:cNvPr id="6148" name="WordArt 9">
            <a:hlinkClick r:id="" action="ppaction://hlinkshowjump?jump=previousslide"/>
          </p:cNvPr>
          <p:cNvSpPr>
            <a:spLocks noChangeArrowheads="1" noChangeShapeType="1" noTextEdit="1"/>
          </p:cNvSpPr>
          <p:nvPr/>
        </p:nvSpPr>
        <p:spPr bwMode="auto">
          <a:xfrm>
            <a:off x="323850" y="6237288"/>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6149" name="WordArt 10">
            <a:hlinkClick r:id="" action="ppaction://hlinkshowjump?jump=nextslide"/>
          </p:cNvPr>
          <p:cNvSpPr>
            <a:spLocks noChangeArrowheads="1" noChangeShapeType="1" noTextEdit="1"/>
          </p:cNvSpPr>
          <p:nvPr/>
        </p:nvSpPr>
        <p:spPr bwMode="auto">
          <a:xfrm>
            <a:off x="7740650" y="63087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6151" name="Picture 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500438"/>
            <a:ext cx="4103688" cy="3095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5" presetClass="entr" presetSubtype="0" fill="hold" nodeType="with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p:cTn id="12" dur="1000" fill="hold"/>
                                        <p:tgtEl>
                                          <p:spTgt spid="6151"/>
                                        </p:tgtEl>
                                        <p:attrNameLst>
                                          <p:attrName>ppt_w</p:attrName>
                                        </p:attrNameLst>
                                      </p:cBhvr>
                                      <p:tavLst>
                                        <p:tav tm="0">
                                          <p:val>
                                            <p:fltVal val="0"/>
                                          </p:val>
                                        </p:tav>
                                        <p:tav tm="100000">
                                          <p:val>
                                            <p:strVal val="#ppt_w"/>
                                          </p:val>
                                        </p:tav>
                                      </p:tavLst>
                                    </p:anim>
                                    <p:anim calcmode="lin" valueType="num">
                                      <p:cBhvr>
                                        <p:cTn id="13" dur="1000" fill="hold"/>
                                        <p:tgtEl>
                                          <p:spTgt spid="6151"/>
                                        </p:tgtEl>
                                        <p:attrNameLst>
                                          <p:attrName>ppt_h</p:attrName>
                                        </p:attrNameLst>
                                      </p:cBhvr>
                                      <p:tavLst>
                                        <p:tav tm="0">
                                          <p:val>
                                            <p:fltVal val="0"/>
                                          </p:val>
                                        </p:tav>
                                        <p:tav tm="100000">
                                          <p:val>
                                            <p:strVal val="#ppt_h"/>
                                          </p:val>
                                        </p:tav>
                                      </p:tavLst>
                                    </p:anim>
                                    <p:anim calcmode="lin" valueType="num">
                                      <p:cBhvr>
                                        <p:cTn id="14" dur="1000" fill="hold"/>
                                        <p:tgtEl>
                                          <p:spTgt spid="615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1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268413"/>
            <a:ext cx="9144000" cy="1470025"/>
          </a:xfrm>
        </p:spPr>
        <p:txBody>
          <a:bodyPr anchorCtr="0"/>
          <a:lstStyle/>
          <a:p>
            <a:pPr algn="just">
              <a:lnSpc>
                <a:spcPct val="150000"/>
              </a:lnSpc>
            </a:pPr>
            <a:r>
              <a:rPr lang="ru-RU" sz="1800" b="1" dirty="0">
                <a:solidFill>
                  <a:schemeClr val="hlink"/>
                </a:solidFill>
                <a:latin typeface="Comic Sans MS" pitchFamily="66" charset="0"/>
              </a:rPr>
              <a:t>Книги он любил больше всего, и, поскольку у его отца была великолепная библиотека, мальчик удовлетворял в ней рано пробудившуюся страсть к чтению. Отец, однако, противился тому и впадал в ярость, если заставал сына за ночным чтением, прятал свечи, не желая, чтобы мальчик портил глаза. Но Тесла доставал сало, делал фитили и, отлив тонкие сальные свечи, читал иногда до зари, предварительно заткнув все щели и замочную скважину.</a:t>
            </a:r>
            <a:r>
              <a:rPr lang="ru-RU" sz="1400" b="1" dirty="0">
                <a:solidFill>
                  <a:srgbClr val="000000"/>
                </a:solidFill>
                <a:effectLst>
                  <a:outerShdw blurRad="38100" dist="38100" dir="2700000" algn="tl">
                    <a:srgbClr val="FFFFFF"/>
                  </a:outerShdw>
                </a:effectLst>
                <a:latin typeface="Comic Sans MS" pitchFamily="66" charset="0"/>
              </a:rPr>
              <a:t> </a:t>
            </a:r>
            <a:br>
              <a:rPr lang="ru-RU" sz="1400" b="1" dirty="0">
                <a:solidFill>
                  <a:srgbClr val="000000"/>
                </a:solidFill>
                <a:effectLst>
                  <a:outerShdw blurRad="38100" dist="38100" dir="2700000" algn="tl">
                    <a:srgbClr val="FFFFFF"/>
                  </a:outerShdw>
                </a:effectLst>
                <a:latin typeface="Comic Sans MS" pitchFamily="66" charset="0"/>
              </a:rPr>
            </a:br>
            <a:endParaRPr lang="ru-RU" sz="1400" b="1" dirty="0">
              <a:solidFill>
                <a:srgbClr val="000000"/>
              </a:solidFill>
              <a:effectLst>
                <a:outerShdw blurRad="38100" dist="38100" dir="2700000" algn="tl">
                  <a:srgbClr val="FFFFFF"/>
                </a:outerShdw>
              </a:effectLst>
              <a:latin typeface="Comic Sans MS" pitchFamily="66" charset="0"/>
            </a:endParaRPr>
          </a:p>
        </p:txBody>
      </p:sp>
      <p:sp>
        <p:nvSpPr>
          <p:cNvPr id="6150" name="Rectangle 6"/>
          <p:cNvSpPr>
            <a:spLocks noGrp="1" noChangeArrowheads="1"/>
          </p:cNvSpPr>
          <p:nvPr>
            <p:ph type="subTitle" idx="4294967295"/>
          </p:nvPr>
        </p:nvSpPr>
        <p:spPr>
          <a:xfrm>
            <a:off x="827088" y="6165850"/>
            <a:ext cx="7416800" cy="409575"/>
          </a:xfrm>
          <a:noFill/>
        </p:spPr>
        <p:txBody>
          <a:bodyPr/>
          <a:lstStyle/>
          <a:p>
            <a:pPr marL="0" indent="0">
              <a:lnSpc>
                <a:spcPct val="80000"/>
              </a:lnSpc>
              <a:buFont typeface="Wingdings" pitchFamily="2" charset="2"/>
              <a:buNone/>
            </a:pPr>
            <a:r>
              <a:rPr lang="ru-RU" sz="1400">
                <a:solidFill>
                  <a:srgbClr val="000000"/>
                </a:solidFill>
                <a:effectLst>
                  <a:outerShdw blurRad="38100" dist="38100" dir="2700000" algn="tl">
                    <a:srgbClr val="FFFFFF"/>
                  </a:outerShdw>
                </a:effectLst>
                <a:hlinkClick r:id="" action="ppaction://hlinkshowjump?jump=previousslide"/>
              </a:rPr>
              <a:t>     </a:t>
            </a:r>
            <a:endParaRPr lang="ru-RU" sz="1400" b="1">
              <a:solidFill>
                <a:srgbClr val="000000"/>
              </a:solidFill>
              <a:effectLst>
                <a:outerShdw blurRad="38100" dist="38100" dir="2700000" algn="tl">
                  <a:srgbClr val="FFFFFF"/>
                </a:outerShdw>
              </a:effectLst>
              <a:latin typeface="Comic Sans MS" pitchFamily="66" charset="0"/>
            </a:endParaRPr>
          </a:p>
        </p:txBody>
      </p:sp>
      <p:sp>
        <p:nvSpPr>
          <p:cNvPr id="52228" name="WordArt 9">
            <a:hlinkClick r:id="" action="ppaction://hlinkshowjump?jump=previousslide"/>
          </p:cNvPr>
          <p:cNvSpPr>
            <a:spLocks noChangeArrowheads="1" noChangeShapeType="1" noTextEdit="1"/>
          </p:cNvSpPr>
          <p:nvPr/>
        </p:nvSpPr>
        <p:spPr bwMode="auto">
          <a:xfrm>
            <a:off x="323850" y="6237288"/>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52229" name="WordArt 10">
            <a:hlinkClick r:id="" action="ppaction://hlinkshowjump?jump=nextslide"/>
          </p:cNvPr>
          <p:cNvSpPr>
            <a:spLocks noChangeArrowheads="1" noChangeShapeType="1" noTextEdit="1"/>
          </p:cNvSpPr>
          <p:nvPr/>
        </p:nvSpPr>
        <p:spPr bwMode="auto">
          <a:xfrm>
            <a:off x="7740650" y="63087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52231" name="Picture 7" descr="ж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213100"/>
            <a:ext cx="4968875" cy="2952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1" presetClass="entr" presetSubtype="4" fill="hold" nodeType="withEffect">
                                  <p:stCondLst>
                                    <p:cond delay="0"/>
                                  </p:stCondLst>
                                  <p:childTnLst>
                                    <p:set>
                                      <p:cBhvr>
                                        <p:cTn id="11" dur="1" fill="hold">
                                          <p:stCondLst>
                                            <p:cond delay="0"/>
                                          </p:stCondLst>
                                        </p:cTn>
                                        <p:tgtEl>
                                          <p:spTgt spid="52231"/>
                                        </p:tgtEl>
                                        <p:attrNameLst>
                                          <p:attrName>style.visibility</p:attrName>
                                        </p:attrNameLst>
                                      </p:cBhvr>
                                      <p:to>
                                        <p:strVal val="visible"/>
                                      </p:to>
                                    </p:set>
                                    <p:animEffect transition="in" filter="wheel(4)">
                                      <p:cBhvr>
                                        <p:cTn id="12"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7813"/>
            <a:ext cx="8229600" cy="1927051"/>
          </a:xfrm>
        </p:spPr>
        <p:txBody>
          <a:bodyPr anchorCtr="0"/>
          <a:lstStyle/>
          <a:p>
            <a:pPr algn="just">
              <a:lnSpc>
                <a:spcPct val="150000"/>
              </a:lnSpc>
            </a:pP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a:solidFill>
                  <a:schemeClr val="hlink"/>
                </a:solidFill>
                <a:latin typeface="Comic Sans MS" pitchFamily="66" charset="0"/>
              </a:rPr>
              <a:t/>
            </a:r>
            <a:br>
              <a:rPr lang="ru-RU" sz="1600" b="1" dirty="0">
                <a:solidFill>
                  <a:schemeClr val="hlink"/>
                </a:solidFill>
                <a:latin typeface="Comic Sans MS" pitchFamily="66" charset="0"/>
              </a:rPr>
            </a:br>
            <a:r>
              <a:rPr lang="ru-RU" sz="1600" b="1" dirty="0" smtClean="0">
                <a:solidFill>
                  <a:schemeClr val="hlink"/>
                </a:solidFill>
                <a:latin typeface="Comic Sans MS" pitchFamily="66" charset="0"/>
              </a:rPr>
              <a:t>Семья Тесла </a:t>
            </a:r>
            <a:r>
              <a:rPr lang="ru-RU" sz="1600" b="1" dirty="0">
                <a:solidFill>
                  <a:schemeClr val="hlink"/>
                </a:solidFill>
                <a:latin typeface="Comic Sans MS" pitchFamily="66" charset="0"/>
              </a:rPr>
              <a:t>не разрешала ему учиться в Политехническом институте, в особенности отец, требовавший, чтобы он стал священником. Чувствуя глубоко в себе </a:t>
            </a:r>
            <a:r>
              <a:rPr lang="ru-RU" sz="1600" b="1" dirty="0" err="1">
                <a:solidFill>
                  <a:schemeClr val="hlink"/>
                </a:solidFill>
                <a:latin typeface="Comic Sans MS" pitchFamily="66" charset="0"/>
              </a:rPr>
              <a:t>неутихаемое</a:t>
            </a:r>
            <a:r>
              <a:rPr lang="ru-RU" sz="1600" b="1" dirty="0">
                <a:solidFill>
                  <a:schemeClr val="hlink"/>
                </a:solidFill>
                <a:latin typeface="Comic Sans MS" pitchFamily="66" charset="0"/>
              </a:rPr>
              <a:t> призвание (электроинженера), Никола тяжело заболел. Когда наступил кризис и было ясно, что он может не выжить, отец согласился с желанием сына. Словно неким чудом, Тесла вскоре выздоровел и весь ушёл в </a:t>
            </a:r>
            <a:r>
              <a:rPr lang="ru-RU" sz="1600" b="1" dirty="0" smtClean="0">
                <a:solidFill>
                  <a:schemeClr val="hlink"/>
                </a:solidFill>
                <a:latin typeface="Comic Sans MS" pitchFamily="66" charset="0"/>
              </a:rPr>
              <a:t>изобретательскую работу.</a:t>
            </a:r>
            <a:r>
              <a:rPr lang="en-US" sz="1600" b="1" dirty="0" smtClean="0">
                <a:solidFill>
                  <a:schemeClr val="hlink"/>
                </a:solidFill>
                <a:latin typeface="Comic Sans MS" pitchFamily="66" charset="0"/>
              </a:rPr>
              <a:t> </a:t>
            </a:r>
            <a:r>
              <a:rPr lang="en-US" sz="1600" b="1" dirty="0">
                <a:solidFill>
                  <a:schemeClr val="hlink"/>
                </a:solidFill>
                <a:latin typeface="Comic Sans MS" pitchFamily="66" charset="0"/>
              </a:rPr>
              <a:t/>
            </a:r>
            <a:br>
              <a:rPr lang="en-US" sz="1600" b="1" dirty="0">
                <a:solidFill>
                  <a:schemeClr val="hlink"/>
                </a:solidFill>
                <a:latin typeface="Comic Sans MS" pitchFamily="66" charset="0"/>
              </a:rPr>
            </a:br>
            <a:endParaRPr lang="ru-RU" sz="1400" b="1" dirty="0">
              <a:solidFill>
                <a:srgbClr val="000000"/>
              </a:solidFill>
              <a:effectLst>
                <a:outerShdw blurRad="38100" dist="38100" dir="2700000" algn="tl">
                  <a:srgbClr val="FFFFFF"/>
                </a:outerShdw>
              </a:effectLst>
              <a:latin typeface="Comic Sans MS" pitchFamily="66" charset="0"/>
            </a:endParaRPr>
          </a:p>
        </p:txBody>
      </p:sp>
      <p:sp>
        <p:nvSpPr>
          <p:cNvPr id="59395" name="WordArt 3">
            <a:hlinkClick r:id="" action="ppaction://hlinkshowjump?jump=previousslide"/>
          </p:cNvPr>
          <p:cNvSpPr>
            <a:spLocks noChangeArrowheads="1" noChangeShapeType="1" noTextEdit="1"/>
          </p:cNvSpPr>
          <p:nvPr/>
        </p:nvSpPr>
        <p:spPr bwMode="auto">
          <a:xfrm>
            <a:off x="468313" y="6237288"/>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59396" name="WordArt 4">
            <a:hlinkClick r:id="" action="ppaction://hlinkshowjump?jump=nextslide"/>
          </p:cNvPr>
          <p:cNvSpPr>
            <a:spLocks noChangeArrowheads="1" noChangeShapeType="1" noTextEdit="1"/>
          </p:cNvSpPr>
          <p:nvPr/>
        </p:nvSpPr>
        <p:spPr bwMode="auto">
          <a:xfrm>
            <a:off x="7596188" y="6237288"/>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59397" name="Picture 5" descr="tesla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99265"/>
            <a:ext cx="2592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 presetClass="entr" presetSubtype="16" fill="hold" nodeType="with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box(in)">
                                      <p:cBhvr>
                                        <p:cTn id="12"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7813"/>
            <a:ext cx="8229600" cy="2647131"/>
          </a:xfrm>
        </p:spPr>
        <p:txBody>
          <a:bodyPr anchorCtr="0"/>
          <a:lstStyle/>
          <a:p>
            <a:pPr algn="just">
              <a:lnSpc>
                <a:spcPct val="150000"/>
              </a:lnSpc>
            </a:pP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a:solidFill>
                  <a:schemeClr val="hlink"/>
                </a:solidFill>
                <a:latin typeface="Comic Sans MS" pitchFamily="66" charset="0"/>
              </a:rPr>
              <a:t/>
            </a:r>
            <a:br>
              <a:rPr lang="ru-RU" sz="1600" b="1" dirty="0">
                <a:solidFill>
                  <a:schemeClr val="hlink"/>
                </a:solidFill>
                <a:latin typeface="Comic Sans MS" pitchFamily="66" charset="0"/>
              </a:rPr>
            </a:b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smtClean="0">
                <a:solidFill>
                  <a:schemeClr val="hlink"/>
                </a:solidFill>
                <a:latin typeface="Comic Sans MS" pitchFamily="66" charset="0"/>
              </a:rPr>
              <a:t>После </a:t>
            </a:r>
            <a:r>
              <a:rPr lang="ru-RU" sz="1600" b="1" dirty="0">
                <a:solidFill>
                  <a:schemeClr val="hlink"/>
                </a:solidFill>
                <a:latin typeface="Comic Sans MS" pitchFamily="66" charset="0"/>
              </a:rPr>
              <a:t>умственного напряжения он начал страдать от странного нарушения - "появления чётких видений, сопровождавшихся иногда сильными световыми вспышками, что, можно сказать, свойственно людям, обладающим парапсихологической мощью." Тесла замечал, что он их вполне ясно отличал от воображаемых. К своему удовольствию Тесла замечал, что может отчётливо визуализировать свои открытия, даже не нуждаясь в экспериментах, моделях, чертежах. Так он развил свой новый метод материализации творческих концепций. </a:t>
            </a:r>
            <a:endParaRPr lang="ru-RU" sz="1400" b="1" dirty="0">
              <a:solidFill>
                <a:srgbClr val="000000"/>
              </a:solidFill>
              <a:effectLst>
                <a:outerShdw blurRad="38100" dist="38100" dir="2700000" algn="tl">
                  <a:srgbClr val="FFFFFF"/>
                </a:outerShdw>
              </a:effectLst>
              <a:latin typeface="Comic Sans MS" pitchFamily="66" charset="0"/>
            </a:endParaRPr>
          </a:p>
        </p:txBody>
      </p:sp>
      <p:sp>
        <p:nvSpPr>
          <p:cNvPr id="7171" name="WordArt 3">
            <a:hlinkClick r:id="" action="ppaction://hlinkshowjump?jump=previousslide"/>
          </p:cNvPr>
          <p:cNvSpPr>
            <a:spLocks noChangeArrowheads="1" noChangeShapeType="1" noTextEdit="1"/>
          </p:cNvSpPr>
          <p:nvPr/>
        </p:nvSpPr>
        <p:spPr bwMode="auto">
          <a:xfrm>
            <a:off x="468313" y="6237288"/>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7172" name="WordArt 4">
            <a:hlinkClick r:id="" action="ppaction://hlinkshowjump?jump=nextslide"/>
          </p:cNvPr>
          <p:cNvSpPr>
            <a:spLocks noChangeArrowheads="1" noChangeShapeType="1" noTextEdit="1"/>
          </p:cNvSpPr>
          <p:nvPr/>
        </p:nvSpPr>
        <p:spPr bwMode="auto">
          <a:xfrm>
            <a:off x="7596188" y="6237288"/>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7174" name="Picture 6" descr="10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041" y="3822701"/>
            <a:ext cx="4321175" cy="2592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lnSpc>
                <a:spcPct val="150000"/>
              </a:lnSpc>
            </a:pP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a:solidFill>
                  <a:schemeClr val="hlink"/>
                </a:solidFill>
                <a:latin typeface="Comic Sans MS" pitchFamily="66" charset="0"/>
              </a:rPr>
              <a:t/>
            </a:r>
            <a:br>
              <a:rPr lang="ru-RU" sz="1600" b="1" dirty="0">
                <a:solidFill>
                  <a:schemeClr val="hlink"/>
                </a:solidFill>
                <a:latin typeface="Comic Sans MS" pitchFamily="66" charset="0"/>
              </a:rPr>
            </a:b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a:solidFill>
                  <a:schemeClr val="hlink"/>
                </a:solidFill>
                <a:latin typeface="Comic Sans MS" pitchFamily="66" charset="0"/>
              </a:rPr>
              <a:t/>
            </a:r>
            <a:br>
              <a:rPr lang="ru-RU" sz="1600" b="1" dirty="0">
                <a:solidFill>
                  <a:schemeClr val="hlink"/>
                </a:solidFill>
                <a:latin typeface="Comic Sans MS" pitchFamily="66" charset="0"/>
              </a:rPr>
            </a:b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a:solidFill>
                  <a:schemeClr val="hlink"/>
                </a:solidFill>
                <a:latin typeface="Comic Sans MS" pitchFamily="66" charset="0"/>
              </a:rPr>
              <a:t/>
            </a:r>
            <a:br>
              <a:rPr lang="ru-RU" sz="1600" b="1" dirty="0">
                <a:solidFill>
                  <a:schemeClr val="hlink"/>
                </a:solidFill>
                <a:latin typeface="Comic Sans MS" pitchFamily="66" charset="0"/>
              </a:rPr>
            </a:b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a:solidFill>
                  <a:schemeClr val="hlink"/>
                </a:solidFill>
                <a:latin typeface="Comic Sans MS" pitchFamily="66" charset="0"/>
              </a:rPr>
              <a:t/>
            </a:r>
            <a:br>
              <a:rPr lang="ru-RU" sz="1600" b="1" dirty="0">
                <a:solidFill>
                  <a:schemeClr val="hlink"/>
                </a:solidFill>
                <a:latin typeface="Comic Sans MS" pitchFamily="66" charset="0"/>
              </a:rPr>
            </a:b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a:solidFill>
                  <a:schemeClr val="hlink"/>
                </a:solidFill>
                <a:latin typeface="Comic Sans MS" pitchFamily="66" charset="0"/>
              </a:rPr>
              <a:t/>
            </a:r>
            <a:br>
              <a:rPr lang="ru-RU" sz="1600" b="1" dirty="0">
                <a:solidFill>
                  <a:schemeClr val="hlink"/>
                </a:solidFill>
                <a:latin typeface="Comic Sans MS" pitchFamily="66" charset="0"/>
              </a:rPr>
            </a:br>
            <a:r>
              <a:rPr lang="ru-RU" sz="1600" b="1" dirty="0" smtClean="0">
                <a:solidFill>
                  <a:schemeClr val="hlink"/>
                </a:solidFill>
                <a:latin typeface="Comic Sans MS" pitchFamily="66" charset="0"/>
              </a:rPr>
              <a:t/>
            </a:r>
            <a:br>
              <a:rPr lang="ru-RU" sz="1600" b="1" dirty="0" smtClean="0">
                <a:solidFill>
                  <a:schemeClr val="hlink"/>
                </a:solidFill>
                <a:latin typeface="Comic Sans MS" pitchFamily="66" charset="0"/>
              </a:rPr>
            </a:br>
            <a:r>
              <a:rPr lang="ru-RU" sz="1600" b="1" dirty="0" smtClean="0">
                <a:solidFill>
                  <a:schemeClr val="hlink"/>
                </a:solidFill>
                <a:latin typeface="Comic Sans MS" pitchFamily="66" charset="0"/>
              </a:rPr>
              <a:t>Тесле </a:t>
            </a:r>
            <a:r>
              <a:rPr lang="ru-RU" sz="1600" b="1" dirty="0">
                <a:solidFill>
                  <a:schemeClr val="hlink"/>
                </a:solidFill>
                <a:latin typeface="Comic Sans MS" pitchFamily="66" charset="0"/>
              </a:rPr>
              <a:t>было двенадцать лет, когда он смог волевым актом подчинить свои видения и заменять их другими, но, как он сам заметил, ему никогда не удавалось подчинять себе внезапные вспышки света. Они обычно появлялись во время определённых опасных ситуаций или при сильном возбуждении.</a:t>
            </a:r>
            <a:br>
              <a:rPr lang="ru-RU" sz="1600" b="1" dirty="0">
                <a:solidFill>
                  <a:schemeClr val="hlink"/>
                </a:solidFill>
                <a:latin typeface="Comic Sans MS" pitchFamily="66" charset="0"/>
              </a:rPr>
            </a:br>
            <a:r>
              <a:rPr lang="ru-RU" sz="1600" b="1" dirty="0">
                <a:solidFill>
                  <a:schemeClr val="hlink"/>
                </a:solidFill>
                <a:latin typeface="Comic Sans MS" pitchFamily="66" charset="0"/>
              </a:rPr>
              <a:t>По его словам, определённые выводы в нём самом зарождались всегда спонтанно, причём в виде геометрических образов. Затем следовало осознание принципа открытия и физическая его интерпретация. Только тогда происходила формализация и потом выявление необходимых технических свойств материалов, необходимых для непрерывного действия сконструированной физической модели.  Под работой над изобретением он, прежде всего, подразумевал борьбу за ментальное очищение, то есть отстранение второстепенных идей и чувственно наполненных мелочей, что размывает ясность изображаемого принципа и усложняет подход к настоящей природе связей между принципиальными геометрическими узловыми элементами.</a:t>
            </a:r>
            <a:endParaRPr lang="ru-RU" sz="1400" b="1" dirty="0">
              <a:solidFill>
                <a:srgbClr val="000000"/>
              </a:solidFill>
              <a:effectLst>
                <a:outerShdw blurRad="38100" dist="38100" dir="2700000" algn="tl">
                  <a:srgbClr val="FFFFFF"/>
                </a:outerShdw>
              </a:effectLst>
              <a:latin typeface="Comic Sans MS" pitchFamily="66" charset="0"/>
            </a:endParaRPr>
          </a:p>
        </p:txBody>
      </p:sp>
      <p:sp>
        <p:nvSpPr>
          <p:cNvPr id="34819" name="WordArt 3">
            <a:hlinkClick r:id="" action="ppaction://hlinkshowjump?jump=previousslide"/>
          </p:cNvPr>
          <p:cNvSpPr>
            <a:spLocks noChangeArrowheads="1" noChangeShapeType="1" noTextEdit="1"/>
          </p:cNvSpPr>
          <p:nvPr/>
        </p:nvSpPr>
        <p:spPr bwMode="auto">
          <a:xfrm>
            <a:off x="395288" y="5876925"/>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34820" name="WordArt 4">
            <a:hlinkClick r:id="" action="ppaction://hlinkshowjump?jump=nextslide"/>
          </p:cNvPr>
          <p:cNvSpPr>
            <a:spLocks noChangeArrowheads="1" noChangeShapeType="1" noTextEdit="1"/>
          </p:cNvSpPr>
          <p:nvPr/>
        </p:nvSpPr>
        <p:spPr bwMode="auto">
          <a:xfrm>
            <a:off x="7596188" y="58769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spTree>
  </p:cSld>
  <p:clrMapOvr>
    <a:masterClrMapping/>
  </p:clrMapOvr>
  <p:transition spd="slow" advClick="0">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pic>
        <p:nvPicPr>
          <p:cNvPr id="4" name="Місце для вмісту 3"/>
          <p:cNvPicPr>
            <a:picLocks noGrp="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072701"/>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0825" y="908050"/>
            <a:ext cx="8604250" cy="1384300"/>
          </a:xfrm>
        </p:spPr>
        <p:txBody>
          <a:bodyPr anchorCtr="0"/>
          <a:lstStyle/>
          <a:p>
            <a:pPr algn="just">
              <a:lnSpc>
                <a:spcPct val="150000"/>
              </a:lnSpc>
            </a:pPr>
            <a:r>
              <a:rPr lang="ru-RU" sz="1600" b="1" dirty="0">
                <a:solidFill>
                  <a:schemeClr val="hlink"/>
                </a:solidFill>
                <a:latin typeface="Comic Sans MS" pitchFamily="66" charset="0"/>
              </a:rPr>
              <a:t>В 1884 году Тесла отправился покорять Америку, к Томасу Эдисону, с рекомендацией от парижского знакомого: "Я знаю двух великих людей. Один из них вы, второй - этот молодой человек". </a:t>
            </a:r>
            <a:br>
              <a:rPr lang="ru-RU" sz="1600" b="1" dirty="0">
                <a:solidFill>
                  <a:schemeClr val="hlink"/>
                </a:solidFill>
                <a:latin typeface="Comic Sans MS" pitchFamily="66" charset="0"/>
              </a:rPr>
            </a:br>
            <a:r>
              <a:rPr lang="ru-RU" sz="1600" b="1" dirty="0">
                <a:solidFill>
                  <a:schemeClr val="hlink"/>
                </a:solidFill>
                <a:latin typeface="Comic Sans MS" pitchFamily="66" charset="0"/>
              </a:rPr>
              <a:t>До Нью-Йорка Никола добирался с приключениями. Перво-наперво его обокрали. В Америку путешественник прибыл голодным, без багажа, с четырьмя центами в кармане. И сразу убедился, что это страна больших возможностей: увидел на Бродвее людей, пытающихся починить электромотор, и тут же заработал $20. </a:t>
            </a:r>
            <a:endParaRPr lang="ru-RU" sz="1400" dirty="0">
              <a:solidFill>
                <a:srgbClr val="000029"/>
              </a:solidFill>
              <a:latin typeface="Comic Sans MS" pitchFamily="66" charset="0"/>
            </a:endParaRPr>
          </a:p>
        </p:txBody>
      </p:sp>
      <p:sp>
        <p:nvSpPr>
          <p:cNvPr id="8195" name="WordArt 3">
            <a:hlinkClick r:id="" action="ppaction://hlinkshowjump?jump=previousslide"/>
          </p:cNvPr>
          <p:cNvSpPr>
            <a:spLocks noChangeArrowheads="1" noChangeShapeType="1" noTextEdit="1"/>
          </p:cNvSpPr>
          <p:nvPr/>
        </p:nvSpPr>
        <p:spPr bwMode="auto">
          <a:xfrm>
            <a:off x="539750" y="6092825"/>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8196" name="WordArt 4">
            <a:hlinkClick r:id="" action="ppaction://hlinkshowjump?jump=nextslide"/>
          </p:cNvPr>
          <p:cNvSpPr>
            <a:spLocks noChangeArrowheads="1" noChangeShapeType="1" noTextEdit="1"/>
          </p:cNvSpPr>
          <p:nvPr/>
        </p:nvSpPr>
        <p:spPr bwMode="auto">
          <a:xfrm>
            <a:off x="7596188" y="60928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8197" name="Picture 5" descr="tesla_st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997200"/>
            <a:ext cx="3527425" cy="3398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 presetClass="entr" presetSubtype="10" fill="hold" nodeType="with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heckerboard(across)">
                                      <p:cBhvr>
                                        <p:cTn id="12"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635375" y="1989138"/>
            <a:ext cx="5184775" cy="1600200"/>
          </a:xfrm>
        </p:spPr>
        <p:txBody>
          <a:bodyPr anchorCtr="0"/>
          <a:lstStyle/>
          <a:p>
            <a:pPr algn="just">
              <a:lnSpc>
                <a:spcPct val="150000"/>
              </a:lnSpc>
            </a:pPr>
            <a:r>
              <a:rPr lang="ru-RU" sz="1800" b="1">
                <a:solidFill>
                  <a:schemeClr val="hlink"/>
                </a:solidFill>
                <a:latin typeface="Comic Sans MS" pitchFamily="66" charset="0"/>
              </a:rPr>
              <a:t>Эдисон взял молодого электротехника в свою компанию, но трения между изобретателями начались сразу. Эдисону нравилось лишь то, что давало прибыль незамедлительно. Тесла занимался тем, что интересно. Все работы именитого американца базировались на постоянном токе. А тут какой-то серб с горящими глазами толкует про ток переменный. Эдисон так старался доказать опасность идей Теслы, что не постеснялся демонстративно убить переменным током собаку.</a:t>
            </a:r>
            <a:endParaRPr lang="ru-RU" sz="1800">
              <a:solidFill>
                <a:srgbClr val="000029"/>
              </a:solidFill>
              <a:latin typeface="Comic Sans MS" pitchFamily="66" charset="0"/>
            </a:endParaRPr>
          </a:p>
        </p:txBody>
      </p:sp>
      <p:sp>
        <p:nvSpPr>
          <p:cNvPr id="53251" name="WordArt 3">
            <a:hlinkClick r:id="" action="ppaction://hlinkshowjump?jump=previousslide"/>
          </p:cNvPr>
          <p:cNvSpPr>
            <a:spLocks noChangeArrowheads="1" noChangeShapeType="1" noTextEdit="1"/>
          </p:cNvSpPr>
          <p:nvPr/>
        </p:nvSpPr>
        <p:spPr bwMode="auto">
          <a:xfrm>
            <a:off x="539750" y="6092825"/>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53252" name="WordArt 4">
            <a:hlinkClick r:id="" action="ppaction://hlinkshowjump?jump=nextslide"/>
          </p:cNvPr>
          <p:cNvSpPr>
            <a:spLocks noChangeArrowheads="1" noChangeShapeType="1" noTextEdit="1"/>
          </p:cNvSpPr>
          <p:nvPr/>
        </p:nvSpPr>
        <p:spPr bwMode="auto">
          <a:xfrm>
            <a:off x="7596188" y="60928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53253" name="Picture 5" descr="thomas_ed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3240088" cy="511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388" y="1196975"/>
            <a:ext cx="8569325" cy="3529013"/>
          </a:xfrm>
        </p:spPr>
        <p:txBody>
          <a:bodyPr anchorCtr="0"/>
          <a:lstStyle/>
          <a:p>
            <a:pPr algn="just">
              <a:lnSpc>
                <a:spcPct val="150000"/>
              </a:lnSpc>
            </a:pPr>
            <a:r>
              <a:rPr lang="ru-RU" sz="2000" b="1">
                <a:solidFill>
                  <a:schemeClr val="hlink"/>
                </a:solidFill>
                <a:latin typeface="Comic Sans MS" pitchFamily="66" charset="0"/>
              </a:rPr>
              <a:t>Главной же причиной разрыва было расхождение во взглядах на происхождение электричества. Эдисон придерживался общеизвестной теории "движения заряженных частиц", у Теслы было иное видение.</a:t>
            </a:r>
            <a:br>
              <a:rPr lang="ru-RU" sz="2000" b="1">
                <a:solidFill>
                  <a:schemeClr val="hlink"/>
                </a:solidFill>
                <a:latin typeface="Comic Sans MS" pitchFamily="66" charset="0"/>
              </a:rPr>
            </a:br>
            <a:r>
              <a:rPr lang="ru-RU" sz="2000" b="1">
                <a:solidFill>
                  <a:schemeClr val="hlink"/>
                </a:solidFill>
                <a:latin typeface="Comic Sans MS" pitchFamily="66" charset="0"/>
              </a:rPr>
              <a:t>В его теории электричества основополагающим было понятие эфира – некой невидимой субстанции, заполняющей весь мир и передающей колебания со скоростью, во много раз превосходящей скорость света. Каждый миллиметр пространства, полагал Тесла, насыщен безграничной, бесконечной энергией, которую нужно лишь суметь извлечь. Теоретики современной физики так и не смогли дать толкование взглядам Теслы на физическую реальность.</a:t>
            </a:r>
            <a:r>
              <a:rPr lang="ru-RU" sz="1600" b="1">
                <a:solidFill>
                  <a:schemeClr val="hlink"/>
                </a:solidFill>
                <a:latin typeface="Comic Sans MS" pitchFamily="66" charset="0"/>
              </a:rPr>
              <a:t/>
            </a:r>
            <a:br>
              <a:rPr lang="ru-RU" sz="1600" b="1">
                <a:solidFill>
                  <a:schemeClr val="hlink"/>
                </a:solidFill>
                <a:latin typeface="Comic Sans MS" pitchFamily="66" charset="0"/>
              </a:rPr>
            </a:br>
            <a:endParaRPr lang="ru-RU" sz="1400">
              <a:solidFill>
                <a:srgbClr val="000029"/>
              </a:solidFill>
              <a:latin typeface="Comic Sans MS" pitchFamily="66" charset="0"/>
            </a:endParaRPr>
          </a:p>
        </p:txBody>
      </p:sp>
      <p:sp>
        <p:nvSpPr>
          <p:cNvPr id="35843" name="WordArt 3">
            <a:hlinkClick r:id="" action="ppaction://hlinkshowjump?jump=previousslide"/>
          </p:cNvPr>
          <p:cNvSpPr>
            <a:spLocks noChangeArrowheads="1" noChangeShapeType="1" noTextEdit="1"/>
          </p:cNvSpPr>
          <p:nvPr/>
        </p:nvSpPr>
        <p:spPr bwMode="auto">
          <a:xfrm>
            <a:off x="468313" y="6021388"/>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35844" name="WordArt 4">
            <a:hlinkClick r:id="" action="ppaction://hlinkshowjump?jump=nextslide"/>
          </p:cNvPr>
          <p:cNvSpPr>
            <a:spLocks noChangeArrowheads="1" noChangeShapeType="1" noTextEdit="1"/>
          </p:cNvSpPr>
          <p:nvPr/>
        </p:nvSpPr>
        <p:spPr bwMode="auto">
          <a:xfrm>
            <a:off x="7596188" y="6021388"/>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spTree>
  </p:cSld>
  <p:clrMapOvr>
    <a:masterClrMapping/>
  </p:clrMapOvr>
  <p:transition spd="slow" advClick="0">
    <p:cover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388" y="1196975"/>
            <a:ext cx="8569325" cy="1384300"/>
          </a:xfrm>
        </p:spPr>
        <p:txBody>
          <a:bodyPr anchorCtr="0"/>
          <a:lstStyle/>
          <a:p>
            <a:pPr algn="just">
              <a:lnSpc>
                <a:spcPct val="150000"/>
              </a:lnSpc>
            </a:pPr>
            <a:r>
              <a:rPr lang="ru-RU" sz="2000" b="1" dirty="0">
                <a:solidFill>
                  <a:schemeClr val="hlink"/>
                </a:solidFill>
                <a:latin typeface="Comic Sans MS" pitchFamily="66" charset="0"/>
              </a:rPr>
              <a:t/>
            </a:r>
            <a:br>
              <a:rPr lang="ru-RU" sz="2000" b="1" dirty="0">
                <a:solidFill>
                  <a:schemeClr val="hlink"/>
                </a:solidFill>
                <a:latin typeface="Comic Sans MS" pitchFamily="66" charset="0"/>
              </a:rPr>
            </a:br>
            <a:r>
              <a:rPr lang="ru-RU" sz="2000" b="1" dirty="0">
                <a:solidFill>
                  <a:schemeClr val="hlink"/>
                </a:solidFill>
                <a:latin typeface="Comic Sans MS" pitchFamily="66" charset="0"/>
              </a:rPr>
              <a:t>После разрыва с Эдисоном </a:t>
            </a:r>
            <a:r>
              <a:rPr lang="ru-RU" sz="2000" b="1" dirty="0" smtClean="0">
                <a:solidFill>
                  <a:schemeClr val="hlink"/>
                </a:solidFill>
                <a:latin typeface="Comic Sans MS" pitchFamily="66" charset="0"/>
              </a:rPr>
              <a:t>Тесла </a:t>
            </a:r>
            <a:r>
              <a:rPr lang="ru-RU" sz="2000" b="1" dirty="0">
                <a:solidFill>
                  <a:schemeClr val="hlink"/>
                </a:solidFill>
                <a:latin typeface="Comic Sans MS" pitchFamily="66" charset="0"/>
              </a:rPr>
              <a:t>взял к себе известный промышленник Джордж Вестингауз, основатель компании "Вестингауз Электрик". В процессе работы на компанию он получает патенты на многофазные электрические машины, на асинхронный электродвигатель и на систему передачи электроэнергии посредством переменного многофазного тока.</a:t>
            </a:r>
            <a:r>
              <a:rPr lang="ru-RU" sz="1600" b="1" dirty="0">
                <a:solidFill>
                  <a:schemeClr val="hlink"/>
                </a:solidFill>
                <a:latin typeface="Comic Sans MS" pitchFamily="66" charset="0"/>
              </a:rPr>
              <a:t> </a:t>
            </a:r>
            <a:br>
              <a:rPr lang="ru-RU" sz="1600" b="1" dirty="0">
                <a:solidFill>
                  <a:schemeClr val="hlink"/>
                </a:solidFill>
                <a:latin typeface="Comic Sans MS" pitchFamily="66" charset="0"/>
              </a:rPr>
            </a:br>
            <a:r>
              <a:rPr lang="ru-RU" sz="1600" dirty="0">
                <a:solidFill>
                  <a:srgbClr val="000029"/>
                </a:solidFill>
                <a:latin typeface="Comic Sans MS" pitchFamily="66" charset="0"/>
              </a:rPr>
              <a:t/>
            </a:r>
            <a:br>
              <a:rPr lang="ru-RU" sz="1600" dirty="0">
                <a:solidFill>
                  <a:srgbClr val="000029"/>
                </a:solidFill>
                <a:latin typeface="Comic Sans MS" pitchFamily="66" charset="0"/>
              </a:rPr>
            </a:br>
            <a:r>
              <a:rPr lang="ru-RU" sz="1400" dirty="0">
                <a:solidFill>
                  <a:srgbClr val="000029"/>
                </a:solidFill>
                <a:latin typeface="Comic Sans MS" pitchFamily="66" charset="0"/>
              </a:rPr>
              <a:t/>
            </a:r>
            <a:br>
              <a:rPr lang="ru-RU" sz="1400" dirty="0">
                <a:solidFill>
                  <a:srgbClr val="000029"/>
                </a:solidFill>
                <a:latin typeface="Comic Sans MS" pitchFamily="66" charset="0"/>
              </a:rPr>
            </a:br>
            <a:endParaRPr lang="ru-RU" sz="1400" dirty="0">
              <a:solidFill>
                <a:srgbClr val="000029"/>
              </a:solidFill>
              <a:latin typeface="Comic Sans MS" pitchFamily="66" charset="0"/>
            </a:endParaRPr>
          </a:p>
        </p:txBody>
      </p:sp>
      <p:sp>
        <p:nvSpPr>
          <p:cNvPr id="58371" name="WordArt 3">
            <a:hlinkClick r:id="" action="ppaction://hlinkshowjump?jump=previousslide"/>
          </p:cNvPr>
          <p:cNvSpPr>
            <a:spLocks noChangeArrowheads="1" noChangeShapeType="1" noTextEdit="1"/>
          </p:cNvSpPr>
          <p:nvPr/>
        </p:nvSpPr>
        <p:spPr bwMode="auto">
          <a:xfrm>
            <a:off x="468313" y="6021388"/>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58372" name="WordArt 4">
            <a:hlinkClick r:id="" action="ppaction://hlinkshowjump?jump=nextslide"/>
          </p:cNvPr>
          <p:cNvSpPr>
            <a:spLocks noChangeArrowheads="1" noChangeShapeType="1" noTextEdit="1"/>
          </p:cNvSpPr>
          <p:nvPr/>
        </p:nvSpPr>
        <p:spPr bwMode="auto">
          <a:xfrm>
            <a:off x="7596188" y="6021388"/>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58373" name="Picture 5" descr="Вестингау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429000"/>
            <a:ext cx="3600450" cy="2957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lnSpc>
                <a:spcPct val="150000"/>
              </a:lnSpc>
            </a:pPr>
            <a:r>
              <a:rPr lang="ru-RU" sz="1400" b="1" dirty="0" smtClean="0">
                <a:solidFill>
                  <a:schemeClr val="hlink"/>
                </a:solidFill>
                <a:latin typeface="Comic Sans MS" pitchFamily="66" charset="0"/>
              </a:rPr>
              <a:t/>
            </a:r>
            <a:br>
              <a:rPr lang="ru-RU" sz="1400" b="1" dirty="0" smtClean="0">
                <a:solidFill>
                  <a:schemeClr val="hlink"/>
                </a:solidFill>
                <a:latin typeface="Comic Sans MS" pitchFamily="66" charset="0"/>
              </a:rPr>
            </a:br>
            <a:r>
              <a:rPr lang="ru-RU" sz="1400" b="1" dirty="0">
                <a:solidFill>
                  <a:schemeClr val="hlink"/>
                </a:solidFill>
                <a:latin typeface="Comic Sans MS" pitchFamily="66" charset="0"/>
              </a:rPr>
              <a:t/>
            </a:r>
            <a:br>
              <a:rPr lang="ru-RU" sz="1400" b="1" dirty="0">
                <a:solidFill>
                  <a:schemeClr val="hlink"/>
                </a:solidFill>
                <a:latin typeface="Comic Sans MS" pitchFamily="66" charset="0"/>
              </a:rPr>
            </a:br>
            <a:r>
              <a:rPr lang="ru-RU" sz="1400" b="1" dirty="0" smtClean="0">
                <a:solidFill>
                  <a:schemeClr val="hlink"/>
                </a:solidFill>
                <a:latin typeface="Comic Sans MS" pitchFamily="66" charset="0"/>
              </a:rPr>
              <a:t/>
            </a:r>
            <a:br>
              <a:rPr lang="ru-RU" sz="1400" b="1" dirty="0" smtClean="0">
                <a:solidFill>
                  <a:schemeClr val="hlink"/>
                </a:solidFill>
                <a:latin typeface="Comic Sans MS" pitchFamily="66" charset="0"/>
              </a:rPr>
            </a:br>
            <a:r>
              <a:rPr lang="ru-RU" sz="1400" b="1" dirty="0">
                <a:solidFill>
                  <a:schemeClr val="hlink"/>
                </a:solidFill>
                <a:latin typeface="Comic Sans MS" pitchFamily="66" charset="0"/>
              </a:rPr>
              <a:t/>
            </a:r>
            <a:br>
              <a:rPr lang="ru-RU" sz="1400" b="1" dirty="0">
                <a:solidFill>
                  <a:schemeClr val="hlink"/>
                </a:solidFill>
                <a:latin typeface="Comic Sans MS" pitchFamily="66" charset="0"/>
              </a:rPr>
            </a:br>
            <a:r>
              <a:rPr lang="ru-RU" sz="1400" b="1" dirty="0" smtClean="0">
                <a:solidFill>
                  <a:schemeClr val="hlink"/>
                </a:solidFill>
                <a:latin typeface="Comic Sans MS" pitchFamily="66" charset="0"/>
              </a:rPr>
              <a:t/>
            </a:r>
            <a:br>
              <a:rPr lang="ru-RU" sz="1400" b="1" dirty="0" smtClean="0">
                <a:solidFill>
                  <a:schemeClr val="hlink"/>
                </a:solidFill>
                <a:latin typeface="Comic Sans MS" pitchFamily="66" charset="0"/>
              </a:rPr>
            </a:br>
            <a:r>
              <a:rPr lang="ru-RU" sz="1400" b="1" dirty="0">
                <a:solidFill>
                  <a:schemeClr val="hlink"/>
                </a:solidFill>
                <a:latin typeface="Comic Sans MS" pitchFamily="66" charset="0"/>
              </a:rPr>
              <a:t/>
            </a:r>
            <a:br>
              <a:rPr lang="ru-RU" sz="1400" b="1" dirty="0">
                <a:solidFill>
                  <a:schemeClr val="hlink"/>
                </a:solidFill>
                <a:latin typeface="Comic Sans MS" pitchFamily="66" charset="0"/>
              </a:rPr>
            </a:br>
            <a:r>
              <a:rPr lang="ru-RU" sz="1400" b="1" dirty="0" smtClean="0">
                <a:solidFill>
                  <a:schemeClr val="hlink"/>
                </a:solidFill>
                <a:latin typeface="Comic Sans MS" pitchFamily="66" charset="0"/>
              </a:rPr>
              <a:t/>
            </a:r>
            <a:br>
              <a:rPr lang="ru-RU" sz="1400" b="1" dirty="0" smtClean="0">
                <a:solidFill>
                  <a:schemeClr val="hlink"/>
                </a:solidFill>
                <a:latin typeface="Comic Sans MS" pitchFamily="66" charset="0"/>
              </a:rPr>
            </a:br>
            <a:r>
              <a:rPr lang="ru-RU" sz="1400" b="1" dirty="0">
                <a:solidFill>
                  <a:schemeClr val="hlink"/>
                </a:solidFill>
                <a:latin typeface="Comic Sans MS" pitchFamily="66" charset="0"/>
              </a:rPr>
              <a:t/>
            </a:r>
            <a:br>
              <a:rPr lang="ru-RU" sz="1400" b="1" dirty="0">
                <a:solidFill>
                  <a:schemeClr val="hlink"/>
                </a:solidFill>
                <a:latin typeface="Comic Sans MS" pitchFamily="66" charset="0"/>
              </a:rPr>
            </a:br>
            <a:r>
              <a:rPr lang="ru-RU" sz="1400" b="1" dirty="0" smtClean="0">
                <a:solidFill>
                  <a:schemeClr val="hlink"/>
                </a:solidFill>
                <a:latin typeface="Comic Sans MS" pitchFamily="66" charset="0"/>
              </a:rPr>
              <a:t/>
            </a:r>
            <a:br>
              <a:rPr lang="ru-RU" sz="1400" b="1" dirty="0" smtClean="0">
                <a:solidFill>
                  <a:schemeClr val="hlink"/>
                </a:solidFill>
                <a:latin typeface="Comic Sans MS" pitchFamily="66" charset="0"/>
              </a:rPr>
            </a:br>
            <a:r>
              <a:rPr lang="ru-RU" sz="1400" b="1" dirty="0">
                <a:solidFill>
                  <a:schemeClr val="hlink"/>
                </a:solidFill>
                <a:latin typeface="Comic Sans MS" pitchFamily="66" charset="0"/>
              </a:rPr>
              <a:t/>
            </a:r>
            <a:br>
              <a:rPr lang="ru-RU" sz="1400" b="1" dirty="0">
                <a:solidFill>
                  <a:schemeClr val="hlink"/>
                </a:solidFill>
                <a:latin typeface="Comic Sans MS" pitchFamily="66" charset="0"/>
              </a:rPr>
            </a:br>
            <a:r>
              <a:rPr lang="ru-RU" sz="1400" b="1" dirty="0" smtClean="0">
                <a:solidFill>
                  <a:schemeClr val="hlink"/>
                </a:solidFill>
                <a:latin typeface="Comic Sans MS" pitchFamily="66" charset="0"/>
              </a:rPr>
              <a:t/>
            </a:r>
            <a:br>
              <a:rPr lang="ru-RU" sz="1400" b="1" dirty="0" smtClean="0">
                <a:solidFill>
                  <a:schemeClr val="hlink"/>
                </a:solidFill>
                <a:latin typeface="Comic Sans MS" pitchFamily="66" charset="0"/>
              </a:rPr>
            </a:br>
            <a:r>
              <a:rPr lang="ru-RU" sz="1400" b="1" dirty="0">
                <a:solidFill>
                  <a:schemeClr val="hlink"/>
                </a:solidFill>
                <a:latin typeface="Comic Sans MS" pitchFamily="66" charset="0"/>
              </a:rPr>
              <a:t/>
            </a:r>
            <a:br>
              <a:rPr lang="ru-RU" sz="1400" b="1" dirty="0">
                <a:solidFill>
                  <a:schemeClr val="hlink"/>
                </a:solidFill>
                <a:latin typeface="Comic Sans MS" pitchFamily="66" charset="0"/>
              </a:rPr>
            </a:br>
            <a:r>
              <a:rPr lang="ru-RU" sz="1400" b="1" dirty="0" smtClean="0">
                <a:solidFill>
                  <a:schemeClr val="hlink"/>
                </a:solidFill>
                <a:latin typeface="Comic Sans MS" pitchFamily="66" charset="0"/>
              </a:rPr>
              <a:t>После </a:t>
            </a:r>
            <a:r>
              <a:rPr lang="ru-RU" sz="1400" b="1" dirty="0">
                <a:solidFill>
                  <a:schemeClr val="hlink"/>
                </a:solidFill>
                <a:latin typeface="Comic Sans MS" pitchFamily="66" charset="0"/>
              </a:rPr>
              <a:t>провала </a:t>
            </a:r>
            <a:r>
              <a:rPr lang="ru-RU" sz="1400" b="1" smtClean="0">
                <a:solidFill>
                  <a:schemeClr val="hlink"/>
                </a:solidFill>
                <a:latin typeface="Comic Sans MS" pitchFamily="66" charset="0"/>
              </a:rPr>
              <a:t>Уоpденклифа</a:t>
            </a:r>
            <a:r>
              <a:rPr lang="ru-RU" sz="1400" b="1" dirty="0" smtClean="0">
                <a:solidFill>
                  <a:schemeClr val="hlink"/>
                </a:solidFill>
                <a:latin typeface="Comic Sans MS" pitchFamily="66" charset="0"/>
              </a:rPr>
              <a:t> </a:t>
            </a:r>
            <a:r>
              <a:rPr lang="ru-RU" sz="1400" b="1" dirty="0">
                <a:solidFill>
                  <a:schemeClr val="hlink"/>
                </a:solidFill>
                <a:latin typeface="Comic Sans MS" pitchFamily="66" charset="0"/>
              </a:rPr>
              <a:t>Тесла продал часть своих патентов за $15 млн. Стал богат и независим. Основал свою лабораторию в Нью-Йорке. И полностью отдался научным исследованиям. Он носил дорогие костюмы, был желанным гостем в любом аристократическом доме, на него заглядывались невесты из высшего круга. Но Тесла избегал званых приемов, да и женщин тоже. </a:t>
            </a:r>
            <a:br>
              <a:rPr lang="ru-RU" sz="1400" b="1" dirty="0">
                <a:solidFill>
                  <a:schemeClr val="hlink"/>
                </a:solidFill>
                <a:latin typeface="Comic Sans MS" pitchFamily="66" charset="0"/>
              </a:rPr>
            </a:br>
            <a:r>
              <a:rPr lang="ru-RU" sz="1400" b="1" dirty="0">
                <a:solidFill>
                  <a:schemeClr val="hlink"/>
                </a:solidFill>
                <a:latin typeface="Comic Sans MS" pitchFamily="66" charset="0"/>
              </a:rPr>
              <a:t>Журналисты окрестили его «одиноким волком» - за многочасовые пешие прогулки. Они стимулировали работу мысли. Одержимость Николы </a:t>
            </a:r>
            <a:r>
              <a:rPr lang="ru-RU" sz="1400" b="1" dirty="0" err="1">
                <a:solidFill>
                  <a:schemeClr val="hlink"/>
                </a:solidFill>
                <a:latin typeface="Comic Sans MS" pitchFamily="66" charset="0"/>
              </a:rPr>
              <a:t>Теслы</a:t>
            </a:r>
            <a:r>
              <a:rPr lang="ru-RU" sz="1400" b="1" dirty="0">
                <a:solidFill>
                  <a:schemeClr val="hlink"/>
                </a:solidFill>
                <a:latin typeface="Comic Sans MS" pitchFamily="66" charset="0"/>
              </a:rPr>
              <a:t> наукой не знала границ. Для сна он отводил четыре часа, из которых два обычно уходили на обдумывание идей. «Технические решения сами приходили в голову». Тесла брал патент за патентом, изобретения сыпались как из рога изобилия.</a:t>
            </a:r>
            <a:r>
              <a:rPr lang="ru-RU" sz="1800" b="1" dirty="0">
                <a:solidFill>
                  <a:schemeClr val="hlink"/>
                </a:solidFill>
                <a:latin typeface="Comic Sans MS" pitchFamily="66" charset="0"/>
              </a:rPr>
              <a:t/>
            </a:r>
            <a:br>
              <a:rPr lang="ru-RU" sz="1800" b="1" dirty="0">
                <a:solidFill>
                  <a:schemeClr val="hlink"/>
                </a:solidFill>
                <a:latin typeface="Comic Sans MS" pitchFamily="66" charset="0"/>
              </a:rPr>
            </a:br>
            <a:endParaRPr lang="ru-RU" sz="1800" b="1" dirty="0">
              <a:solidFill>
                <a:schemeClr val="hlink"/>
              </a:solidFill>
              <a:latin typeface="Comic Sans MS" pitchFamily="66" charset="0"/>
            </a:endParaRPr>
          </a:p>
        </p:txBody>
      </p:sp>
      <p:sp>
        <p:nvSpPr>
          <p:cNvPr id="9219" name="Rectangle 3"/>
          <p:cNvSpPr>
            <a:spLocks noGrp="1" noChangeArrowheads="1"/>
          </p:cNvSpPr>
          <p:nvPr>
            <p:ph type="subTitle" idx="4294967295"/>
          </p:nvPr>
        </p:nvSpPr>
        <p:spPr>
          <a:xfrm>
            <a:off x="827088" y="5734050"/>
            <a:ext cx="7200900" cy="1752600"/>
          </a:xfrm>
          <a:noFill/>
        </p:spPr>
        <p:txBody>
          <a:bodyPr/>
          <a:lstStyle/>
          <a:p>
            <a:pPr marL="0" indent="0">
              <a:buFont typeface="Wingdings" pitchFamily="2" charset="2"/>
              <a:buNone/>
            </a:pPr>
            <a:r>
              <a:rPr lang="ru-RU" sz="1400" b="1">
                <a:solidFill>
                  <a:srgbClr val="000000"/>
                </a:solidFill>
                <a:effectLst>
                  <a:outerShdw blurRad="38100" dist="38100" dir="2700000" algn="tl">
                    <a:srgbClr val="FFFFFF"/>
                  </a:outerShdw>
                </a:effectLst>
                <a:latin typeface="Comic Sans MS" pitchFamily="66" charset="0"/>
              </a:rPr>
              <a:t>     </a:t>
            </a:r>
          </a:p>
          <a:p>
            <a:pPr marL="0" indent="0">
              <a:buFont typeface="Wingdings" pitchFamily="2" charset="2"/>
              <a:buNone/>
            </a:pPr>
            <a:r>
              <a:rPr lang="ru-RU" sz="1400" b="1">
                <a:solidFill>
                  <a:srgbClr val="000000"/>
                </a:solidFill>
                <a:effectLst>
                  <a:outerShdw blurRad="38100" dist="38100" dir="2700000" algn="tl">
                    <a:srgbClr val="FFFFFF"/>
                  </a:outerShdw>
                </a:effectLst>
                <a:latin typeface="Comic Sans MS" pitchFamily="66" charset="0"/>
              </a:rPr>
              <a:t>   </a:t>
            </a:r>
          </a:p>
        </p:txBody>
      </p:sp>
      <p:sp>
        <p:nvSpPr>
          <p:cNvPr id="9220" name="WordArt 4">
            <a:hlinkClick r:id="" action="ppaction://hlinkshowjump?jump=previousslide"/>
          </p:cNvPr>
          <p:cNvSpPr>
            <a:spLocks noChangeArrowheads="1" noChangeShapeType="1" noTextEdit="1"/>
          </p:cNvSpPr>
          <p:nvPr/>
        </p:nvSpPr>
        <p:spPr bwMode="auto">
          <a:xfrm>
            <a:off x="611188" y="6092825"/>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9221" name="WordArt 5">
            <a:hlinkClick r:id="" action="ppaction://hlinkshowjump?jump=nextslide"/>
          </p:cNvPr>
          <p:cNvSpPr>
            <a:spLocks noChangeArrowheads="1" noChangeShapeType="1" noTextEdit="1"/>
          </p:cNvSpPr>
          <p:nvPr/>
        </p:nvSpPr>
        <p:spPr bwMode="auto">
          <a:xfrm>
            <a:off x="7596188" y="60928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9222" name="Picture 6" descr="71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000" y="4311590"/>
            <a:ext cx="4239240" cy="23811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2" presetClass="entr" presetSubtype="4" fill="hold"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wipe(down)">
                                      <p:cBhvr>
                                        <p:cTn id="12"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lnSpc>
                <a:spcPct val="150000"/>
              </a:lnSpc>
            </a:pPr>
            <a:r>
              <a:rPr lang="ru-RU" sz="1400" dirty="0"/>
              <a:t/>
            </a:r>
            <a:br>
              <a:rPr lang="ru-RU" sz="1400" dirty="0"/>
            </a:br>
            <a:r>
              <a:rPr lang="ru-RU" sz="1400" dirty="0"/>
              <a:t/>
            </a:r>
            <a:br>
              <a:rPr lang="ru-RU" sz="1400" dirty="0"/>
            </a:br>
            <a:r>
              <a:rPr lang="ru-RU" sz="1400" dirty="0"/>
              <a:t/>
            </a:r>
            <a:br>
              <a:rPr lang="ru-RU" sz="1400" dirty="0"/>
            </a:br>
            <a:r>
              <a:rPr lang="ru-RU" sz="1400" dirty="0"/>
              <a:t/>
            </a:r>
            <a:br>
              <a:rPr lang="ru-RU" sz="1400" dirty="0"/>
            </a:br>
            <a:r>
              <a:rPr lang="ru-RU" sz="1400" dirty="0"/>
              <a:t/>
            </a:r>
            <a:br>
              <a:rPr lang="ru-RU" sz="1400" dirty="0"/>
            </a:br>
            <a:r>
              <a:rPr lang="ru-RU" sz="1400" dirty="0"/>
              <a:t/>
            </a:r>
            <a:br>
              <a:rPr lang="ru-RU" sz="1400" dirty="0"/>
            </a:br>
            <a:r>
              <a:rPr lang="ru-RU" sz="1400" dirty="0"/>
              <a:t/>
            </a:r>
            <a:br>
              <a:rPr lang="ru-RU" sz="1400" dirty="0"/>
            </a:br>
            <a:r>
              <a:rPr lang="ru-RU" sz="1400" dirty="0"/>
              <a:t/>
            </a:r>
            <a:br>
              <a:rPr lang="ru-RU" sz="1400" dirty="0"/>
            </a:br>
            <a:r>
              <a:rPr lang="ru-RU" sz="1400" dirty="0"/>
              <a:t/>
            </a:r>
            <a:br>
              <a:rPr lang="ru-RU" sz="1400" dirty="0"/>
            </a:br>
            <a:r>
              <a:rPr lang="ru-RU" sz="1600" dirty="0">
                <a:latin typeface="Comic Sans MS" pitchFamily="66" charset="0"/>
              </a:rPr>
              <a:t/>
            </a:r>
            <a:br>
              <a:rPr lang="ru-RU" sz="1600" dirty="0">
                <a:latin typeface="Comic Sans MS" pitchFamily="66" charset="0"/>
              </a:rPr>
            </a:br>
            <a:r>
              <a:rPr lang="ru-RU" sz="1600" dirty="0">
                <a:latin typeface="Comic Sans MS" pitchFamily="66" charset="0"/>
              </a:rPr>
              <a:t/>
            </a:r>
            <a:br>
              <a:rPr lang="ru-RU" sz="1600" dirty="0">
                <a:latin typeface="Comic Sans MS" pitchFamily="66" charset="0"/>
              </a:rPr>
            </a:br>
            <a:r>
              <a:rPr lang="ru-RU" sz="1600" dirty="0">
                <a:latin typeface="Comic Sans MS" pitchFamily="66" charset="0"/>
              </a:rPr>
              <a:t/>
            </a:r>
            <a:br>
              <a:rPr lang="ru-RU" sz="1600" dirty="0">
                <a:latin typeface="Comic Sans MS" pitchFamily="66" charset="0"/>
              </a:rPr>
            </a:br>
            <a:r>
              <a:rPr lang="ru-RU" sz="1600" b="1" dirty="0">
                <a:solidFill>
                  <a:schemeClr val="hlink"/>
                </a:solidFill>
                <a:latin typeface="Comic Sans MS" pitchFamily="66" charset="0"/>
              </a:rPr>
              <a:t>Кроме занятий электротехникой, Тесла профессионально занимался лингвистикой, писал стихи. Бегло говорил на восьми языках, прекрасно </a:t>
            </a:r>
            <a:r>
              <a:rPr lang="ru-RU" sz="1600" b="1" dirty="0" smtClean="0">
                <a:solidFill>
                  <a:schemeClr val="hlink"/>
                </a:solidFill>
                <a:latin typeface="Comic Sans MS" pitchFamily="66" charset="0"/>
              </a:rPr>
              <a:t>знал музыку </a:t>
            </a:r>
            <a:r>
              <a:rPr lang="ru-RU" sz="1600" b="1" dirty="0">
                <a:solidFill>
                  <a:schemeClr val="hlink"/>
                </a:solidFill>
                <a:latin typeface="Comic Sans MS" pitchFamily="66" charset="0"/>
              </a:rPr>
              <a:t>и философию.</a:t>
            </a:r>
            <a:br>
              <a:rPr lang="ru-RU" sz="1600" b="1" dirty="0">
                <a:solidFill>
                  <a:schemeClr val="hlink"/>
                </a:solidFill>
                <a:latin typeface="Comic Sans MS" pitchFamily="66" charset="0"/>
              </a:rPr>
            </a:br>
            <a:r>
              <a:rPr lang="ru-RU" sz="1600" b="1" dirty="0">
                <a:solidFill>
                  <a:schemeClr val="hlink"/>
                </a:solidFill>
                <a:latin typeface="Comic Sans MS" pitchFamily="66" charset="0"/>
              </a:rPr>
              <a:t>Жил Тесла в самых дорогих гостиницах. Прислуга удивлялась тому, что он ежедневно требовал по восемнадцать свежих полотенец. Если во время обеда на стол садилась муха, заставлял официанта принести новый заказ. Сегодняшний психиатр легко поставил бы диагноз - обостренная форма мезофобии (боязнь микробов). Фобии и навязчивые состояния сочетались у </a:t>
            </a:r>
            <a:r>
              <a:rPr lang="ru-RU" sz="1600" b="1" dirty="0" smtClean="0">
                <a:solidFill>
                  <a:schemeClr val="hlink"/>
                </a:solidFill>
                <a:latin typeface="Comic Sans MS" pitchFamily="66" charset="0"/>
              </a:rPr>
              <a:t>Тесла </a:t>
            </a:r>
            <a:r>
              <a:rPr lang="ru-RU" sz="1600" b="1" dirty="0">
                <a:solidFill>
                  <a:schemeClr val="hlink"/>
                </a:solidFill>
                <a:latin typeface="Comic Sans MS" pitchFamily="66" charset="0"/>
              </a:rPr>
              <a:t>с поразительной энергией. Прогуливаясь по улице, он мог во внезапном порыве сделать сальто. Или остановиться на аллее парка и прочесть наизусть пару глав из "Фауста". Порой замирал и стоял долго, напряженно о чем-то думая, не замечая никого вокруг. Изобретатель сам утверждал, что мог начисто отключать свой мозг от внешнего мира.</a:t>
            </a:r>
            <a:br>
              <a:rPr lang="ru-RU" sz="1600" b="1" dirty="0">
                <a:solidFill>
                  <a:schemeClr val="hlink"/>
                </a:solidFill>
                <a:latin typeface="Comic Sans MS" pitchFamily="66" charset="0"/>
              </a:rPr>
            </a:br>
            <a:endParaRPr lang="ru-RU" sz="1600" b="1" dirty="0">
              <a:solidFill>
                <a:schemeClr val="hlink"/>
              </a:solidFill>
              <a:latin typeface="Comic Sans MS" pitchFamily="66" charset="0"/>
            </a:endParaRPr>
          </a:p>
        </p:txBody>
      </p:sp>
      <p:sp>
        <p:nvSpPr>
          <p:cNvPr id="9219" name="Rectangle 3"/>
          <p:cNvSpPr>
            <a:spLocks noGrp="1" noChangeArrowheads="1"/>
          </p:cNvSpPr>
          <p:nvPr>
            <p:ph type="subTitle" idx="4294967295"/>
          </p:nvPr>
        </p:nvSpPr>
        <p:spPr>
          <a:xfrm>
            <a:off x="827088" y="5734050"/>
            <a:ext cx="7200900" cy="1752600"/>
          </a:xfrm>
          <a:noFill/>
        </p:spPr>
        <p:txBody>
          <a:bodyPr/>
          <a:lstStyle/>
          <a:p>
            <a:pPr marL="0" indent="0">
              <a:buFont typeface="Wingdings" pitchFamily="2" charset="2"/>
              <a:buNone/>
            </a:pPr>
            <a:r>
              <a:rPr lang="ru-RU" sz="1400" b="1">
                <a:solidFill>
                  <a:srgbClr val="000000"/>
                </a:solidFill>
                <a:effectLst>
                  <a:outerShdw blurRad="38100" dist="38100" dir="2700000" algn="tl">
                    <a:srgbClr val="FFFFFF"/>
                  </a:outerShdw>
                </a:effectLst>
                <a:latin typeface="Comic Sans MS" pitchFamily="66" charset="0"/>
              </a:rPr>
              <a:t>     </a:t>
            </a:r>
          </a:p>
          <a:p>
            <a:pPr marL="0" indent="0">
              <a:buFont typeface="Wingdings" pitchFamily="2" charset="2"/>
              <a:buNone/>
            </a:pPr>
            <a:r>
              <a:rPr lang="ru-RU" sz="1400" b="1">
                <a:solidFill>
                  <a:srgbClr val="000000"/>
                </a:solidFill>
                <a:effectLst>
                  <a:outerShdw blurRad="38100" dist="38100" dir="2700000" algn="tl">
                    <a:srgbClr val="FFFFFF"/>
                  </a:outerShdw>
                </a:effectLst>
                <a:latin typeface="Comic Sans MS" pitchFamily="66" charset="0"/>
              </a:rPr>
              <a:t>   </a:t>
            </a:r>
          </a:p>
        </p:txBody>
      </p:sp>
      <p:sp>
        <p:nvSpPr>
          <p:cNvPr id="36868" name="WordArt 4">
            <a:hlinkClick r:id="" action="ppaction://hlinkshowjump?jump=previousslide"/>
          </p:cNvPr>
          <p:cNvSpPr>
            <a:spLocks noChangeArrowheads="1" noChangeShapeType="1" noTextEdit="1"/>
          </p:cNvSpPr>
          <p:nvPr/>
        </p:nvSpPr>
        <p:spPr bwMode="auto">
          <a:xfrm>
            <a:off x="250825" y="6165850"/>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36869" name="WordArt 5">
            <a:hlinkClick r:id="" action="ppaction://hlinkshowjump?jump=nextslide"/>
          </p:cNvPr>
          <p:cNvSpPr>
            <a:spLocks noChangeArrowheads="1" noChangeShapeType="1" noTextEdit="1"/>
          </p:cNvSpPr>
          <p:nvPr/>
        </p:nvSpPr>
        <p:spPr bwMode="auto">
          <a:xfrm>
            <a:off x="7596188" y="6165850"/>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spTree>
    <p:custDataLst>
      <p:tags r:id="rId1"/>
    </p:custData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lnSpc>
                <a:spcPct val="150000"/>
              </a:lnSpc>
            </a:pPr>
            <a:r>
              <a:rPr lang="ru-RU" sz="2000" b="1" dirty="0" smtClean="0">
                <a:solidFill>
                  <a:schemeClr val="hlink"/>
                </a:solidFill>
                <a:latin typeface="Comic Sans MS" pitchFamily="66" charset="0"/>
              </a:rPr>
              <a:t/>
            </a:r>
            <a:br>
              <a:rPr lang="ru-RU" sz="2000" b="1" dirty="0" smtClean="0">
                <a:solidFill>
                  <a:schemeClr val="hlink"/>
                </a:solidFill>
                <a:latin typeface="Comic Sans MS" pitchFamily="66" charset="0"/>
              </a:rPr>
            </a:br>
            <a:r>
              <a:rPr lang="ru-RU" sz="2000" b="1" dirty="0" smtClean="0">
                <a:solidFill>
                  <a:schemeClr val="hlink"/>
                </a:solidFill>
                <a:latin typeface="Comic Sans MS" pitchFamily="66" charset="0"/>
              </a:rPr>
              <a:t>Многие </a:t>
            </a:r>
            <a:r>
              <a:rPr lang="ru-RU" sz="2000" b="1" dirty="0">
                <a:solidFill>
                  <a:schemeClr val="hlink"/>
                </a:solidFill>
                <a:latin typeface="Comic Sans MS" pitchFamily="66" charset="0"/>
              </a:rPr>
              <a:t>свои открытия Тесла не запатентовал, даже не оставил чертежей. Большинство его дневников и рукописей не сохранились, и о многих изобретениях до наших дней дошли лишь отрывочные сведения. И сотни легенд.</a:t>
            </a:r>
            <a:r>
              <a:rPr lang="ru-RU" sz="1800" b="1" dirty="0">
                <a:solidFill>
                  <a:schemeClr val="hlink"/>
                </a:solidFill>
                <a:latin typeface="Comic Sans MS" pitchFamily="66" charset="0"/>
              </a:rPr>
              <a:t> </a:t>
            </a:r>
            <a:r>
              <a:rPr lang="ru-RU" sz="1400" dirty="0">
                <a:solidFill>
                  <a:srgbClr val="000033"/>
                </a:solidFill>
                <a:latin typeface="Comic Sans MS" pitchFamily="66" charset="0"/>
              </a:rPr>
              <a:t/>
            </a:r>
            <a:br>
              <a:rPr lang="ru-RU" sz="1400" dirty="0">
                <a:solidFill>
                  <a:srgbClr val="000033"/>
                </a:solidFill>
                <a:latin typeface="Comic Sans MS" pitchFamily="66" charset="0"/>
              </a:rPr>
            </a:br>
            <a:endParaRPr lang="ru-RU" sz="1400" b="1" dirty="0">
              <a:solidFill>
                <a:srgbClr val="000000"/>
              </a:solidFill>
              <a:effectLst>
                <a:outerShdw blurRad="38100" dist="38100" dir="2700000" algn="tl">
                  <a:srgbClr val="FFFFFF"/>
                </a:outerShdw>
              </a:effectLst>
              <a:latin typeface="Comic Sans MS" pitchFamily="66" charset="0"/>
            </a:endParaRPr>
          </a:p>
        </p:txBody>
      </p:sp>
      <p:sp>
        <p:nvSpPr>
          <p:cNvPr id="10243" name="WordArt 3">
            <a:hlinkClick r:id="" action="ppaction://hlinkshowjump?jump=previousslide"/>
          </p:cNvPr>
          <p:cNvSpPr>
            <a:spLocks noChangeArrowheads="1" noChangeShapeType="1" noTextEdit="1"/>
          </p:cNvSpPr>
          <p:nvPr/>
        </p:nvSpPr>
        <p:spPr bwMode="auto">
          <a:xfrm>
            <a:off x="395288" y="5876925"/>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10244" name="WordArt 5">
            <a:hlinkClick r:id="" action="ppaction://hlinkshowjump?jump=nextslide"/>
          </p:cNvPr>
          <p:cNvSpPr>
            <a:spLocks noChangeArrowheads="1" noChangeShapeType="1" noTextEdit="1"/>
          </p:cNvSpPr>
          <p:nvPr/>
        </p:nvSpPr>
        <p:spPr bwMode="auto">
          <a:xfrm>
            <a:off x="7596188" y="58769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10245" name="Picture 5" descr="tes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349500"/>
            <a:ext cx="4032250" cy="418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34" presetClass="entr" presetSubtype="0" fill="hold" nodeType="withEffect">
                                  <p:stCondLst>
                                    <p:cond delay="0"/>
                                  </p:stCondLst>
                                  <p:childTnLst>
                                    <p:set>
                                      <p:cBhvr>
                                        <p:cTn id="11" dur="1" fill="hold">
                                          <p:stCondLst>
                                            <p:cond delay="0"/>
                                          </p:stCondLst>
                                        </p:cTn>
                                        <p:tgtEl>
                                          <p:spTgt spid="10245"/>
                                        </p:tgtEl>
                                        <p:attrNameLst>
                                          <p:attrName>style.visibility</p:attrName>
                                        </p:attrNameLst>
                                      </p:cBhvr>
                                      <p:to>
                                        <p:strVal val="visible"/>
                                      </p:to>
                                    </p:set>
                                    <p:anim from="(-#ppt_w/2)" to="(#ppt_x)" calcmode="lin" valueType="num">
                                      <p:cBhvr>
                                        <p:cTn id="12" dur="600" fill="hold">
                                          <p:stCondLst>
                                            <p:cond delay="0"/>
                                          </p:stCondLst>
                                        </p:cTn>
                                        <p:tgtEl>
                                          <p:spTgt spid="10245"/>
                                        </p:tgtEl>
                                        <p:attrNameLst>
                                          <p:attrName>ppt_x</p:attrName>
                                        </p:attrNameLst>
                                      </p:cBhvr>
                                    </p:anim>
                                    <p:anim from="0" to="-1.0" calcmode="lin" valueType="num">
                                      <p:cBhvr>
                                        <p:cTn id="13" dur="200" decel="50000" autoRev="1" fill="hold">
                                          <p:stCondLst>
                                            <p:cond delay="600"/>
                                          </p:stCondLst>
                                        </p:cTn>
                                        <p:tgtEl>
                                          <p:spTgt spid="10245"/>
                                        </p:tgtEl>
                                        <p:attrNameLst>
                                          <p:attrName>xshear</p:attrName>
                                        </p:attrNameLst>
                                      </p:cBhvr>
                                    </p:anim>
                                    <p:animScale>
                                      <p:cBhvr>
                                        <p:cTn id="14" dur="200" decel="100000" autoRev="1" fill="hold">
                                          <p:stCondLst>
                                            <p:cond delay="600"/>
                                          </p:stCondLst>
                                        </p:cTn>
                                        <p:tgtEl>
                                          <p:spTgt spid="10245"/>
                                        </p:tgtEl>
                                      </p:cBhvr>
                                      <p:from x="100000" y="100000"/>
                                      <p:to x="80000" y="100000"/>
                                    </p:animScale>
                                    <p:anim by="(#ppt_h/3+#ppt_w*0.1)" calcmode="lin" valueType="num">
                                      <p:cBhvr additive="sum">
                                        <p:cTn id="15" dur="200" decel="100000" autoRev="1" fill="hold">
                                          <p:stCondLst>
                                            <p:cond delay="600"/>
                                          </p:stCondLst>
                                        </p:cTn>
                                        <p:tgtEl>
                                          <p:spTgt spid="102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lnSpc>
                <a:spcPct val="150000"/>
              </a:lnSpc>
            </a:pPr>
            <a:r>
              <a:rPr lang="ru-RU" sz="1800" b="1" dirty="0" smtClean="0">
                <a:solidFill>
                  <a:schemeClr val="hlink"/>
                </a:solidFill>
                <a:latin typeface="Comic Sans MS" pitchFamily="66" charset="0"/>
              </a:rPr>
              <a:t/>
            </a:r>
            <a:br>
              <a:rPr lang="ru-RU" sz="1800" b="1" dirty="0" smtClean="0">
                <a:solidFill>
                  <a:schemeClr val="hlink"/>
                </a:solidFill>
                <a:latin typeface="Comic Sans MS" pitchFamily="66" charset="0"/>
              </a:rPr>
            </a:br>
            <a:r>
              <a:rPr lang="ru-RU" sz="1800" b="1" dirty="0">
                <a:solidFill>
                  <a:schemeClr val="hlink"/>
                </a:solidFill>
                <a:latin typeface="Comic Sans MS" pitchFamily="66" charset="0"/>
              </a:rPr>
              <a:t/>
            </a:r>
            <a:br>
              <a:rPr lang="ru-RU" sz="1800" b="1" dirty="0">
                <a:solidFill>
                  <a:schemeClr val="hlink"/>
                </a:solidFill>
                <a:latin typeface="Comic Sans MS" pitchFamily="66" charset="0"/>
              </a:rPr>
            </a:br>
            <a:r>
              <a:rPr lang="ru-RU" sz="1800" b="1" dirty="0" smtClean="0">
                <a:solidFill>
                  <a:schemeClr val="hlink"/>
                </a:solidFill>
                <a:latin typeface="Comic Sans MS" pitchFamily="66" charset="0"/>
              </a:rPr>
              <a:t/>
            </a:r>
            <a:br>
              <a:rPr lang="ru-RU" sz="1800" b="1" dirty="0" smtClean="0">
                <a:solidFill>
                  <a:schemeClr val="hlink"/>
                </a:solidFill>
                <a:latin typeface="Comic Sans MS" pitchFamily="66" charset="0"/>
              </a:rPr>
            </a:br>
            <a:r>
              <a:rPr lang="ru-RU" sz="1800" b="1" dirty="0">
                <a:solidFill>
                  <a:schemeClr val="hlink"/>
                </a:solidFill>
                <a:latin typeface="Comic Sans MS" pitchFamily="66" charset="0"/>
              </a:rPr>
              <a:t/>
            </a:r>
            <a:br>
              <a:rPr lang="ru-RU" sz="1800" b="1" dirty="0">
                <a:solidFill>
                  <a:schemeClr val="hlink"/>
                </a:solidFill>
                <a:latin typeface="Comic Sans MS" pitchFamily="66" charset="0"/>
              </a:rPr>
            </a:br>
            <a:r>
              <a:rPr lang="ru-RU" sz="1800" b="1" dirty="0" smtClean="0">
                <a:solidFill>
                  <a:schemeClr val="hlink"/>
                </a:solidFill>
                <a:latin typeface="Comic Sans MS" pitchFamily="66" charset="0"/>
              </a:rPr>
              <a:t/>
            </a:r>
            <a:br>
              <a:rPr lang="ru-RU" sz="1800" b="1" dirty="0" smtClean="0">
                <a:solidFill>
                  <a:schemeClr val="hlink"/>
                </a:solidFill>
                <a:latin typeface="Comic Sans MS" pitchFamily="66" charset="0"/>
              </a:rPr>
            </a:br>
            <a:r>
              <a:rPr lang="ru-RU" sz="1800" b="1" dirty="0">
                <a:solidFill>
                  <a:schemeClr val="hlink"/>
                </a:solidFill>
                <a:latin typeface="Comic Sans MS" pitchFamily="66" charset="0"/>
              </a:rPr>
              <a:t/>
            </a:r>
            <a:br>
              <a:rPr lang="ru-RU" sz="1800" b="1" dirty="0">
                <a:solidFill>
                  <a:schemeClr val="hlink"/>
                </a:solidFill>
                <a:latin typeface="Comic Sans MS" pitchFamily="66" charset="0"/>
              </a:rPr>
            </a:br>
            <a:r>
              <a:rPr lang="ru-RU" sz="1800" b="1" dirty="0" smtClean="0">
                <a:solidFill>
                  <a:schemeClr val="hlink"/>
                </a:solidFill>
                <a:latin typeface="Comic Sans MS" pitchFamily="66" charset="0"/>
              </a:rPr>
              <a:t/>
            </a:r>
            <a:br>
              <a:rPr lang="ru-RU" sz="1800" b="1" dirty="0" smtClean="0">
                <a:solidFill>
                  <a:schemeClr val="hlink"/>
                </a:solidFill>
                <a:latin typeface="Comic Sans MS" pitchFamily="66" charset="0"/>
              </a:rPr>
            </a:br>
            <a:r>
              <a:rPr lang="ru-RU" sz="1800" b="1" dirty="0">
                <a:solidFill>
                  <a:schemeClr val="hlink"/>
                </a:solidFill>
                <a:latin typeface="Comic Sans MS" pitchFamily="66" charset="0"/>
              </a:rPr>
              <a:t/>
            </a:r>
            <a:br>
              <a:rPr lang="ru-RU" sz="1800" b="1" dirty="0">
                <a:solidFill>
                  <a:schemeClr val="hlink"/>
                </a:solidFill>
                <a:latin typeface="Comic Sans MS" pitchFamily="66" charset="0"/>
              </a:rPr>
            </a:br>
            <a:r>
              <a:rPr lang="ru-RU" sz="1800" b="1" dirty="0" smtClean="0">
                <a:solidFill>
                  <a:schemeClr val="hlink"/>
                </a:solidFill>
                <a:latin typeface="Comic Sans MS" pitchFamily="66" charset="0"/>
              </a:rPr>
              <a:t>Тесла </a:t>
            </a:r>
            <a:r>
              <a:rPr lang="ru-RU" sz="1800" b="1" dirty="0">
                <a:solidFill>
                  <a:schemeClr val="hlink"/>
                </a:solidFill>
                <a:latin typeface="Comic Sans MS" pitchFamily="66" charset="0"/>
              </a:rPr>
              <a:t>приписывают и Тунгусскую катастрофу (1908г). Башня Ворденклифф через ионосферу вполне могла передать огромную энергию в другую часть света. А метеорита ведь так и не нашли… Правда, он ушел из проекта в 1905 году. Но все оборудование стояло на месте… </a:t>
            </a:r>
            <a:br>
              <a:rPr lang="ru-RU" sz="1800" b="1" dirty="0">
                <a:solidFill>
                  <a:schemeClr val="hlink"/>
                </a:solidFill>
                <a:latin typeface="Comic Sans MS" pitchFamily="66" charset="0"/>
              </a:rPr>
            </a:br>
            <a:r>
              <a:rPr lang="ru-RU" sz="1800" b="1" dirty="0">
                <a:solidFill>
                  <a:schemeClr val="hlink"/>
                </a:solidFill>
                <a:latin typeface="Comic Sans MS" pitchFamily="66" charset="0"/>
              </a:rPr>
              <a:t>Есть подозрение, что Тесла создал машину времени, или что-то подобное. Сам он уверял, что свои технические и научные откровения получал из единого информационного поля Земли. Там распространялись радиоволны его устройств, оттуда он принимал неслышные никому сигналы. </a:t>
            </a:r>
            <a:r>
              <a:rPr lang="ru-RU" sz="1800" dirty="0">
                <a:solidFill>
                  <a:srgbClr val="000033"/>
                </a:solidFill>
                <a:latin typeface="Comic Sans MS" pitchFamily="66" charset="0"/>
              </a:rPr>
              <a:t/>
            </a:r>
            <a:br>
              <a:rPr lang="ru-RU" sz="1800" dirty="0">
                <a:solidFill>
                  <a:srgbClr val="000033"/>
                </a:solidFill>
                <a:latin typeface="Comic Sans MS" pitchFamily="66" charset="0"/>
              </a:rPr>
            </a:br>
            <a:r>
              <a:rPr lang="ru-RU" sz="1400" dirty="0">
                <a:solidFill>
                  <a:srgbClr val="000033"/>
                </a:solidFill>
                <a:latin typeface="Comic Sans MS" pitchFamily="66" charset="0"/>
              </a:rPr>
              <a:t/>
            </a:r>
            <a:br>
              <a:rPr lang="ru-RU" sz="1400" dirty="0">
                <a:solidFill>
                  <a:srgbClr val="000033"/>
                </a:solidFill>
                <a:latin typeface="Comic Sans MS" pitchFamily="66" charset="0"/>
              </a:rPr>
            </a:br>
            <a:endParaRPr lang="ru-RU" sz="1400" b="1" dirty="0">
              <a:solidFill>
                <a:srgbClr val="000000"/>
              </a:solidFill>
              <a:effectLst>
                <a:outerShdw blurRad="38100" dist="38100" dir="2700000" algn="tl">
                  <a:srgbClr val="FFFFFF"/>
                </a:outerShdw>
              </a:effectLst>
              <a:latin typeface="Comic Sans MS" pitchFamily="66" charset="0"/>
            </a:endParaRPr>
          </a:p>
        </p:txBody>
      </p:sp>
      <p:sp>
        <p:nvSpPr>
          <p:cNvPr id="56323" name="WordArt 3">
            <a:hlinkClick r:id="" action="ppaction://hlinkshowjump?jump=previousslide"/>
          </p:cNvPr>
          <p:cNvSpPr>
            <a:spLocks noChangeArrowheads="1" noChangeShapeType="1" noTextEdit="1"/>
          </p:cNvSpPr>
          <p:nvPr/>
        </p:nvSpPr>
        <p:spPr bwMode="auto">
          <a:xfrm>
            <a:off x="395288" y="5876925"/>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56324" name="WordArt 5">
            <a:hlinkClick r:id="" action="ppaction://hlinkshowjump?jump=nextslide"/>
          </p:cNvPr>
          <p:cNvSpPr>
            <a:spLocks noChangeArrowheads="1" noChangeShapeType="1" noTextEdit="1"/>
          </p:cNvSpPr>
          <p:nvPr/>
        </p:nvSpPr>
        <p:spPr bwMode="auto">
          <a:xfrm>
            <a:off x="7596188" y="58769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pic>
        <p:nvPicPr>
          <p:cNvPr id="56325" name="Picture 5" descr="f493377756ee8753859da5b11524e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2" y="4437112"/>
            <a:ext cx="3025775" cy="2228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30" presetClass="entr" presetSubtype="0" fill="hold" nodeType="with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fade">
                                      <p:cBhvr>
                                        <p:cTn id="12" dur="800" decel="100000"/>
                                        <p:tgtEl>
                                          <p:spTgt spid="56325"/>
                                        </p:tgtEl>
                                      </p:cBhvr>
                                    </p:animEffect>
                                    <p:anim calcmode="lin" valueType="num">
                                      <p:cBhvr>
                                        <p:cTn id="13" dur="800" decel="100000" fill="hold"/>
                                        <p:tgtEl>
                                          <p:spTgt spid="56325"/>
                                        </p:tgtEl>
                                        <p:attrNameLst>
                                          <p:attrName>style.rotation</p:attrName>
                                        </p:attrNameLst>
                                      </p:cBhvr>
                                      <p:tavLst>
                                        <p:tav tm="0">
                                          <p:val>
                                            <p:fltVal val="-90"/>
                                          </p:val>
                                        </p:tav>
                                        <p:tav tm="100000">
                                          <p:val>
                                            <p:fltVal val="0"/>
                                          </p:val>
                                        </p:tav>
                                      </p:tavLst>
                                    </p:anim>
                                    <p:anim calcmode="lin" valueType="num">
                                      <p:cBhvr>
                                        <p:cTn id="14" dur="800" decel="100000" fill="hold"/>
                                        <p:tgtEl>
                                          <p:spTgt spid="56325"/>
                                        </p:tgtEl>
                                        <p:attrNameLst>
                                          <p:attrName>ppt_x</p:attrName>
                                        </p:attrNameLst>
                                      </p:cBhvr>
                                      <p:tavLst>
                                        <p:tav tm="0">
                                          <p:val>
                                            <p:strVal val="#ppt_x+0.4"/>
                                          </p:val>
                                        </p:tav>
                                        <p:tav tm="100000">
                                          <p:val>
                                            <p:strVal val="#ppt_x-0.05"/>
                                          </p:val>
                                        </p:tav>
                                      </p:tavLst>
                                    </p:anim>
                                    <p:anim calcmode="lin" valueType="num">
                                      <p:cBhvr>
                                        <p:cTn id="15" dur="800" decel="100000" fill="hold"/>
                                        <p:tgtEl>
                                          <p:spTgt spid="5632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632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63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lnSpc>
                <a:spcPct val="150000"/>
              </a:lnSpc>
            </a:pPr>
            <a:r>
              <a:rPr lang="ru-RU" sz="2400" b="1" dirty="0" smtClean="0">
                <a:solidFill>
                  <a:schemeClr val="hlink"/>
                </a:solidFill>
                <a:latin typeface="Comic Sans MS" pitchFamily="66" charset="0"/>
              </a:rPr>
              <a:t/>
            </a:r>
            <a:br>
              <a:rPr lang="ru-RU" sz="2400" b="1" dirty="0" smtClean="0">
                <a:solidFill>
                  <a:schemeClr val="hlink"/>
                </a:solidFill>
                <a:latin typeface="Comic Sans MS" pitchFamily="66" charset="0"/>
              </a:rPr>
            </a:br>
            <a:r>
              <a:rPr lang="ru-RU" sz="2400" b="1" dirty="0">
                <a:solidFill>
                  <a:schemeClr val="hlink"/>
                </a:solidFill>
                <a:latin typeface="Comic Sans MS" pitchFamily="66" charset="0"/>
              </a:rPr>
              <a:t/>
            </a:r>
            <a:br>
              <a:rPr lang="ru-RU" sz="2400" b="1" dirty="0">
                <a:solidFill>
                  <a:schemeClr val="hlink"/>
                </a:solidFill>
                <a:latin typeface="Comic Sans MS" pitchFamily="66" charset="0"/>
              </a:rPr>
            </a:br>
            <a:r>
              <a:rPr lang="ru-RU" sz="2400" b="1" dirty="0" smtClean="0">
                <a:solidFill>
                  <a:schemeClr val="hlink"/>
                </a:solidFill>
                <a:latin typeface="Comic Sans MS" pitchFamily="66" charset="0"/>
              </a:rPr>
              <a:t/>
            </a:r>
            <a:br>
              <a:rPr lang="ru-RU" sz="2400" b="1" dirty="0" smtClean="0">
                <a:solidFill>
                  <a:schemeClr val="hlink"/>
                </a:solidFill>
                <a:latin typeface="Comic Sans MS" pitchFamily="66" charset="0"/>
              </a:rPr>
            </a:br>
            <a:r>
              <a:rPr lang="ru-RU" sz="2400" b="1" dirty="0">
                <a:solidFill>
                  <a:schemeClr val="hlink"/>
                </a:solidFill>
                <a:latin typeface="Comic Sans MS" pitchFamily="66" charset="0"/>
              </a:rPr>
              <a:t/>
            </a:r>
            <a:br>
              <a:rPr lang="ru-RU" sz="2400" b="1" dirty="0">
                <a:solidFill>
                  <a:schemeClr val="hlink"/>
                </a:solidFill>
                <a:latin typeface="Comic Sans MS" pitchFamily="66" charset="0"/>
              </a:rPr>
            </a:br>
            <a:r>
              <a:rPr lang="ru-RU" sz="2400" b="1" dirty="0" smtClean="0">
                <a:solidFill>
                  <a:schemeClr val="hlink"/>
                </a:solidFill>
                <a:latin typeface="Comic Sans MS" pitchFamily="66" charset="0"/>
              </a:rPr>
              <a:t/>
            </a:r>
            <a:br>
              <a:rPr lang="ru-RU" sz="2400" b="1" dirty="0" smtClean="0">
                <a:solidFill>
                  <a:schemeClr val="hlink"/>
                </a:solidFill>
                <a:latin typeface="Comic Sans MS" pitchFamily="66" charset="0"/>
              </a:rPr>
            </a:br>
            <a:r>
              <a:rPr lang="ru-RU" sz="2400" b="1" dirty="0">
                <a:solidFill>
                  <a:schemeClr val="hlink"/>
                </a:solidFill>
                <a:latin typeface="Comic Sans MS" pitchFamily="66" charset="0"/>
              </a:rPr>
              <a:t/>
            </a:r>
            <a:br>
              <a:rPr lang="ru-RU" sz="2400" b="1" dirty="0">
                <a:solidFill>
                  <a:schemeClr val="hlink"/>
                </a:solidFill>
                <a:latin typeface="Comic Sans MS" pitchFamily="66" charset="0"/>
              </a:rPr>
            </a:br>
            <a:r>
              <a:rPr lang="ru-RU" sz="2400" b="1" dirty="0" smtClean="0">
                <a:solidFill>
                  <a:schemeClr val="hlink"/>
                </a:solidFill>
                <a:latin typeface="Comic Sans MS" pitchFamily="66" charset="0"/>
              </a:rPr>
              <a:t/>
            </a:r>
            <a:br>
              <a:rPr lang="ru-RU" sz="2400" b="1" dirty="0" smtClean="0">
                <a:solidFill>
                  <a:schemeClr val="hlink"/>
                </a:solidFill>
                <a:latin typeface="Comic Sans MS" pitchFamily="66" charset="0"/>
              </a:rPr>
            </a:br>
            <a:r>
              <a:rPr lang="ru-RU" sz="2400" b="1" dirty="0" smtClean="0">
                <a:solidFill>
                  <a:schemeClr val="hlink"/>
                </a:solidFill>
                <a:latin typeface="Comic Sans MS" pitchFamily="66" charset="0"/>
              </a:rPr>
              <a:t>Тесла </a:t>
            </a:r>
            <a:r>
              <a:rPr lang="ru-RU" sz="2400" b="1" dirty="0">
                <a:solidFill>
                  <a:schemeClr val="hlink"/>
                </a:solidFill>
                <a:latin typeface="Comic Sans MS" pitchFamily="66" charset="0"/>
              </a:rPr>
              <a:t>обладал и другими необыкновенными способностями. Однажды он почувствовал сильнейшее желание задержать своих гостей, гостивших у него, и буквально силой не пустил их на поезд. Тем самым спас их, возможно, от гибели, потому что поезд действительно сошёл с рельсов, и многие пассажиры погибли или получили увечья</a:t>
            </a:r>
            <a:r>
              <a:rPr lang="ru-RU" sz="2400" b="1" dirty="0" smtClean="0">
                <a:solidFill>
                  <a:schemeClr val="hlink"/>
                </a:solidFill>
                <a:latin typeface="Comic Sans MS" pitchFamily="66" charset="0"/>
              </a:rPr>
              <a:t>. В </a:t>
            </a:r>
            <a:r>
              <a:rPr lang="ru-RU" sz="2400" b="1" dirty="0">
                <a:solidFill>
                  <a:schemeClr val="hlink"/>
                </a:solidFill>
                <a:latin typeface="Comic Sans MS" pitchFamily="66" charset="0"/>
              </a:rPr>
              <a:t>другой раз ему приснился сон, что его сестра Анжелина смертельно заболела, умерла. И это оказалось правдой.</a:t>
            </a:r>
            <a:endParaRPr lang="ru-RU" sz="2400" b="1" dirty="0">
              <a:solidFill>
                <a:srgbClr val="000000"/>
              </a:solidFill>
              <a:effectLst>
                <a:outerShdw blurRad="38100" dist="38100" dir="2700000" algn="tl">
                  <a:srgbClr val="FFFFFF"/>
                </a:outerShdw>
              </a:effectLst>
              <a:latin typeface="Comic Sans MS" pitchFamily="66" charset="0"/>
            </a:endParaRPr>
          </a:p>
        </p:txBody>
      </p:sp>
      <p:sp>
        <p:nvSpPr>
          <p:cNvPr id="37891" name="WordArt 3">
            <a:hlinkClick r:id="" action="ppaction://hlinkshowjump?jump=previousslide"/>
          </p:cNvPr>
          <p:cNvSpPr>
            <a:spLocks noChangeArrowheads="1" noChangeShapeType="1" noTextEdit="1"/>
          </p:cNvSpPr>
          <p:nvPr/>
        </p:nvSpPr>
        <p:spPr bwMode="auto">
          <a:xfrm>
            <a:off x="395288" y="6237288"/>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chemeClr val="hlink"/>
                </a:solidFill>
                <a:effectLst>
                  <a:outerShdw dist="35921" dir="2700000" algn="ctr" rotWithShape="0">
                    <a:srgbClr val="C0C0C0">
                      <a:alpha val="79999"/>
                    </a:srgbClr>
                  </a:outerShdw>
                </a:effectLst>
                <a:latin typeface="Impact"/>
              </a:rPr>
              <a:t>назад</a:t>
            </a:r>
          </a:p>
        </p:txBody>
      </p:sp>
      <p:sp>
        <p:nvSpPr>
          <p:cNvPr id="37892" name="WordArt 5">
            <a:hlinkClick r:id="" action="ppaction://hlinkshowjump?jump=nextslide"/>
          </p:cNvPr>
          <p:cNvSpPr>
            <a:spLocks noChangeArrowheads="1" noChangeShapeType="1" noTextEdit="1"/>
          </p:cNvSpPr>
          <p:nvPr/>
        </p:nvSpPr>
        <p:spPr bwMode="auto">
          <a:xfrm>
            <a:off x="7667625" y="63087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chemeClr val="hlink"/>
                </a:solidFill>
                <a:effectLst>
                  <a:outerShdw dist="35921" dir="2700000" algn="ctr" rotWithShape="0">
                    <a:srgbClr val="C0C0C0">
                      <a:alpha val="79999"/>
                    </a:srgbClr>
                  </a:outerShdw>
                </a:effectLst>
                <a:latin typeface="Impact"/>
              </a:rPr>
              <a:t>далее</a:t>
            </a:r>
          </a:p>
        </p:txBody>
      </p:sp>
    </p:spTree>
  </p:cSld>
  <p:clrMapOvr>
    <a:masterClrMapping/>
  </p:clrMapOvr>
  <p:transition spd="slow" advClick="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lnSpc>
                <a:spcPct val="150000"/>
              </a:lnSpc>
            </a:pPr>
            <a:r>
              <a:rPr lang="ru-RU" sz="1800" b="1" dirty="0" smtClean="0">
                <a:solidFill>
                  <a:schemeClr val="hlink"/>
                </a:solidFill>
                <a:latin typeface="Comic Sans MS" pitchFamily="66" charset="0"/>
              </a:rPr>
              <a:t/>
            </a:r>
            <a:br>
              <a:rPr lang="ru-RU" sz="1800" b="1" dirty="0" smtClean="0">
                <a:solidFill>
                  <a:schemeClr val="hlink"/>
                </a:solidFill>
                <a:latin typeface="Comic Sans MS" pitchFamily="66" charset="0"/>
              </a:rPr>
            </a:br>
            <a:r>
              <a:rPr lang="ru-RU" sz="1800" b="1" dirty="0">
                <a:solidFill>
                  <a:schemeClr val="hlink"/>
                </a:solidFill>
                <a:latin typeface="Comic Sans MS" pitchFamily="66" charset="0"/>
              </a:rPr>
              <a:t/>
            </a:r>
            <a:br>
              <a:rPr lang="ru-RU" sz="1800" b="1" dirty="0">
                <a:solidFill>
                  <a:schemeClr val="hlink"/>
                </a:solidFill>
                <a:latin typeface="Comic Sans MS" pitchFamily="66" charset="0"/>
              </a:rPr>
            </a:br>
            <a:r>
              <a:rPr lang="ru-RU" sz="1800" b="1" dirty="0" smtClean="0">
                <a:solidFill>
                  <a:schemeClr val="hlink"/>
                </a:solidFill>
                <a:latin typeface="Comic Sans MS" pitchFamily="66" charset="0"/>
              </a:rPr>
              <a:t/>
            </a:r>
            <a:br>
              <a:rPr lang="ru-RU" sz="1800" b="1" dirty="0" smtClean="0">
                <a:solidFill>
                  <a:schemeClr val="hlink"/>
                </a:solidFill>
                <a:latin typeface="Comic Sans MS" pitchFamily="66" charset="0"/>
              </a:rPr>
            </a:br>
            <a:r>
              <a:rPr lang="ru-RU" sz="1800" b="1" dirty="0">
                <a:solidFill>
                  <a:schemeClr val="hlink"/>
                </a:solidFill>
                <a:latin typeface="Comic Sans MS" pitchFamily="66" charset="0"/>
              </a:rPr>
              <a:t/>
            </a:r>
            <a:br>
              <a:rPr lang="ru-RU" sz="1800" b="1" dirty="0">
                <a:solidFill>
                  <a:schemeClr val="hlink"/>
                </a:solidFill>
                <a:latin typeface="Comic Sans MS" pitchFamily="66" charset="0"/>
              </a:rPr>
            </a:br>
            <a:r>
              <a:rPr lang="ru-RU" sz="1800" b="1" dirty="0" smtClean="0">
                <a:solidFill>
                  <a:schemeClr val="hlink"/>
                </a:solidFill>
                <a:latin typeface="Comic Sans MS" pitchFamily="66" charset="0"/>
              </a:rPr>
              <a:t/>
            </a:r>
            <a:br>
              <a:rPr lang="ru-RU" sz="1800" b="1" dirty="0" smtClean="0">
                <a:solidFill>
                  <a:schemeClr val="hlink"/>
                </a:solidFill>
                <a:latin typeface="Comic Sans MS" pitchFamily="66" charset="0"/>
              </a:rPr>
            </a:br>
            <a:r>
              <a:rPr lang="ru-RU" sz="1800" b="1" dirty="0" smtClean="0">
                <a:solidFill>
                  <a:schemeClr val="hlink"/>
                </a:solidFill>
                <a:latin typeface="Comic Sans MS" pitchFamily="66" charset="0"/>
              </a:rPr>
              <a:t>Незадолго </a:t>
            </a:r>
            <a:r>
              <a:rPr lang="ru-RU" sz="1800" b="1" dirty="0">
                <a:solidFill>
                  <a:schemeClr val="hlink"/>
                </a:solidFill>
                <a:latin typeface="Comic Sans MS" pitchFamily="66" charset="0"/>
              </a:rPr>
              <a:t>до смерти Тесла объявил, что изобрел "лучи смерти", которые способны уничтожить 10000 самолетов, с расстояния в 400 км. О секрете лучей – ни звука.</a:t>
            </a:r>
            <a:br>
              <a:rPr lang="ru-RU" sz="1800" b="1" dirty="0">
                <a:solidFill>
                  <a:schemeClr val="hlink"/>
                </a:solidFill>
                <a:latin typeface="Comic Sans MS" pitchFamily="66" charset="0"/>
              </a:rPr>
            </a:br>
            <a:r>
              <a:rPr lang="ru-RU" sz="1800" b="1" dirty="0">
                <a:solidFill>
                  <a:schemeClr val="hlink"/>
                </a:solidFill>
                <a:latin typeface="Comic Sans MS" pitchFamily="66" charset="0"/>
              </a:rPr>
              <a:t>Говорили, что в последние годы жизни он работал над конструированием искусственного разума. И хотел научиться фотографировать мысли, считая это вполне возможным.</a:t>
            </a:r>
            <a:br>
              <a:rPr lang="ru-RU" sz="1800" b="1" dirty="0">
                <a:solidFill>
                  <a:schemeClr val="hlink"/>
                </a:solidFill>
                <a:latin typeface="Comic Sans MS" pitchFamily="66" charset="0"/>
              </a:rPr>
            </a:br>
            <a:r>
              <a:rPr lang="ru-RU" sz="1800" b="1" dirty="0">
                <a:solidFill>
                  <a:schemeClr val="hlink"/>
                </a:solidFill>
                <a:latin typeface="Comic Sans MS" pitchFamily="66" charset="0"/>
              </a:rPr>
              <a:t>Умер Тесла в Рождество, 7 января 1943 года. В 86 лет. В Европе шла вторая мировая война, а проекты Тесла для военного ведомства так и остались незавершенными.</a:t>
            </a:r>
            <a:endParaRPr lang="ru-RU" sz="1800" b="1" dirty="0">
              <a:solidFill>
                <a:srgbClr val="000000"/>
              </a:solidFill>
              <a:effectLst>
                <a:outerShdw blurRad="38100" dist="38100" dir="2700000" algn="tl">
                  <a:srgbClr val="FFFFFF"/>
                </a:outerShdw>
              </a:effectLst>
              <a:latin typeface="Comic Sans MS" pitchFamily="66" charset="0"/>
            </a:endParaRPr>
          </a:p>
        </p:txBody>
      </p:sp>
      <p:sp>
        <p:nvSpPr>
          <p:cNvPr id="54275" name="WordArt 3">
            <a:hlinkClick r:id="" action="ppaction://hlinkshowjump?jump=previousslide"/>
          </p:cNvPr>
          <p:cNvSpPr>
            <a:spLocks noChangeArrowheads="1" noChangeShapeType="1" noTextEdit="1"/>
          </p:cNvSpPr>
          <p:nvPr/>
        </p:nvSpPr>
        <p:spPr bwMode="auto">
          <a:xfrm>
            <a:off x="395288" y="6237288"/>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chemeClr val="hlink"/>
                </a:solidFill>
                <a:effectLst>
                  <a:outerShdw dist="35921" dir="2700000" algn="ctr" rotWithShape="0">
                    <a:srgbClr val="C0C0C0">
                      <a:alpha val="79999"/>
                    </a:srgbClr>
                  </a:outerShdw>
                </a:effectLst>
                <a:latin typeface="Impact"/>
              </a:rPr>
              <a:t>назад</a:t>
            </a:r>
          </a:p>
        </p:txBody>
      </p:sp>
      <p:sp>
        <p:nvSpPr>
          <p:cNvPr id="54276" name="WordArt 5">
            <a:hlinkClick r:id="rId3" action="ppaction://hlinksldjump"/>
          </p:cNvPr>
          <p:cNvSpPr>
            <a:spLocks noChangeArrowheads="1" noChangeShapeType="1" noTextEdit="1"/>
          </p:cNvSpPr>
          <p:nvPr/>
        </p:nvSpPr>
        <p:spPr bwMode="auto">
          <a:xfrm>
            <a:off x="7667625" y="63087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chemeClr val="hlink"/>
                </a:solidFill>
                <a:effectLst>
                  <a:outerShdw dist="35921" dir="2700000" algn="ctr" rotWithShape="0">
                    <a:srgbClr val="C0C0C0">
                      <a:alpha val="79999"/>
                    </a:srgbClr>
                  </a:outerShdw>
                </a:effectLst>
                <a:latin typeface="Impact"/>
              </a:rPr>
              <a:t>возврат</a:t>
            </a:r>
          </a:p>
        </p:txBody>
      </p:sp>
      <p:sp>
        <p:nvSpPr>
          <p:cNvPr id="54278" name="Rectangle 6"/>
          <p:cNvSpPr>
            <a:spLocks noChangeArrowheads="1"/>
          </p:cNvSpPr>
          <p:nvPr/>
        </p:nvSpPr>
        <p:spPr bwMode="auto">
          <a:xfrm>
            <a:off x="3257550" y="3246438"/>
            <a:ext cx="255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dirty="0"/>
              <a:t> </a:t>
            </a:r>
          </a:p>
        </p:txBody>
      </p:sp>
      <p:pic>
        <p:nvPicPr>
          <p:cNvPr id="54279" name="Picture 7" descr="250px-Photo_statue_nikola-tesla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4020012"/>
            <a:ext cx="2597150" cy="2808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sp>
        <p:nvSpPr>
          <p:cNvPr id="5" name="Місце для вмісту 4"/>
          <p:cNvSpPr>
            <a:spLocks noGrp="1"/>
          </p:cNvSpPr>
          <p:nvPr>
            <p:ph idx="1"/>
          </p:nvPr>
        </p:nvSpPr>
        <p:spPr/>
        <p:txBody>
          <a:bodyPr/>
          <a:lstStyle/>
          <a:p>
            <a:endParaRPr lang="uk-UA" dirty="0"/>
          </a:p>
        </p:txBody>
      </p:sp>
      <p:pic>
        <p:nvPicPr>
          <p:cNvPr id="1028" name="Picture 4" descr="C:\Users\Chuvtaeva.KIG\Desktop\Новая папка\_MG_00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711016"/>
      </p:ext>
    </p:extLst>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266" name="WordArt 9"/>
          <p:cNvSpPr>
            <a:spLocks noChangeArrowheads="1" noChangeShapeType="1" noTextEdit="1"/>
          </p:cNvSpPr>
          <p:nvPr/>
        </p:nvSpPr>
        <p:spPr bwMode="auto">
          <a:xfrm>
            <a:off x="1258888" y="260350"/>
            <a:ext cx="6697662" cy="1581150"/>
          </a:xfrm>
          <a:prstGeom prst="rect">
            <a:avLst/>
          </a:prstGeom>
        </p:spPr>
        <p:txBody>
          <a:bodyPr wrap="none" fromWordArt="1">
            <a:prstTxWarp prst="textDeflate">
              <a:avLst>
                <a:gd name="adj" fmla="val 26227"/>
              </a:avLst>
            </a:prstTxWarp>
          </a:bodyPr>
          <a:lstStyle/>
          <a:p>
            <a:pPr algn="ctr"/>
            <a:r>
              <a:rPr lang="ru-RU" sz="4400" kern="10" dirty="0">
                <a:ln w="9525">
                  <a:solidFill>
                    <a:srgbClr val="000000"/>
                  </a:solidFill>
                  <a:round/>
                  <a:headEnd/>
                  <a:tailEnd/>
                </a:ln>
                <a:gradFill rotWithShape="1">
                  <a:gsLst>
                    <a:gs pos="0">
                      <a:srgbClr val="CC99FF">
                        <a:alpha val="76999"/>
                      </a:srgbClr>
                    </a:gs>
                    <a:gs pos="100000">
                      <a:srgbClr val="9900CC"/>
                    </a:gs>
                  </a:gsLst>
                  <a:lin ang="5400000" scaled="1"/>
                </a:gradFill>
                <a:latin typeface="Impact"/>
              </a:rPr>
              <a:t>А был ли гений?</a:t>
            </a:r>
          </a:p>
        </p:txBody>
      </p:sp>
    </p:spTree>
  </p:cSld>
  <p:clrMapOvr>
    <a:masterClrMapping/>
  </p:clrMapOvr>
  <p:transition spd="slow" advClick="0" advTm="2000">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 name="Содержимое 2"/>
          <p:cNvSpPr>
            <a:spLocks noGrp="1"/>
          </p:cNvSpPr>
          <p:nvPr>
            <p:ph type="subTitle" sz="quarter" idx="4294967295"/>
          </p:nvPr>
        </p:nvSpPr>
        <p:spPr>
          <a:xfrm>
            <a:off x="1285875" y="404813"/>
            <a:ext cx="6400800" cy="6453187"/>
          </a:xfrm>
        </p:spPr>
        <p:txBody>
          <a:bodyPr/>
          <a:lstStyle/>
          <a:p>
            <a:pPr marL="0" indent="0"/>
            <a:r>
              <a:rPr lang="ru-RU" sz="2000" u="sng" dirty="0">
                <a:solidFill>
                  <a:srgbClr val="0A0AFF"/>
                </a:solidFill>
                <a:effectLst>
                  <a:outerShdw blurRad="38100" dist="38100" dir="2700000" algn="tl">
                    <a:srgbClr val="FFFFFF"/>
                  </a:outerShdw>
                </a:effectLst>
              </a:rPr>
              <a:t> </a:t>
            </a:r>
            <a:r>
              <a:rPr lang="ru-RU" sz="2000" u="sng" dirty="0">
                <a:solidFill>
                  <a:srgbClr val="000000"/>
                </a:solidFill>
                <a:effectLst>
                  <a:outerShdw blurRad="38100" dist="38100" dir="2700000" algn="tl">
                    <a:srgbClr val="FFFFFF"/>
                  </a:outerShdw>
                </a:effectLst>
                <a:hlinkClick r:id="rId3" action="ppaction://hlinksldjump"/>
              </a:rPr>
              <a:t>Электромобиль </a:t>
            </a:r>
            <a:r>
              <a:rPr lang="ru-RU" sz="2000" u="sng" dirty="0" smtClean="0">
                <a:solidFill>
                  <a:srgbClr val="000000"/>
                </a:solidFill>
                <a:effectLst>
                  <a:outerShdw blurRad="38100" dist="38100" dir="2700000" algn="tl">
                    <a:srgbClr val="FFFFFF"/>
                  </a:outerShdw>
                </a:effectLst>
                <a:hlinkClick r:id="rId3" action="ppaction://hlinksldjump"/>
              </a:rPr>
              <a:t>Тесла</a:t>
            </a:r>
            <a:endParaRPr lang="ru-RU" sz="2000" u="sng" dirty="0">
              <a:solidFill>
                <a:srgbClr val="000000"/>
              </a:solidFill>
              <a:effectLst>
                <a:outerShdw blurRad="38100" dist="38100" dir="2700000" algn="tl">
                  <a:srgbClr val="FFFFFF"/>
                </a:outerShdw>
              </a:effectLst>
            </a:endParaRPr>
          </a:p>
          <a:p>
            <a:pPr marL="0" indent="0">
              <a:buFont typeface="Wingdings" pitchFamily="2" charset="2"/>
              <a:buNone/>
            </a:pPr>
            <a:endParaRPr lang="ru-RU" sz="2000" u="sng" dirty="0">
              <a:solidFill>
                <a:srgbClr val="000000"/>
              </a:solidFill>
              <a:effectLst>
                <a:outerShdw blurRad="38100" dist="38100" dir="2700000" algn="tl">
                  <a:srgbClr val="FFFFFF"/>
                </a:outerShdw>
              </a:effectLst>
            </a:endParaRPr>
          </a:p>
          <a:p>
            <a:pPr marL="0" indent="0" algn="r"/>
            <a:endParaRPr lang="ru-RU" sz="2000" u="sng" dirty="0">
              <a:solidFill>
                <a:srgbClr val="000000"/>
              </a:solidFill>
              <a:effectLst>
                <a:outerShdw blurRad="38100" dist="38100" dir="2700000" algn="tl">
                  <a:srgbClr val="FFFFFF"/>
                </a:outerShdw>
              </a:effectLst>
            </a:endParaRPr>
          </a:p>
          <a:p>
            <a:pPr marL="0" indent="0" algn="r"/>
            <a:endParaRPr lang="ru-RU" sz="2000" u="sng" dirty="0">
              <a:solidFill>
                <a:srgbClr val="000000"/>
              </a:solidFill>
              <a:effectLst>
                <a:outerShdw blurRad="38100" dist="38100" dir="2700000" algn="tl">
                  <a:srgbClr val="FFFFFF"/>
                </a:outerShdw>
              </a:effectLst>
            </a:endParaRPr>
          </a:p>
          <a:p>
            <a:pPr marL="0" indent="0" algn="r"/>
            <a:r>
              <a:rPr lang="ru-RU" sz="2000" u="sng" dirty="0" smtClean="0">
                <a:solidFill>
                  <a:srgbClr val="000000"/>
                </a:solidFill>
                <a:effectLst>
                  <a:outerShdw blurRad="38100" dist="38100" dir="2700000" algn="tl">
                    <a:srgbClr val="FFFFFF"/>
                  </a:outerShdw>
                </a:effectLst>
                <a:hlinkClick r:id="rId4" action="ppaction://hlinksldjump"/>
              </a:rPr>
              <a:t>Башня-трансформатор </a:t>
            </a:r>
            <a:r>
              <a:rPr lang="ru-RU" sz="2000" u="sng" dirty="0">
                <a:solidFill>
                  <a:srgbClr val="000000"/>
                </a:solidFill>
                <a:effectLst>
                  <a:outerShdw blurRad="38100" dist="38100" dir="2700000" algn="tl">
                    <a:srgbClr val="FFFFFF"/>
                  </a:outerShdw>
                </a:effectLst>
                <a:hlinkClick r:id="rId4" action="ppaction://hlinksldjump"/>
              </a:rPr>
              <a:t>в Колорадо-Спрингс</a:t>
            </a:r>
          </a:p>
          <a:p>
            <a:pPr marL="0" indent="0"/>
            <a:endParaRPr lang="ru-RU" sz="2000" u="sng" dirty="0">
              <a:solidFill>
                <a:srgbClr val="000000"/>
              </a:solidFill>
              <a:effectLst>
                <a:outerShdw blurRad="38100" dist="38100" dir="2700000" algn="tl">
                  <a:srgbClr val="FFFFFF"/>
                </a:outerShdw>
              </a:effectLst>
            </a:endParaRPr>
          </a:p>
          <a:p>
            <a:pPr marL="0" indent="0"/>
            <a:endParaRPr lang="ru-RU" sz="2000" u="sng" dirty="0">
              <a:solidFill>
                <a:srgbClr val="000000"/>
              </a:solidFill>
              <a:effectLst>
                <a:outerShdw blurRad="38100" dist="38100" dir="2700000" algn="tl">
                  <a:srgbClr val="FFFFFF"/>
                </a:outerShdw>
              </a:effectLst>
            </a:endParaRPr>
          </a:p>
          <a:p>
            <a:pPr marL="0" indent="0"/>
            <a:endParaRPr lang="ru-RU" sz="2000" u="sng" dirty="0">
              <a:solidFill>
                <a:srgbClr val="000000"/>
              </a:solidFill>
              <a:effectLst>
                <a:outerShdw blurRad="38100" dist="38100" dir="2700000" algn="tl">
                  <a:srgbClr val="FFFFFF"/>
                </a:outerShdw>
              </a:effectLst>
              <a:hlinkClick r:id="rId5" action="ppaction://hlinksldjump"/>
            </a:endParaRPr>
          </a:p>
          <a:p>
            <a:pPr marL="0" indent="0"/>
            <a:r>
              <a:rPr lang="ru-RU" sz="2000" u="sng" dirty="0">
                <a:solidFill>
                  <a:srgbClr val="000000"/>
                </a:solidFill>
                <a:effectLst>
                  <a:outerShdw blurRad="38100" dist="38100" dir="2700000" algn="tl">
                    <a:srgbClr val="FFFFFF"/>
                  </a:outerShdw>
                </a:effectLst>
                <a:hlinkClick r:id="rId5" action="ppaction://hlinksldjump"/>
              </a:rPr>
              <a:t>«Мировая система» на Лонг-Айленде</a:t>
            </a:r>
          </a:p>
          <a:p>
            <a:pPr marL="0" indent="0"/>
            <a:endParaRPr lang="ru-RU" sz="2000" u="sng" dirty="0">
              <a:solidFill>
                <a:srgbClr val="000000"/>
              </a:solidFill>
              <a:effectLst>
                <a:outerShdw blurRad="38100" dist="38100" dir="2700000" algn="tl">
                  <a:srgbClr val="FFFFFF"/>
                </a:outerShdw>
              </a:effectLst>
            </a:endParaRPr>
          </a:p>
          <a:p>
            <a:pPr marL="0" indent="0"/>
            <a:endParaRPr lang="ru-RU" sz="2000" u="sng" dirty="0">
              <a:solidFill>
                <a:srgbClr val="000000"/>
              </a:solidFill>
              <a:effectLst>
                <a:outerShdw blurRad="38100" dist="38100" dir="2700000" algn="tl">
                  <a:srgbClr val="FFFFFF"/>
                </a:outerShdw>
              </a:effectLst>
            </a:endParaRPr>
          </a:p>
          <a:p>
            <a:pPr marL="0" indent="0" algn="r"/>
            <a:endParaRPr lang="ru-RU" sz="2000" dirty="0">
              <a:solidFill>
                <a:srgbClr val="000000"/>
              </a:solidFill>
              <a:effectLst>
                <a:outerShdw blurRad="38100" dist="38100" dir="2700000" algn="tl">
                  <a:srgbClr val="FFFFFF"/>
                </a:outerShdw>
              </a:effectLst>
            </a:endParaRPr>
          </a:p>
          <a:p>
            <a:pPr marL="0" indent="0" algn="r"/>
            <a:r>
              <a:rPr lang="ru-RU" sz="2000" dirty="0" smtClean="0">
                <a:solidFill>
                  <a:srgbClr val="000000"/>
                </a:solidFill>
                <a:effectLst>
                  <a:outerShdw blurRad="38100" dist="38100" dir="2700000" algn="tl">
                    <a:srgbClr val="FFFFFF"/>
                  </a:outerShdw>
                </a:effectLst>
                <a:hlinkClick r:id="rId6" action="ppaction://hlinksldjump"/>
              </a:rPr>
              <a:t>Филадельфийская катастрофа (эксперимент)</a:t>
            </a:r>
            <a:endParaRPr lang="ru-RU" sz="2000" dirty="0">
              <a:solidFill>
                <a:srgbClr val="000000"/>
              </a:solidFill>
              <a:effectLst>
                <a:outerShdw blurRad="38100" dist="38100" dir="2700000" algn="tl">
                  <a:srgbClr val="FFFFFF"/>
                </a:outerShdw>
              </a:effectLst>
              <a:hlinkClick r:id="rId6" action="ppaction://hlinksldjump"/>
            </a:endParaRPr>
          </a:p>
          <a:p>
            <a:pPr marL="0" indent="0"/>
            <a:endParaRPr lang="ru-RU" u="sng" dirty="0">
              <a:solidFill>
                <a:srgbClr val="000000"/>
              </a:solidFill>
              <a:effectLst>
                <a:outerShdw blurRad="38100" dist="38100" dir="2700000" algn="tl">
                  <a:srgbClr val="FFFFFF"/>
                </a:outerShdw>
              </a:effectLst>
            </a:endParaRPr>
          </a:p>
          <a:p>
            <a:pPr marL="0" indent="0"/>
            <a:endParaRPr lang="ru-RU" u="sng" dirty="0">
              <a:solidFill>
                <a:srgbClr val="000000"/>
              </a:solidFill>
              <a:effectLst>
                <a:outerShdw blurRad="38100" dist="38100" dir="2700000" algn="tl">
                  <a:srgbClr val="FFFFFF"/>
                </a:outerShdw>
              </a:effectLst>
            </a:endParaRPr>
          </a:p>
          <a:p>
            <a:pPr marL="0" indent="0"/>
            <a:endParaRPr lang="ru-RU" u="sng" dirty="0">
              <a:solidFill>
                <a:srgbClr val="0A0AFF"/>
              </a:solidFill>
              <a:effectLst>
                <a:outerShdw blurRad="38100" dist="38100" dir="2700000" algn="tl">
                  <a:srgbClr val="FFFFFF"/>
                </a:outerShdw>
              </a:effectLst>
            </a:endParaRPr>
          </a:p>
          <a:p>
            <a:pPr marL="0" indent="0"/>
            <a:endParaRPr lang="ru-RU" u="sng" dirty="0">
              <a:solidFill>
                <a:srgbClr val="0A0AFF"/>
              </a:solidFill>
              <a:effectLst>
                <a:outerShdw blurRad="38100" dist="38100" dir="2700000" algn="tl">
                  <a:srgbClr val="FFFFFF"/>
                </a:outerShdw>
              </a:effectLst>
            </a:endParaRPr>
          </a:p>
        </p:txBody>
      </p:sp>
      <p:pic>
        <p:nvPicPr>
          <p:cNvPr id="12292" name="Рисунок 4" descr="схема генератора идвигателя Теслы.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260350"/>
            <a:ext cx="26765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5" descr="см.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781300"/>
            <a:ext cx="1571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6" descr="эсминец.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941168"/>
            <a:ext cx="2052565" cy="17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Рисунок 7" descr="а.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1260475"/>
            <a:ext cx="12144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10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16" dur="10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4">
                                            <p:txEl>
                                              <p:pRg st="4" end="4"/>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p:cTn id="21" dur="1000" fill="hold"/>
                                        <p:tgtEl>
                                          <p:spTgt spid="4">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4">
                                            <p:txEl>
                                              <p:pRg st="8" end="8"/>
                                            </p:txEl>
                                          </p:spTgt>
                                        </p:tgtEl>
                                        <p:attrNameLst>
                                          <p:attrName>ppt_y</p:attrName>
                                        </p:attrNameLst>
                                      </p:cBhvr>
                                      <p:tavLst>
                                        <p:tav tm="0">
                                          <p:val>
                                            <p:strVal val="#ppt_y"/>
                                          </p:val>
                                        </p:tav>
                                        <p:tav tm="100000">
                                          <p:val>
                                            <p:strVal val="#ppt_y"/>
                                          </p:val>
                                        </p:tav>
                                      </p:tavLst>
                                    </p:anim>
                                    <p:anim calcmode="lin" valueType="num">
                                      <p:cBhvr>
                                        <p:cTn id="23" dur="1000" fill="hold"/>
                                        <p:tgtEl>
                                          <p:spTgt spid="4">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4">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4">
                                            <p:txEl>
                                              <p:pRg st="8" end="8"/>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4">
                                            <p:txEl>
                                              <p:pRg st="12" end="12"/>
                                            </p:txEl>
                                          </p:spTgt>
                                        </p:tgtEl>
                                        <p:attrNameLst>
                                          <p:attrName>style.visibility</p:attrName>
                                        </p:attrNameLst>
                                      </p:cBhvr>
                                      <p:to>
                                        <p:strVal val="visible"/>
                                      </p:to>
                                    </p:set>
                                    <p:anim calcmode="lin" valueType="num">
                                      <p:cBhvr>
                                        <p:cTn id="28" dur="1000" fill="hold"/>
                                        <p:tgtEl>
                                          <p:spTgt spid="4">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4">
                                            <p:txEl>
                                              <p:pRg st="12" end="12"/>
                                            </p:txEl>
                                          </p:spTgt>
                                        </p:tgtEl>
                                        <p:attrNameLst>
                                          <p:attrName>ppt_y</p:attrName>
                                        </p:attrNameLst>
                                      </p:cBhvr>
                                      <p:tavLst>
                                        <p:tav tm="0">
                                          <p:val>
                                            <p:strVal val="#ppt_y"/>
                                          </p:val>
                                        </p:tav>
                                        <p:tav tm="100000">
                                          <p:val>
                                            <p:strVal val="#ppt_y"/>
                                          </p:val>
                                        </p:tav>
                                      </p:tavLst>
                                    </p:anim>
                                    <p:anim calcmode="lin" valueType="num">
                                      <p:cBhvr>
                                        <p:cTn id="30" dur="1000" fill="hold"/>
                                        <p:tgtEl>
                                          <p:spTgt spid="4">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4">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79388" y="260350"/>
            <a:ext cx="8626475" cy="4114800"/>
          </a:xfrm>
        </p:spPr>
        <p:txBody>
          <a:bodyPr/>
          <a:lstStyle/>
          <a:p>
            <a:pPr algn="just">
              <a:lnSpc>
                <a:spcPct val="80000"/>
              </a:lnSpc>
              <a:buNone/>
            </a:pPr>
            <a:r>
              <a:rPr lang="ru-RU" sz="1600" b="1" dirty="0">
                <a:effectLst/>
                <a:latin typeface="Comic Sans MS" pitchFamily="66" charset="0"/>
              </a:rPr>
              <a:t>      В 1931 г. Никола Тесла продемонстрировал публике загадочный автомобиль. Из роскошного лимузина извлекли бензиновый двигатель и установили электромотор. Потом Тесла на глазах у публики поместил под капот невзрачную коробочку, из которой торчали два стерженька, и подключил ее к двигателю. Сказав: «Теперь мы имеем энергию», Тесла сел за руль и поехал. Машину испытывали неделю. Она развивала скорость до 150 км/ч и, похоже, совсем не нуждалась в подзарядке. Все спрашивали Тесла : «Откуда берется энергия?» Он отвечал: «Из эфира». Наверное, мы сегодня уже бы ездили на автомобилях </a:t>
            </a:r>
            <a:r>
              <a:rPr lang="ru-RU" sz="1600" b="1" dirty="0" smtClean="0">
                <a:effectLst/>
                <a:latin typeface="Comic Sans MS" pitchFamily="66" charset="0"/>
              </a:rPr>
              <a:t>с двигателем на «эфирном» питании, </a:t>
            </a:r>
            <a:r>
              <a:rPr lang="ru-RU" sz="1600" b="1" dirty="0">
                <a:effectLst/>
                <a:latin typeface="Comic Sans MS" pitchFamily="66" charset="0"/>
              </a:rPr>
              <a:t>если бы те – давние зрители – не заговорили о нечистой силе. Рассердившийся ученый вынул таинственную коробку из автомобиля и унес в лабораторию. Тайна ее не разгадана до сих пор.</a:t>
            </a:r>
          </a:p>
        </p:txBody>
      </p:sp>
      <p:pic>
        <p:nvPicPr>
          <p:cNvPr id="13315" name="Picture 4" descr="001hhkc0">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781300"/>
            <a:ext cx="648176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WordArt 5">
            <a:hlinkClick r:id="" action="ppaction://hlinkshowjump?jump=previousslide"/>
          </p:cNvPr>
          <p:cNvSpPr>
            <a:spLocks noChangeArrowheads="1" noChangeShapeType="1" noTextEdit="1"/>
          </p:cNvSpPr>
          <p:nvPr/>
        </p:nvSpPr>
        <p:spPr bwMode="auto">
          <a:xfrm>
            <a:off x="179388" y="5876925"/>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chemeClr val="hlink"/>
                </a:solidFill>
                <a:effectLst>
                  <a:outerShdw dist="35921" dir="2700000" algn="ctr" rotWithShape="0">
                    <a:srgbClr val="C0C0C0">
                      <a:alpha val="79999"/>
                    </a:srgbClr>
                  </a:outerShdw>
                </a:effectLst>
                <a:latin typeface="Impact"/>
              </a:rPr>
              <a:t>назад</a:t>
            </a:r>
          </a:p>
        </p:txBody>
      </p:sp>
      <p:sp>
        <p:nvSpPr>
          <p:cNvPr id="13317" name="WordArt 6">
            <a:hlinkClick r:id="" action="ppaction://hlinkshowjump?jump=nextslide"/>
          </p:cNvPr>
          <p:cNvSpPr>
            <a:spLocks noChangeArrowheads="1" noChangeShapeType="1" noTextEdit="1"/>
          </p:cNvSpPr>
          <p:nvPr/>
        </p:nvSpPr>
        <p:spPr bwMode="auto">
          <a:xfrm>
            <a:off x="8027988" y="5805488"/>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chemeClr val="hlink"/>
                </a:solidFill>
                <a:effectLst>
                  <a:outerShdw dist="35921" dir="2700000" algn="ctr" rotWithShape="0">
                    <a:srgbClr val="C0C0C0">
                      <a:alpha val="79999"/>
                    </a:srgbClr>
                  </a:outerShdw>
                </a:effectLst>
                <a:latin typeface="Impact"/>
              </a:rPr>
              <a:t>далее</a:t>
            </a:r>
          </a:p>
        </p:txBody>
      </p:sp>
    </p:spTree>
    <p:custDataLst>
      <p:tags r:id="rId1"/>
    </p:custDataLst>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0825" y="333375"/>
            <a:ext cx="8713788" cy="2232025"/>
          </a:xfrm>
        </p:spPr>
        <p:txBody>
          <a:bodyPr anchorCtr="0"/>
          <a:lstStyle/>
          <a:p>
            <a:pPr algn="just"/>
            <a:r>
              <a:rPr lang="ru-RU" sz="1600" b="1" dirty="0">
                <a:solidFill>
                  <a:srgbClr val="6699FF"/>
                </a:solidFill>
                <a:effectLst/>
                <a:latin typeface="Comic Sans MS" pitchFamily="66" charset="0"/>
              </a:rPr>
              <a:t>В Колорадо-Спрингс Никола Тесла возвел </a:t>
            </a:r>
            <a:r>
              <a:rPr lang="ru-RU" sz="1600" b="1" dirty="0" smtClean="0">
                <a:solidFill>
                  <a:srgbClr val="6699FF"/>
                </a:solidFill>
                <a:effectLst/>
                <a:latin typeface="Comic Sans MS" pitchFamily="66" charset="0"/>
              </a:rPr>
              <a:t>башню-трансформатор, </a:t>
            </a:r>
            <a:r>
              <a:rPr lang="ru-RU" sz="1600" b="1" dirty="0">
                <a:solidFill>
                  <a:srgbClr val="6699FF"/>
                </a:solidFill>
                <a:effectLst/>
                <a:latin typeface="Comic Sans MS" pitchFamily="66" charset="0"/>
              </a:rPr>
              <a:t>которую венчала приличных размеров медная полусфера. Получилось устройство, которое могло метать многометровые молнии в миллионы вольт. Сами посудите: в те годы большинство его современников не были знакомы даже с обычным проводным электричеством, а тут такая электрическая фантасмагория! Тесла со своим «</a:t>
            </a:r>
            <a:r>
              <a:rPr lang="ru-RU" sz="1600" b="1" dirty="0" err="1">
                <a:solidFill>
                  <a:srgbClr val="6699FF"/>
                </a:solidFill>
                <a:effectLst/>
                <a:latin typeface="Comic Sans MS" pitchFamily="66" charset="0"/>
              </a:rPr>
              <a:t>молниеметом</a:t>
            </a:r>
            <a:r>
              <a:rPr lang="ru-RU" sz="1600" b="1" dirty="0">
                <a:solidFill>
                  <a:srgbClr val="6699FF"/>
                </a:solidFill>
                <a:effectLst/>
                <a:latin typeface="Comic Sans MS" pitchFamily="66" charset="0"/>
              </a:rPr>
              <a:t>» воспринимался чародеем, к тому же очень опасным. При включении установки вспыхивали разряды искр до 40 метров! Вокруг башни пылал необъяснимого происхождения огромный световой шар.</a:t>
            </a:r>
          </a:p>
        </p:txBody>
      </p:sp>
      <p:pic>
        <p:nvPicPr>
          <p:cNvPr id="14339" name="Содержимое 9" descr="tesla14_cr.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187450" y="2857500"/>
            <a:ext cx="6624638" cy="3740150"/>
          </a:xfrm>
        </p:spPr>
      </p:pic>
      <p:sp>
        <p:nvSpPr>
          <p:cNvPr id="14340" name="WordArt 5">
            <a:hlinkClick r:id="" action="ppaction://hlinkshowjump?jump=previousslide"/>
          </p:cNvPr>
          <p:cNvSpPr>
            <a:spLocks noChangeArrowheads="1" noChangeShapeType="1" noTextEdit="1"/>
          </p:cNvSpPr>
          <p:nvPr/>
        </p:nvSpPr>
        <p:spPr bwMode="auto">
          <a:xfrm>
            <a:off x="179388" y="5876925"/>
            <a:ext cx="827087"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14341" name="WordArt 6">
            <a:hlinkClick r:id="" action="ppaction://hlinkshowjump?jump=nextslide"/>
          </p:cNvPr>
          <p:cNvSpPr>
            <a:spLocks noChangeArrowheads="1" noChangeShapeType="1" noTextEdit="1"/>
          </p:cNvSpPr>
          <p:nvPr/>
        </p:nvSpPr>
        <p:spPr bwMode="auto">
          <a:xfrm>
            <a:off x="8027988" y="58769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spTree>
    <p:custDataLst>
      <p:tags r:id="rId1"/>
    </p:custDataLst>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339">
                                            <p:bg/>
                                          </p:spTgt>
                                        </p:tgtEl>
                                        <p:attrNameLst>
                                          <p:attrName>style.visibility</p:attrName>
                                        </p:attrNameLst>
                                      </p:cBhvr>
                                      <p:to>
                                        <p:strVal val="visible"/>
                                      </p:to>
                                    </p:set>
                                    <p:anim calcmode="lin" valueType="num">
                                      <p:cBhvr>
                                        <p:cTn id="12" dur="1000" fill="hold"/>
                                        <p:tgtEl>
                                          <p:spTgt spid="14339">
                                            <p:bg/>
                                          </p:spTgt>
                                        </p:tgtEl>
                                        <p:attrNameLst>
                                          <p:attrName>ppt_w</p:attrName>
                                        </p:attrNameLst>
                                      </p:cBhvr>
                                      <p:tavLst>
                                        <p:tav tm="0">
                                          <p:val>
                                            <p:strVal val="#ppt_w+.3"/>
                                          </p:val>
                                        </p:tav>
                                        <p:tav tm="100000">
                                          <p:val>
                                            <p:strVal val="#ppt_w"/>
                                          </p:val>
                                        </p:tav>
                                      </p:tavLst>
                                    </p:anim>
                                    <p:anim calcmode="lin" valueType="num">
                                      <p:cBhvr>
                                        <p:cTn id="13" dur="1000" fill="hold"/>
                                        <p:tgtEl>
                                          <p:spTgt spid="14339">
                                            <p:bg/>
                                          </p:spTgt>
                                        </p:tgtEl>
                                        <p:attrNameLst>
                                          <p:attrName>ppt_h</p:attrName>
                                        </p:attrNameLst>
                                      </p:cBhvr>
                                      <p:tavLst>
                                        <p:tav tm="0">
                                          <p:val>
                                            <p:strVal val="#ppt_h"/>
                                          </p:val>
                                        </p:tav>
                                        <p:tav tm="100000">
                                          <p:val>
                                            <p:strVal val="#ppt_h"/>
                                          </p:val>
                                        </p:tav>
                                      </p:tavLst>
                                    </p:anim>
                                    <p:animEffect transition="in" filter="fade">
                                      <p:cBhvr>
                                        <p:cTn id="14" dur="1000"/>
                                        <p:tgtEl>
                                          <p:spTgt spid="1433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Ctr="0"/>
          <a:lstStyle/>
          <a:p>
            <a:pPr algn="just"/>
            <a:r>
              <a:rPr lang="ru-RU" sz="1600" b="1" dirty="0" smtClean="0">
                <a:solidFill>
                  <a:srgbClr val="9900CC"/>
                </a:solidFill>
                <a:effectLst/>
                <a:latin typeface="Comic Sans MS" pitchFamily="66" charset="0"/>
              </a:rPr>
              <a:t/>
            </a:r>
            <a:br>
              <a:rPr lang="ru-RU" sz="1600" b="1" dirty="0" smtClean="0">
                <a:solidFill>
                  <a:srgbClr val="9900CC"/>
                </a:solidFill>
                <a:effectLst/>
                <a:latin typeface="Comic Sans MS" pitchFamily="66" charset="0"/>
              </a:rPr>
            </a:br>
            <a:r>
              <a:rPr lang="ru-RU" sz="1600" b="1" dirty="0">
                <a:solidFill>
                  <a:srgbClr val="9900CC"/>
                </a:solidFill>
                <a:effectLst/>
                <a:latin typeface="Comic Sans MS" pitchFamily="66" charset="0"/>
              </a:rPr>
              <a:t/>
            </a:r>
            <a:br>
              <a:rPr lang="ru-RU" sz="1600" b="1" dirty="0">
                <a:solidFill>
                  <a:srgbClr val="9900CC"/>
                </a:solidFill>
                <a:effectLst/>
                <a:latin typeface="Comic Sans MS" pitchFamily="66" charset="0"/>
              </a:rPr>
            </a:br>
            <a:r>
              <a:rPr lang="ru-RU" sz="1600" b="1" dirty="0" smtClean="0">
                <a:solidFill>
                  <a:srgbClr val="9900CC"/>
                </a:solidFill>
                <a:effectLst/>
                <a:latin typeface="Comic Sans MS" pitchFamily="66" charset="0"/>
              </a:rPr>
              <a:t/>
            </a:r>
            <a:br>
              <a:rPr lang="ru-RU" sz="1600" b="1" dirty="0" smtClean="0">
                <a:solidFill>
                  <a:srgbClr val="9900CC"/>
                </a:solidFill>
                <a:effectLst/>
                <a:latin typeface="Comic Sans MS" pitchFamily="66" charset="0"/>
              </a:rPr>
            </a:br>
            <a:r>
              <a:rPr lang="ru-RU" sz="1600" b="1" dirty="0">
                <a:solidFill>
                  <a:srgbClr val="9900CC"/>
                </a:solidFill>
                <a:effectLst/>
                <a:latin typeface="Comic Sans MS" pitchFamily="66" charset="0"/>
              </a:rPr>
              <a:t/>
            </a:r>
            <a:br>
              <a:rPr lang="ru-RU" sz="1600" b="1" dirty="0">
                <a:solidFill>
                  <a:srgbClr val="9900CC"/>
                </a:solidFill>
                <a:effectLst/>
                <a:latin typeface="Comic Sans MS" pitchFamily="66" charset="0"/>
              </a:rPr>
            </a:br>
            <a:r>
              <a:rPr lang="ru-RU" sz="1600" b="1" dirty="0" smtClean="0">
                <a:solidFill>
                  <a:srgbClr val="9900CC"/>
                </a:solidFill>
                <a:effectLst/>
                <a:latin typeface="Comic Sans MS" pitchFamily="66" charset="0"/>
              </a:rPr>
              <a:t/>
            </a:r>
            <a:br>
              <a:rPr lang="ru-RU" sz="1600" b="1" dirty="0" smtClean="0">
                <a:solidFill>
                  <a:srgbClr val="9900CC"/>
                </a:solidFill>
                <a:effectLst/>
                <a:latin typeface="Comic Sans MS" pitchFamily="66" charset="0"/>
              </a:rPr>
            </a:br>
            <a:r>
              <a:rPr lang="ru-RU" sz="1600" b="1" dirty="0">
                <a:solidFill>
                  <a:srgbClr val="9900CC"/>
                </a:solidFill>
                <a:effectLst/>
                <a:latin typeface="Comic Sans MS" pitchFamily="66" charset="0"/>
              </a:rPr>
              <a:t/>
            </a:r>
            <a:br>
              <a:rPr lang="ru-RU" sz="1600" b="1" dirty="0">
                <a:solidFill>
                  <a:srgbClr val="9900CC"/>
                </a:solidFill>
                <a:effectLst/>
                <a:latin typeface="Comic Sans MS" pitchFamily="66" charset="0"/>
              </a:rPr>
            </a:br>
            <a:r>
              <a:rPr lang="ru-RU" sz="1600" b="1" dirty="0" smtClean="0">
                <a:solidFill>
                  <a:srgbClr val="9900CC"/>
                </a:solidFill>
                <a:effectLst/>
                <a:latin typeface="Comic Sans MS" pitchFamily="66" charset="0"/>
              </a:rPr>
              <a:t/>
            </a:r>
            <a:br>
              <a:rPr lang="ru-RU" sz="1600" b="1" dirty="0" smtClean="0">
                <a:solidFill>
                  <a:srgbClr val="9900CC"/>
                </a:solidFill>
                <a:effectLst/>
                <a:latin typeface="Comic Sans MS" pitchFamily="66" charset="0"/>
              </a:rPr>
            </a:br>
            <a:r>
              <a:rPr lang="ru-RU" sz="1600" b="1" dirty="0">
                <a:solidFill>
                  <a:srgbClr val="9900CC"/>
                </a:solidFill>
                <a:effectLst/>
                <a:latin typeface="Comic Sans MS" pitchFamily="66" charset="0"/>
              </a:rPr>
              <a:t/>
            </a:r>
            <a:br>
              <a:rPr lang="ru-RU" sz="1600" b="1" dirty="0">
                <a:solidFill>
                  <a:srgbClr val="9900CC"/>
                </a:solidFill>
                <a:effectLst/>
                <a:latin typeface="Comic Sans MS" pitchFamily="66" charset="0"/>
              </a:rPr>
            </a:br>
            <a:r>
              <a:rPr lang="ru-RU" sz="1600" b="1" dirty="0" smtClean="0">
                <a:solidFill>
                  <a:srgbClr val="9900CC"/>
                </a:solidFill>
                <a:effectLst/>
                <a:latin typeface="Comic Sans MS" pitchFamily="66" charset="0"/>
              </a:rPr>
              <a:t>На </a:t>
            </a:r>
            <a:r>
              <a:rPr lang="ru-RU" sz="1600" b="1" dirty="0">
                <a:solidFill>
                  <a:srgbClr val="9900CC"/>
                </a:solidFill>
                <a:effectLst/>
                <a:latin typeface="Comic Sans MS" pitchFamily="66" charset="0"/>
              </a:rPr>
              <a:t>острове Лонг-Айленд началось строительство огромного научного городка. Главным сооружением была каркасная башня высотой 57 метров с огромной медной "тарелкой" наверху - гигантским усилительным передатчиком. И со стальной шахтой, углубленной в землю на 36 метров. Пробный пуск невиданного сооружения состоялся в 1905 году и произвёл потрясающий эффект. "Тесла зажёг небо над океаном на тысячи миль", – писали газеты. Вторую башню - для передачи без проводов мощных потоков энергии - изобретатель намеревался построить у Ниагарского водопада. Но проект требовал огромных затрат. А Морган понял, что суперстанция вряд ли даст коммерческую выгоду, и он прекратил финансирование. А когда началась первая мировая война, американское правительство, обеспокоенное возможностью использования башни вражескими лазутчиками, приняло решение взорвать ее. Так рухнула голубая мечта </a:t>
            </a:r>
            <a:r>
              <a:rPr lang="ru-RU" sz="1600" b="1" dirty="0" smtClean="0">
                <a:solidFill>
                  <a:srgbClr val="9900CC"/>
                </a:solidFill>
                <a:effectLst/>
                <a:latin typeface="Comic Sans MS" pitchFamily="66" charset="0"/>
              </a:rPr>
              <a:t>Тесла </a:t>
            </a:r>
            <a:r>
              <a:rPr lang="ru-RU" sz="1600" b="1" dirty="0">
                <a:solidFill>
                  <a:srgbClr val="9900CC"/>
                </a:solidFill>
                <a:effectLst/>
                <a:latin typeface="Comic Sans MS" pitchFamily="66" charset="0"/>
              </a:rPr>
              <a:t>об информационном объединении мира.</a:t>
            </a:r>
            <a:r>
              <a:rPr lang="ru-RU" sz="1400" b="1" dirty="0">
                <a:solidFill>
                  <a:srgbClr val="9900CC"/>
                </a:solidFill>
                <a:effectLst>
                  <a:outerShdw blurRad="38100" dist="38100" dir="2700000" algn="tl">
                    <a:srgbClr val="FFFFFF"/>
                  </a:outerShdw>
                </a:effectLst>
                <a:latin typeface="Comic Sans MS" pitchFamily="66" charset="0"/>
              </a:rPr>
              <a:t/>
            </a:r>
            <a:br>
              <a:rPr lang="ru-RU" sz="1400" b="1" dirty="0">
                <a:solidFill>
                  <a:srgbClr val="9900CC"/>
                </a:solidFill>
                <a:effectLst>
                  <a:outerShdw blurRad="38100" dist="38100" dir="2700000" algn="tl">
                    <a:srgbClr val="FFFFFF"/>
                  </a:outerShdw>
                </a:effectLst>
                <a:latin typeface="Comic Sans MS" pitchFamily="66" charset="0"/>
              </a:rPr>
            </a:br>
            <a:endParaRPr lang="ru-RU" sz="1400" b="1" dirty="0">
              <a:solidFill>
                <a:srgbClr val="9900CC"/>
              </a:solidFill>
              <a:effectLst>
                <a:outerShdw blurRad="38100" dist="38100" dir="2700000" algn="tl">
                  <a:srgbClr val="FFFFFF"/>
                </a:outerShdw>
              </a:effectLst>
              <a:latin typeface="Comic Sans MS" pitchFamily="66" charset="0"/>
            </a:endParaRPr>
          </a:p>
        </p:txBody>
      </p:sp>
      <p:pic>
        <p:nvPicPr>
          <p:cNvPr id="15363" name="Содержимое 5" descr="re_tesla3.jpg"/>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2195513" y="3644900"/>
            <a:ext cx="4968875" cy="2879725"/>
          </a:xfrm>
        </p:spPr>
      </p:pic>
      <p:sp>
        <p:nvSpPr>
          <p:cNvPr id="15364" name="WordArt 5">
            <a:hlinkClick r:id="" action="ppaction://hlinkshowjump?jump=previousslide"/>
          </p:cNvPr>
          <p:cNvSpPr>
            <a:spLocks noChangeArrowheads="1" noChangeShapeType="1" noTextEdit="1"/>
          </p:cNvSpPr>
          <p:nvPr/>
        </p:nvSpPr>
        <p:spPr bwMode="auto">
          <a:xfrm>
            <a:off x="323850" y="5876925"/>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15365" name="WordArt 6">
            <a:hlinkClick r:id="" action="ppaction://hlinkshowjump?jump=nextslide"/>
          </p:cNvPr>
          <p:cNvSpPr>
            <a:spLocks noChangeArrowheads="1" noChangeShapeType="1" noTextEdit="1"/>
          </p:cNvSpPr>
          <p:nvPr/>
        </p:nvSpPr>
        <p:spPr bwMode="auto">
          <a:xfrm>
            <a:off x="7812088" y="5876925"/>
            <a:ext cx="936625" cy="358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spTree>
    <p:custDataLst>
      <p:tags r:id="rId1"/>
    </p:custDataLst>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5363">
                                            <p:bg/>
                                          </p:spTgt>
                                        </p:tgtEl>
                                        <p:attrNameLst>
                                          <p:attrName>style.visibility</p:attrName>
                                        </p:attrNameLst>
                                      </p:cBhvr>
                                      <p:to>
                                        <p:strVal val="visible"/>
                                      </p:to>
                                    </p:set>
                                    <p:anim calcmode="lin" valueType="num">
                                      <p:cBhvr>
                                        <p:cTn id="12" dur="1000" fill="hold"/>
                                        <p:tgtEl>
                                          <p:spTgt spid="15363">
                                            <p:bg/>
                                          </p:spTgt>
                                        </p:tgtEl>
                                        <p:attrNameLst>
                                          <p:attrName>ppt_w</p:attrName>
                                        </p:attrNameLst>
                                      </p:cBhvr>
                                      <p:tavLst>
                                        <p:tav tm="0">
                                          <p:val>
                                            <p:strVal val="#ppt_w+.3"/>
                                          </p:val>
                                        </p:tav>
                                        <p:tav tm="100000">
                                          <p:val>
                                            <p:strVal val="#ppt_w"/>
                                          </p:val>
                                        </p:tav>
                                      </p:tavLst>
                                    </p:anim>
                                    <p:anim calcmode="lin" valueType="num">
                                      <p:cBhvr>
                                        <p:cTn id="13" dur="1000" fill="hold"/>
                                        <p:tgtEl>
                                          <p:spTgt spid="15363">
                                            <p:bg/>
                                          </p:spTgt>
                                        </p:tgtEl>
                                        <p:attrNameLst>
                                          <p:attrName>ppt_h</p:attrName>
                                        </p:attrNameLst>
                                      </p:cBhvr>
                                      <p:tavLst>
                                        <p:tav tm="0">
                                          <p:val>
                                            <p:strVal val="#ppt_h"/>
                                          </p:val>
                                        </p:tav>
                                        <p:tav tm="100000">
                                          <p:val>
                                            <p:strVal val="#ppt_h"/>
                                          </p:val>
                                        </p:tav>
                                      </p:tavLst>
                                    </p:anim>
                                    <p:animEffect transition="in" filter="fade">
                                      <p:cBhvr>
                                        <p:cTn id="14" dur="1000"/>
                                        <p:tgtEl>
                                          <p:spTgt spid="1536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sz="quarter" idx="4294967295"/>
          </p:nvPr>
        </p:nvSpPr>
        <p:spPr>
          <a:xfrm>
            <a:off x="323850" y="188913"/>
            <a:ext cx="8429625" cy="2997200"/>
          </a:xfrm>
        </p:spPr>
        <p:txBody>
          <a:bodyPr/>
          <a:lstStyle/>
          <a:p>
            <a:pPr marL="0" indent="0">
              <a:buNone/>
            </a:pPr>
            <a:r>
              <a:rPr lang="ru-RU" sz="1800" b="1" dirty="0">
                <a:effectLst/>
                <a:latin typeface="Comic Sans MS" pitchFamily="66" charset="0"/>
              </a:rPr>
              <a:t>В предвоенные годы Тесла начал работать над секретными проектами для военно-морского ведомства США. Сюда входила и беспроводная передача энергии для поражения противника, и создание резонансного оружия, и попытки управления временем. С 1936 по 1942 год он был директором проекта "Радуга" – </a:t>
            </a:r>
            <a:r>
              <a:rPr lang="ru-RU" sz="1800" b="1" dirty="0" smtClean="0">
                <a:effectLst/>
                <a:latin typeface="Comic Sans MS" pitchFamily="66" charset="0"/>
              </a:rPr>
              <a:t>основа </a:t>
            </a:r>
            <a:r>
              <a:rPr lang="ru-RU" sz="1800" b="1" dirty="0">
                <a:effectLst/>
                <a:latin typeface="Comic Sans MS" pitchFamily="66" charset="0"/>
              </a:rPr>
              <a:t>технологии </a:t>
            </a:r>
            <a:r>
              <a:rPr lang="ru-RU" sz="1800" b="1" dirty="0" smtClean="0">
                <a:effectLst/>
                <a:latin typeface="Comic Sans MS" pitchFamily="66" charset="0"/>
              </a:rPr>
              <a:t>«Стелс», </a:t>
            </a:r>
            <a:r>
              <a:rPr lang="ru-RU" sz="1800" b="1" dirty="0">
                <a:effectLst/>
                <a:latin typeface="Comic Sans MS" pitchFamily="66" charset="0"/>
              </a:rPr>
              <a:t>в рамках которого состоялся печально известный Филадельфийский эксперимент. Никола Тесла предвидел возможность человеческих жертв и затягивал проведение эксперимента, настаивал на переделке оборудования. Однако в условиях войны на это не хватило ни времени, ни средств, а жертвы считались неизбежными. </a:t>
            </a:r>
          </a:p>
        </p:txBody>
      </p:sp>
      <p:pic>
        <p:nvPicPr>
          <p:cNvPr id="16387" name="Рисунок 3" descr="philad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860800"/>
            <a:ext cx="43926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7">
            <a:hlinkClick r:id="" action="ppaction://hlinkshowjump?jump=previousslide"/>
          </p:cNvPr>
          <p:cNvSpPr>
            <a:spLocks noChangeArrowheads="1" noChangeShapeType="1" noTextEdit="1"/>
          </p:cNvSpPr>
          <p:nvPr/>
        </p:nvSpPr>
        <p:spPr bwMode="auto">
          <a:xfrm>
            <a:off x="323850" y="5876925"/>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16389" name="WordArt 10">
            <a:hlinkClick r:id="rId3" action="ppaction://hlinksldjump"/>
          </p:cNvPr>
          <p:cNvSpPr>
            <a:spLocks noChangeArrowheads="1" noChangeShapeType="1" noTextEdit="1"/>
          </p:cNvSpPr>
          <p:nvPr/>
        </p:nvSpPr>
        <p:spPr bwMode="auto">
          <a:xfrm>
            <a:off x="7667625" y="5805488"/>
            <a:ext cx="936625" cy="327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далее</a:t>
            </a:r>
          </a:p>
        </p:txBody>
      </p:sp>
    </p:spTree>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sz="quarter" idx="4294967295"/>
          </p:nvPr>
        </p:nvSpPr>
        <p:spPr>
          <a:xfrm>
            <a:off x="357188" y="71438"/>
            <a:ext cx="8429625" cy="5357812"/>
          </a:xfrm>
        </p:spPr>
        <p:txBody>
          <a:bodyPr/>
          <a:lstStyle/>
          <a:p>
            <a:pPr marL="0" indent="0" algn="just">
              <a:buFont typeface="Wingdings" pitchFamily="2" charset="2"/>
              <a:buNone/>
            </a:pPr>
            <a:r>
              <a:rPr lang="ru-RU" sz="1600" b="1" dirty="0">
                <a:effectLst>
                  <a:outerShdw blurRad="38100" dist="38100" dir="2700000" algn="tl">
                    <a:srgbClr val="FFFFFF"/>
                  </a:outerShdw>
                </a:effectLst>
                <a:latin typeface="Comic Sans MS" pitchFamily="66" charset="0"/>
              </a:rPr>
              <a:t>Через десять месяцев после смерти Тесла американский военный флот провел эксперимент по невидимости корабля для радаров. Для этого на эсминце «Элдридж» создали "электромагнитный пузырь" - экран, который отводил бы излучение радаров мимо корабля. С помощью генераторов Николы Тесла. В ходе эксперимента выявился совершенно непредвиденный побочный эффект. Корабль стал невидим не только для радара. Но и для невооруженного глаза. Более того, свидетели уверяют, что неожиданно увидели его в Норфолке, на удалении в сотни миль. Пока корабль "перемещался" из филадельфийской базы ВМС в Норфолк и обратно, члены судовой команды полностью потеряли ориентацию во времени и пространстве. По возвращении на базу многие не могли передвигаться, не опираясь на стены. Впоследствии, после длительного периода реабилитации, все члены команды были уволены как "психически неуравновешенные". В итоге проект "Радуга" прикрыли. А результаты эксперимента засекретили. Что там было на самом деле – не знает никто. </a:t>
            </a:r>
          </a:p>
          <a:p>
            <a:pPr marL="0" indent="0">
              <a:buFont typeface="Wingdings" pitchFamily="2" charset="2"/>
              <a:buNone/>
            </a:pPr>
            <a:endParaRPr lang="ru-RU" sz="1600" b="1" dirty="0">
              <a:effectLst>
                <a:outerShdw blurRad="38100" dist="38100" dir="2700000" algn="tl">
                  <a:srgbClr val="FFFFFF"/>
                </a:outerShdw>
              </a:effectLst>
              <a:latin typeface="Comic Sans MS" pitchFamily="66" charset="0"/>
            </a:endParaRPr>
          </a:p>
          <a:p>
            <a:pPr marL="0" indent="0" algn="ctr">
              <a:buFont typeface="Wingdings" pitchFamily="2" charset="2"/>
              <a:buNone/>
            </a:pPr>
            <a:endParaRPr lang="ru-RU" sz="4000" dirty="0">
              <a:effectLst>
                <a:outerShdw blurRad="38100" dist="38100" dir="2700000" algn="tl">
                  <a:srgbClr val="FFFFFF"/>
                </a:outerShdw>
              </a:effectLst>
              <a:latin typeface="Comic Sans MS" pitchFamily="66" charset="0"/>
            </a:endParaRPr>
          </a:p>
        </p:txBody>
      </p:sp>
      <p:pic>
        <p:nvPicPr>
          <p:cNvPr id="17411" name="Рисунок 3" descr="philad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149725"/>
            <a:ext cx="4351338"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4">
            <a:hlinkClick r:id="" action="ppaction://hlinkshowjump?jump=previousslide"/>
          </p:cNvPr>
          <p:cNvSpPr>
            <a:spLocks noChangeArrowheads="1" noChangeShapeType="1" noTextEdit="1"/>
          </p:cNvSpPr>
          <p:nvPr/>
        </p:nvSpPr>
        <p:spPr bwMode="auto">
          <a:xfrm>
            <a:off x="250825" y="5876925"/>
            <a:ext cx="827088" cy="35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назад</a:t>
            </a:r>
          </a:p>
        </p:txBody>
      </p:sp>
      <p:sp>
        <p:nvSpPr>
          <p:cNvPr id="17413" name="WordArt 5">
            <a:hlinkClick r:id="rId3" action="ppaction://hlinksldjump"/>
          </p:cNvPr>
          <p:cNvSpPr>
            <a:spLocks noChangeArrowheads="1" noChangeShapeType="1" noTextEdit="1"/>
          </p:cNvSpPr>
          <p:nvPr/>
        </p:nvSpPr>
        <p:spPr bwMode="auto">
          <a:xfrm>
            <a:off x="7596188" y="5805488"/>
            <a:ext cx="936625" cy="327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solidFill>
                  <a:schemeClr val="hlink"/>
                </a:solidFill>
                <a:effectLst>
                  <a:outerShdw dist="35921" dir="2700000" algn="ctr" rotWithShape="0">
                    <a:srgbClr val="C0C0C0">
                      <a:alpha val="79999"/>
                    </a:srgbClr>
                  </a:outerShdw>
                </a:effectLst>
                <a:latin typeface="Impact"/>
              </a:rPr>
              <a:t>возврат</a:t>
            </a:r>
          </a:p>
        </p:txBody>
      </p:sp>
    </p:spTree>
  </p:cSld>
  <p:clrMapOvr>
    <a:masterClrMapping/>
  </p:clrMapOvr>
  <p:transition spd="slow" advClick="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885737" y="826542"/>
            <a:ext cx="7344816" cy="1323439"/>
          </a:xfrm>
          <a:prstGeom prst="rect">
            <a:avLst/>
          </a:prstGeom>
          <a:noFill/>
        </p:spPr>
        <p:txBody>
          <a:bodyPr wrap="square" rtlCol="0">
            <a:spAutoFit/>
          </a:bodyPr>
          <a:lstStyle/>
          <a:p>
            <a:pPr algn="ctr"/>
            <a:r>
              <a:rPr lang="ru-RU" sz="2000" dirty="0" smtClean="0">
                <a:solidFill>
                  <a:schemeClr val="tx2">
                    <a:lumMod val="90000"/>
                  </a:schemeClr>
                </a:solidFill>
                <a:latin typeface="Comic Sans MS" pitchFamily="66" charset="0"/>
              </a:rPr>
              <a:t>Мы знаем лишь малую часть чудес, созданных этим величайшим изобретателем. Ещё больше остаётся для нас загадкой. Но я уверен что когда-нибудь мы узнаем все тайны, которые оставил нам Никола Тесла.</a:t>
            </a:r>
            <a:endParaRPr lang="ru-RU" sz="2000" dirty="0">
              <a:solidFill>
                <a:schemeClr val="tx2">
                  <a:lumMod val="90000"/>
                </a:schemeClr>
              </a:solidFill>
              <a:latin typeface="Comic Sans MS" pitchFamily="66" charset="0"/>
            </a:endParaRPr>
          </a:p>
        </p:txBody>
      </p:sp>
      <p:pic>
        <p:nvPicPr>
          <p:cNvPr id="1026" name="Picture 2" descr="E:\Оружие\IaocbPe_H4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488" y="2276872"/>
            <a:ext cx="2957314" cy="41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2041"/>
      </p:ext>
    </p:extLst>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uk-UA" dirty="0"/>
          </a:p>
        </p:txBody>
      </p:sp>
      <p:pic>
        <p:nvPicPr>
          <p:cNvPr id="2050" name="Picture 2" descr="C:\Users\Chuvtaeva.KIG\Desktop\Новая папка\_MG_00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3956" y="1600200"/>
            <a:ext cx="6796087" cy="45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57735"/>
      </p:ext>
    </p:extLst>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dirty="0"/>
          </a:p>
        </p:txBody>
      </p:sp>
      <p:pic>
        <p:nvPicPr>
          <p:cNvPr id="3074" name="Picture 2" descr="C:\Users\Chuvtaeva.KIG\Desktop\Новая папка\_MG_0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huvtaeva.KIG\Desktop\Новая папка\_MG_0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20217"/>
      </p:ext>
    </p:extLst>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dirty="0"/>
          </a:p>
        </p:txBody>
      </p:sp>
      <p:pic>
        <p:nvPicPr>
          <p:cNvPr id="4098" name="Picture 2" descr="C:\Users\Chuvtaeva.KIG\Desktop\Новая папка\_MG_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751"/>
      </p:ext>
    </p:extLst>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br>
              <a:rPr lang="uk-UA" dirty="0" smtClean="0"/>
            </a:br>
            <a:endParaRPr lang="uk-UA" dirty="0"/>
          </a:p>
        </p:txBody>
      </p:sp>
      <p:sp>
        <p:nvSpPr>
          <p:cNvPr id="3" name="Місце для вмісту 2"/>
          <p:cNvSpPr>
            <a:spLocks noGrp="1"/>
          </p:cNvSpPr>
          <p:nvPr>
            <p:ph idx="1"/>
          </p:nvPr>
        </p:nvSpPr>
        <p:spPr/>
        <p:txBody>
          <a:bodyPr/>
          <a:lstStyle/>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616720"/>
      </p:ext>
    </p:extLst>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br>
              <a:rPr lang="uk-UA" dirty="0" smtClean="0"/>
            </a:br>
            <a:endParaRPr lang="uk-UA" dirty="0"/>
          </a:p>
        </p:txBody>
      </p:sp>
      <p:pic>
        <p:nvPicPr>
          <p:cNvPr id="6146" name="Picture 2" descr="F:\Юныиор-дослыдник\юныор-дослыдник.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44017"/>
      </p:ext>
    </p:extLst>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288" y="1700213"/>
            <a:ext cx="8229600" cy="1927225"/>
          </a:xfrm>
        </p:spPr>
        <p:txBody>
          <a:bodyPr/>
          <a:lstStyle/>
          <a:p>
            <a:r>
              <a:rPr lang="ru-RU" dirty="0" smtClean="0">
                <a:solidFill>
                  <a:schemeClr val="hlink"/>
                </a:solidFill>
              </a:rPr>
              <a:t>Никола Тесла и его историческая роль в развитии науки и техники</a:t>
            </a:r>
            <a:endParaRPr lang="ru-RU" dirty="0">
              <a:solidFill>
                <a:schemeClr val="hlink"/>
              </a:solidFill>
            </a:endParaRPr>
          </a:p>
        </p:txBody>
      </p:sp>
      <p:sp>
        <p:nvSpPr>
          <p:cNvPr id="49155" name="Rectangle 3"/>
          <p:cNvSpPr>
            <a:spLocks noGrp="1" noChangeArrowheads="1"/>
          </p:cNvSpPr>
          <p:nvPr>
            <p:ph type="body" idx="1"/>
          </p:nvPr>
        </p:nvSpPr>
        <p:spPr>
          <a:xfrm>
            <a:off x="4427538" y="3933825"/>
            <a:ext cx="4465637" cy="2054225"/>
          </a:xfrm>
        </p:spPr>
        <p:txBody>
          <a:bodyPr/>
          <a:lstStyle/>
          <a:p>
            <a:pPr>
              <a:buFont typeface="Wingdings" pitchFamily="2" charset="2"/>
              <a:buNone/>
            </a:pPr>
            <a:r>
              <a:rPr lang="ru-RU" dirty="0" smtClean="0">
                <a:solidFill>
                  <a:schemeClr val="hlink"/>
                </a:solidFill>
              </a:rPr>
              <a:t>Историческая справка</a:t>
            </a:r>
            <a:endParaRPr lang="ru-RU" dirty="0">
              <a:solidFill>
                <a:schemeClr val="hlink"/>
              </a:solidFill>
            </a:endParaRPr>
          </a:p>
        </p:txBody>
      </p:sp>
    </p:spTree>
  </p:cSld>
  <p:clrMapOvr>
    <a:masterClrMapping/>
  </p:clrMapOvr>
  <p:transition spd="slow" advClick="0" advTm="200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strVal val="#ppt_w+.3"/>
                                          </p:val>
                                        </p:tav>
                                        <p:tav tm="100000">
                                          <p:val>
                                            <p:strVal val="#ppt_w"/>
                                          </p:val>
                                        </p:tav>
                                      </p:tavLst>
                                    </p:anim>
                                    <p:anim calcmode="lin" valueType="num">
                                      <p:cBhvr>
                                        <p:cTn id="8" dur="1000" fill="hold"/>
                                        <p:tgtEl>
                                          <p:spTgt spid="49154"/>
                                        </p:tgtEl>
                                        <p:attrNameLst>
                                          <p:attrName>ppt_h</p:attrName>
                                        </p:attrNameLst>
                                      </p:cBhvr>
                                      <p:tavLst>
                                        <p:tav tm="0">
                                          <p:val>
                                            <p:strVal val="#ppt_h"/>
                                          </p:val>
                                        </p:tav>
                                        <p:tav tm="100000">
                                          <p:val>
                                            <p:strVal val="#ppt_h"/>
                                          </p:val>
                                        </p:tav>
                                      </p:tavLst>
                                    </p:anim>
                                    <p:animEffect transition="in" filter="fade">
                                      <p:cBhvr>
                                        <p:cTn id="9" dur="1000"/>
                                        <p:tgtEl>
                                          <p:spTgt spid="4915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 calcmode="lin" valueType="num">
                                      <p:cBhvr>
                                        <p:cTn id="12" dur="1000" fill="hold"/>
                                        <p:tgtEl>
                                          <p:spTgt spid="4915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4915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46.4"/>
</p:tagLst>
</file>

<file path=ppt/tags/tag4.xml><?xml version="1.0" encoding="utf-8"?>
<p:tagLst xmlns:a="http://schemas.openxmlformats.org/drawingml/2006/main" xmlns:r="http://schemas.openxmlformats.org/officeDocument/2006/relationships" xmlns:p="http://schemas.openxmlformats.org/presentationml/2006/main">
  <p:tag name="TIMING" val="|46.4"/>
</p:tagLst>
</file>

<file path=ppt/tags/tag5.xml><?xml version="1.0" encoding="utf-8"?>
<p:tagLst xmlns:a="http://schemas.openxmlformats.org/drawingml/2006/main" xmlns:r="http://schemas.openxmlformats.org/officeDocument/2006/relationships" xmlns:p="http://schemas.openxmlformats.org/presentationml/2006/main">
  <p:tag name="TIMING" val="|46.4"/>
</p:tagLst>
</file>

<file path=ppt/tags/tag6.xml><?xml version="1.0" encoding="utf-8"?>
<p:tagLst xmlns:a="http://schemas.openxmlformats.org/drawingml/2006/main" xmlns:r="http://schemas.openxmlformats.org/officeDocument/2006/relationships" xmlns:p="http://schemas.openxmlformats.org/presentationml/2006/main">
  <p:tag name="TIMING" val="|42.9|1.8"/>
</p:tagLst>
</file>

<file path=ppt/tags/tag7.xml><?xml version="1.0" encoding="utf-8"?>
<p:tagLst xmlns:a="http://schemas.openxmlformats.org/drawingml/2006/main" xmlns:r="http://schemas.openxmlformats.org/officeDocument/2006/relationships" xmlns:p="http://schemas.openxmlformats.org/presentationml/2006/main">
  <p:tag name="TIMING" val="|42.9|1.8"/>
</p:tagLst>
</file>

<file path=ppt/tags/tag8.xml><?xml version="1.0" encoding="utf-8"?>
<p:tagLst xmlns:a="http://schemas.openxmlformats.org/drawingml/2006/main" xmlns:r="http://schemas.openxmlformats.org/officeDocument/2006/relationships" xmlns:p="http://schemas.openxmlformats.org/presentationml/2006/main">
  <p:tag name="TIMING" val="|1.1"/>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Орбита">
  <a:themeElements>
    <a:clrScheme name="Орбита 10">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6600CC"/>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Орбита 10">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6600CC"/>
        </a:folHlink>
      </a:clrScheme>
      <a:clrMap bg1="dk2" tx1="lt1" bg2="dk1" tx2="lt2" accent1="accent1" accent2="accent2" accent3="accent3" accent4="accent4" accent5="accent5" accent6="accent6" hlink="hlink" folHlink="folHlink"/>
    </a:extraClrScheme>
    <a:extraClrScheme>
      <a:clrScheme name="Орбита 11">
        <a:dk1>
          <a:srgbClr val="000066"/>
        </a:dk1>
        <a:lt1>
          <a:srgbClr val="FFFFFF"/>
        </a:lt1>
        <a:dk2>
          <a:srgbClr val="3333CC"/>
        </a:dk2>
        <a:lt2>
          <a:srgbClr val="FFFFFF"/>
        </a:lt2>
        <a:accent1>
          <a:srgbClr val="6666FF"/>
        </a:accent1>
        <a:accent2>
          <a:srgbClr val="9999FF"/>
        </a:accent2>
        <a:accent3>
          <a:srgbClr val="ADADE2"/>
        </a:accent3>
        <a:accent4>
          <a:srgbClr val="DADADA"/>
        </a:accent4>
        <a:accent5>
          <a:srgbClr val="B8B8FF"/>
        </a:accent5>
        <a:accent6>
          <a:srgbClr val="8A8AE7"/>
        </a:accent6>
        <a:hlink>
          <a:srgbClr val="6600CC"/>
        </a:hlink>
        <a:folHlink>
          <a:srgbClr val="6600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722</TotalTime>
  <Words>1001</Words>
  <Application>Microsoft Office PowerPoint</Application>
  <PresentationFormat>Екран (4:3)</PresentationFormat>
  <Paragraphs>114</Paragraphs>
  <Slides>37</Slides>
  <Notes>6</Notes>
  <HiddenSlides>0</HiddenSlides>
  <MMClips>0</MMClips>
  <ScaleCrop>false</ScaleCrop>
  <HeadingPairs>
    <vt:vector size="4" baseType="variant">
      <vt:variant>
        <vt:lpstr>Тема</vt:lpstr>
      </vt:variant>
      <vt:variant>
        <vt:i4>1</vt:i4>
      </vt:variant>
      <vt:variant>
        <vt:lpstr>Заголовки слайдів</vt:lpstr>
      </vt:variant>
      <vt:variant>
        <vt:i4>37</vt:i4>
      </vt:variant>
    </vt:vector>
  </HeadingPairs>
  <TitlesOfParts>
    <vt:vector size="38" baseType="lpstr">
      <vt:lpstr>Орбита</vt:lpstr>
      <vt:lpstr>Експериментальна частина</vt:lpstr>
      <vt:lpstr> </vt:lpstr>
      <vt:lpstr> </vt:lpstr>
      <vt:lpstr> </vt:lpstr>
      <vt:lpstr>Презентація PowerPoint</vt:lpstr>
      <vt:lpstr>Презентація PowerPoint</vt:lpstr>
      <vt:lpstr>  </vt:lpstr>
      <vt:lpstr>  </vt:lpstr>
      <vt:lpstr>Никола Тесла и его историческая роль в развитии науки и техники</vt:lpstr>
      <vt:lpstr>            </vt:lpstr>
      <vt:lpstr>Содержание</vt:lpstr>
      <vt:lpstr>Презентація PowerPoint</vt:lpstr>
      <vt:lpstr>Презентація PowerPoint</vt:lpstr>
      <vt:lpstr>      Никола Тесла родился 10 июля 1856г. в семье священника сербского селения Смеляны, недалеко от Адриатического побережья. Уже в юности Тесла выглядел демонически: высокий рост, худоба, впалые щеки, пристальный взгляд горящих глаз. Вплоть до восьми лет Тесла был слабым и нерешительным. Попросту ему не хватало сил и отваги прийти к какому бы то ни было решению. Чувства обуревали его постоянно, и маленький Тесла всё время пребывал между двумя крайностями - восхищением и грустью. Его преследовали мысли о боли, смерти, о религиозном страхе.  </vt:lpstr>
      <vt:lpstr>В то время в нём развились многие удивительные наклонности и привычки, и часть из них можно приписать внешним влияниям, но некоторые продолжают оставаться необъяснимыми. Так, при взгляде на жемчуг с ним случалось нечто наподобие приступа; искристость кристаллов, как и других острогранных предметов с ровными поверхностями, его восхищала. Персики приводили к приступам лихорадки; появление в доме какого бы то ни было уюта вызывало невыносимую неловкость.  </vt:lpstr>
      <vt:lpstr>Книги он любил больше всего, и, поскольку у его отца была великолепная библиотека, мальчик удовлетворял в ней рано пробудившуюся страсть к чтению. Отец, однако, противился тому и впадал в ярость, если заставал сына за ночным чтением, прятал свечи, не желая, чтобы мальчик портил глаза. Но Тесла доставал сало, делал фитили и, отлив тонкие сальные свечи, читал иногда до зари, предварительно заткнув все щели и замочную скважину.  </vt:lpstr>
      <vt:lpstr>  Семья Тесла не разрешала ему учиться в Политехническом институте, в особенности отец, требовавший, чтобы он стал священником. Чувствуя глубоко в себе неутихаемое призвание (электроинженера), Никола тяжело заболел. Когда наступил кризис и было ясно, что он может не выжить, отец согласился с желанием сына. Словно неким чудом, Тесла вскоре выздоровел и весь ушёл в изобретательскую работу.  </vt:lpstr>
      <vt:lpstr>   После умственного напряжения он начал страдать от странного нарушения - "появления чётких видений, сопровождавшихся иногда сильными световыми вспышками, что, можно сказать, свойственно людям, обладающим парапсихологической мощью." Тесла замечал, что он их вполне ясно отличал от воображаемых. К своему удовольствию Тесла замечал, что может отчётливо визуализировать свои открытия, даже не нуждаясь в экспериментах, моделях, чертежах. Так он развил свой новый метод материализации творческих концепций. </vt:lpstr>
      <vt:lpstr>           Тесле было двенадцать лет, когда он смог волевым актом подчинить свои видения и заменять их другими, но, как он сам заметил, ему никогда не удавалось подчинять себе внезапные вспышки света. Они обычно появлялись во время определённых опасных ситуаций или при сильном возбуждении. По его словам, определённые выводы в нём самом зарождались всегда спонтанно, причём в виде геометрических образов. Затем следовало осознание принципа открытия и физическая его интерпретация. Только тогда происходила формализация и потом выявление необходимых технических свойств материалов, необходимых для непрерывного действия сконструированной физической модели.  Под работой над изобретением он, прежде всего, подразумевал борьбу за ментальное очищение, то есть отстранение второстепенных идей и чувственно наполненных мелочей, что размывает ясность изображаемого принципа и усложняет подход к настоящей природе связей между принципиальными геометрическими узловыми элементами.</vt:lpstr>
      <vt:lpstr>В 1884 году Тесла отправился покорять Америку, к Томасу Эдисону, с рекомендацией от парижского знакомого: "Я знаю двух великих людей. Один из них вы, второй - этот молодой человек".  До Нью-Йорка Никола добирался с приключениями. Перво-наперво его обокрали. В Америку путешественник прибыл голодным, без багажа, с четырьмя центами в кармане. И сразу убедился, что это страна больших возможностей: увидел на Бродвее людей, пытающихся починить электромотор, и тут же заработал $20. </vt:lpstr>
      <vt:lpstr>Эдисон взял молодого электротехника в свою компанию, но трения между изобретателями начались сразу. Эдисону нравилось лишь то, что давало прибыль незамедлительно. Тесла занимался тем, что интересно. Все работы именитого американца базировались на постоянном токе. А тут какой-то серб с горящими глазами толкует про ток переменный. Эдисон так старался доказать опасность идей Теслы, что не постеснялся демонстративно убить переменным током собаку.</vt:lpstr>
      <vt:lpstr>Главной же причиной разрыва было расхождение во взглядах на происхождение электричества. Эдисон придерживался общеизвестной теории "движения заряженных частиц", у Теслы было иное видение. В его теории электричества основополагающим было понятие эфира – некой невидимой субстанции, заполняющей весь мир и передающей колебания со скоростью, во много раз превосходящей скорость света. Каждый миллиметр пространства, полагал Тесла, насыщен безграничной, бесконечной энергией, которую нужно лишь суметь извлечь. Теоретики современной физики так и не смогли дать толкование взглядам Теслы на физическую реальность. </vt:lpstr>
      <vt:lpstr> После разрыва с Эдисоном Тесла взял к себе известный промышленник Джордж Вестингауз, основатель компании "Вестингауз Электрик". В процессе работы на компанию он получает патенты на многофазные электрические машины, на асинхронный электродвигатель и на систему передачи электроэнергии посредством переменного многофазного тока.    </vt:lpstr>
      <vt:lpstr>            После провала Уоpденклифа Тесла продал часть своих патентов за $15 млн. Стал богат и независим. Основал свою лабораторию в Нью-Йорке. И полностью отдался научным исследованиям. Он носил дорогие костюмы, был желанным гостем в любом аристократическом доме, на него заглядывались невесты из высшего круга. Но Тесла избегал званых приемов, да и женщин тоже.  Журналисты окрестили его «одиноким волком» - за многочасовые пешие прогулки. Они стимулировали работу мысли. Одержимость Николы Теслы наукой не знала границ. Для сна он отводил четыре часа, из которых два обычно уходили на обдумывание идей. «Технические решения сами приходили в голову». Тесла брал патент за патентом, изобретения сыпались как из рога изобилия. </vt:lpstr>
      <vt:lpstr>            Кроме занятий электротехникой, Тесла профессионально занимался лингвистикой, писал стихи. Бегло говорил на восьми языках, прекрасно знал музыку и философию. Жил Тесла в самых дорогих гостиницах. Прислуга удивлялась тому, что он ежедневно требовал по восемнадцать свежих полотенец. Если во время обеда на стол садилась муха, заставлял официанта принести новый заказ. Сегодняшний психиатр легко поставил бы диагноз - обостренная форма мезофобии (боязнь микробов). Фобии и навязчивые состояния сочетались у Тесла с поразительной энергией. Прогуливаясь по улице, он мог во внезапном порыве сделать сальто. Или остановиться на аллее парка и прочесть наизусть пару глав из "Фауста". Порой замирал и стоял долго, напряженно о чем-то думая, не замечая никого вокруг. Изобретатель сам утверждал, что мог начисто отключать свой мозг от внешнего мира. </vt:lpstr>
      <vt:lpstr> Многие свои открытия Тесла не запатентовал, даже не оставил чертежей. Большинство его дневников и рукописей не сохранились, и о многих изобретениях до наших дней дошли лишь отрывочные сведения. И сотни легенд.  </vt:lpstr>
      <vt:lpstr>        Тесла приписывают и Тунгусскую катастрофу (1908г). Башня Ворденклифф через ионосферу вполне могла передать огромную энергию в другую часть света. А метеорита ведь так и не нашли… Правда, он ушел из проекта в 1905 году. Но все оборудование стояло на месте…  Есть подозрение, что Тесла создал машину времени, или что-то подобное. Сам он уверял, что свои технические и научные откровения получал из единого информационного поля Земли. Там распространялись радиоволны его устройств, оттуда он принимал неслышные никому сигналы.   </vt:lpstr>
      <vt:lpstr>       Тесла обладал и другими необыкновенными способностями. Однажды он почувствовал сильнейшее желание задержать своих гостей, гостивших у него, и буквально силой не пустил их на поезд. Тем самым спас их, возможно, от гибели, потому что поезд действительно сошёл с рельсов, и многие пассажиры погибли или получили увечья. В другой раз ему приснился сон, что его сестра Анжелина смертельно заболела, умерла. И это оказалось правдой.</vt:lpstr>
      <vt:lpstr>     Незадолго до смерти Тесла объявил, что изобрел "лучи смерти", которые способны уничтожить 10000 самолетов, с расстояния в 400 км. О секрете лучей – ни звука. Говорили, что в последние годы жизни он работал над конструированием искусственного разума. И хотел научиться фотографировать мысли, считая это вполне возможным. Умер Тесла в Рождество, 7 января 1943 года. В 86 лет. В Европе шла вторая мировая война, а проекты Тесла для военного ведомства так и остались незавершенными.</vt:lpstr>
      <vt:lpstr>Презентація PowerPoint</vt:lpstr>
      <vt:lpstr>Презентація PowerPoint</vt:lpstr>
      <vt:lpstr>Презентація PowerPoint</vt:lpstr>
      <vt:lpstr>В Колорадо-Спрингс Никола Тесла возвел башню-трансформатор, которую венчала приличных размеров медная полусфера. Получилось устройство, которое могло метать многометровые молнии в миллионы вольт. Сами посудите: в те годы большинство его современников не были знакомы даже с обычным проводным электричеством, а тут такая электрическая фантасмагория! Тесла со своим «молниеметом» воспринимался чародеем, к тому же очень опасным. При включении установки вспыхивали разряды искр до 40 метров! Вокруг башни пылал необъяснимого происхождения огромный световой шар.</vt:lpstr>
      <vt:lpstr>        На острове Лонг-Айленд началось строительство огромного научного городка. Главным сооружением была каркасная башня высотой 57 метров с огромной медной "тарелкой" наверху - гигантским усилительным передатчиком. И со стальной шахтой, углубленной в землю на 36 метров. Пробный пуск невиданного сооружения состоялся в 1905 году и произвёл потрясающий эффект. "Тесла зажёг небо над океаном на тысячи миль", – писали газеты. Вторую башню - для передачи без проводов мощных потоков энергии - изобретатель намеревался построить у Ниагарского водопада. Но проект требовал огромных затрат. А Морган понял, что суперстанция вряд ли даст коммерческую выгоду, и он прекратил финансирование. А когда началась первая мировая война, американское правительство, обеспокоенное возможностью использования башни вражескими лазутчиками, приняло решение взорвать ее. Так рухнула голубая мечта Тесла об информационном объединении мира. </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Проектная работа  по физике на тему</dc:title>
  <dc:creator>10Б</dc:creator>
  <cp:lastModifiedBy>Чувтаева</cp:lastModifiedBy>
  <cp:revision>59</cp:revision>
  <dcterms:created xsi:type="dcterms:W3CDTF">2009-02-16T10:18:04Z</dcterms:created>
  <dcterms:modified xsi:type="dcterms:W3CDTF">2013-04-19T12:19:25Z</dcterms:modified>
</cp:coreProperties>
</file>