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120" y="1252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22.04.2012</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3051770"/>
          </a:xfrm>
        </p:spPr>
        <p:txBody>
          <a:bodyPr>
            <a:normAutofit/>
          </a:bodyPr>
          <a:lstStyle/>
          <a:p>
            <a:r>
              <a:rPr lang="ru-RU" dirty="0" smtClean="0"/>
              <a:t>Экономический подъём в пореформенной России и в Соединённых Штатах Америки в 1877-1900 </a:t>
            </a:r>
            <a:endParaRPr lang="ru-RU" dirty="0"/>
          </a:p>
        </p:txBody>
      </p:sp>
      <p:sp>
        <p:nvSpPr>
          <p:cNvPr id="6" name="Управляющая кнопка: домой 5">
            <a:hlinkClick r:id="rId3" action="ppaction://hlinksldjump" highlightClick="1"/>
          </p:cNvPr>
          <p:cNvSpPr/>
          <p:nvPr/>
        </p:nvSpPr>
        <p:spPr>
          <a:xfrm>
            <a:off x="8388424" y="6381328"/>
            <a:ext cx="432048"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08949169"/>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rPr>
              <a:t>Содержание</a:t>
            </a:r>
            <a:endParaRPr lang="ru-RU" dirty="0">
              <a:solidFill>
                <a:schemeClr val="bg1"/>
              </a:solidFill>
            </a:endParaRPr>
          </a:p>
        </p:txBody>
      </p:sp>
      <p:sp>
        <p:nvSpPr>
          <p:cNvPr id="3" name="Объект 2"/>
          <p:cNvSpPr>
            <a:spLocks noGrp="1"/>
          </p:cNvSpPr>
          <p:nvPr>
            <p:ph idx="1"/>
          </p:nvPr>
        </p:nvSpPr>
        <p:spPr/>
        <p:txBody>
          <a:bodyPr>
            <a:normAutofit/>
          </a:bodyPr>
          <a:lstStyle/>
          <a:p>
            <a:pPr marL="0" indent="0">
              <a:buNone/>
            </a:pPr>
            <a:r>
              <a:rPr lang="ru-RU" sz="2400" dirty="0" smtClean="0">
                <a:solidFill>
                  <a:schemeClr val="bg1"/>
                </a:solidFill>
              </a:rPr>
              <a:t>1.    Социально-экономические </a:t>
            </a:r>
            <a:r>
              <a:rPr lang="ru-RU" sz="2400" dirty="0">
                <a:solidFill>
                  <a:schemeClr val="bg1"/>
                </a:solidFill>
              </a:rPr>
              <a:t>предпосылки. </a:t>
            </a:r>
            <a:r>
              <a:rPr lang="ru-RU" sz="2400" dirty="0" smtClean="0">
                <a:solidFill>
                  <a:schemeClr val="bg1"/>
                </a:solidFill>
              </a:rPr>
              <a:t>Общее    3-4     </a:t>
            </a:r>
          </a:p>
          <a:p>
            <a:pPr marL="0" indent="0">
              <a:buNone/>
            </a:pPr>
            <a:r>
              <a:rPr lang="ru-RU" sz="2400" dirty="0" smtClean="0">
                <a:solidFill>
                  <a:schemeClr val="bg1"/>
                </a:solidFill>
              </a:rPr>
              <a:t>2</a:t>
            </a:r>
            <a:r>
              <a:rPr lang="ru-RU" sz="2400" dirty="0">
                <a:solidFill>
                  <a:schemeClr val="bg1"/>
                </a:solidFill>
              </a:rPr>
              <a:t>. </a:t>
            </a:r>
            <a:r>
              <a:rPr lang="ru-RU" sz="2400" dirty="0" smtClean="0">
                <a:solidFill>
                  <a:schemeClr val="bg1"/>
                </a:solidFill>
              </a:rPr>
              <a:t>   Социально-экономические </a:t>
            </a:r>
            <a:r>
              <a:rPr lang="ru-RU" sz="2400" dirty="0">
                <a:solidFill>
                  <a:schemeClr val="bg1"/>
                </a:solidFill>
              </a:rPr>
              <a:t>предпосылки. </a:t>
            </a:r>
            <a:r>
              <a:rPr lang="ru-RU" sz="2400" dirty="0" smtClean="0">
                <a:solidFill>
                  <a:schemeClr val="bg1"/>
                </a:solidFill>
              </a:rPr>
              <a:t>Разное      5</a:t>
            </a:r>
          </a:p>
          <a:p>
            <a:pPr marL="0" indent="0">
              <a:buNone/>
            </a:pPr>
            <a:r>
              <a:rPr lang="ru-RU" sz="2400" dirty="0" smtClean="0">
                <a:solidFill>
                  <a:schemeClr val="bg1"/>
                </a:solidFill>
              </a:rPr>
              <a:t>3.    Условия </a:t>
            </a:r>
            <a:r>
              <a:rPr lang="ru-RU" sz="2400" dirty="0">
                <a:solidFill>
                  <a:schemeClr val="bg1"/>
                </a:solidFill>
              </a:rPr>
              <a:t>освобождения крестьян в России и рабов </a:t>
            </a:r>
            <a:r>
              <a:rPr lang="ru-RU" sz="2400" dirty="0" smtClean="0">
                <a:solidFill>
                  <a:schemeClr val="bg1"/>
                </a:solidFill>
              </a:rPr>
              <a:t>   </a:t>
            </a:r>
          </a:p>
          <a:p>
            <a:pPr marL="0" indent="0">
              <a:buNone/>
            </a:pPr>
            <a:r>
              <a:rPr lang="ru-RU" sz="2400" dirty="0" smtClean="0">
                <a:solidFill>
                  <a:schemeClr val="bg1"/>
                </a:solidFill>
              </a:rPr>
              <a:t>в США                                                                                              6-9</a:t>
            </a:r>
          </a:p>
          <a:p>
            <a:pPr marL="0" indent="0">
              <a:buNone/>
            </a:pPr>
            <a:r>
              <a:rPr lang="ru-RU" sz="2400" dirty="0" smtClean="0">
                <a:solidFill>
                  <a:schemeClr val="bg1"/>
                </a:solidFill>
              </a:rPr>
              <a:t>4.      Экономические </a:t>
            </a:r>
            <a:r>
              <a:rPr lang="ru-RU" sz="2400" dirty="0">
                <a:solidFill>
                  <a:schemeClr val="bg1"/>
                </a:solidFill>
              </a:rPr>
              <a:t>последствия. </a:t>
            </a:r>
            <a:r>
              <a:rPr lang="ru-RU" sz="2400" dirty="0" smtClean="0">
                <a:solidFill>
                  <a:schemeClr val="bg1"/>
                </a:solidFill>
              </a:rPr>
              <a:t>Россия                            10-11</a:t>
            </a:r>
          </a:p>
          <a:p>
            <a:pPr marL="0" indent="0">
              <a:buNone/>
            </a:pPr>
            <a:r>
              <a:rPr lang="ru-RU" sz="2400" dirty="0" smtClean="0">
                <a:solidFill>
                  <a:schemeClr val="bg1"/>
                </a:solidFill>
              </a:rPr>
              <a:t>5.      Экономические </a:t>
            </a:r>
            <a:r>
              <a:rPr lang="ru-RU" sz="2400" dirty="0">
                <a:solidFill>
                  <a:schemeClr val="bg1"/>
                </a:solidFill>
              </a:rPr>
              <a:t>последствия</a:t>
            </a:r>
            <a:r>
              <a:rPr lang="ru-RU" sz="2400" dirty="0" smtClean="0">
                <a:solidFill>
                  <a:schemeClr val="bg1"/>
                </a:solidFill>
              </a:rPr>
              <a:t>. США                                12-13</a:t>
            </a:r>
          </a:p>
          <a:p>
            <a:pPr marL="0" indent="0">
              <a:buNone/>
            </a:pPr>
            <a:r>
              <a:rPr lang="ru-RU" sz="2400" dirty="0">
                <a:solidFill>
                  <a:schemeClr val="bg1"/>
                </a:solidFill>
              </a:rPr>
              <a:t>  Манифест об </a:t>
            </a:r>
            <a:r>
              <a:rPr lang="ru-RU" sz="2400" dirty="0" smtClean="0">
                <a:solidFill>
                  <a:schemeClr val="bg1"/>
                </a:solidFill>
              </a:rPr>
              <a:t>отмене </a:t>
            </a:r>
            <a:r>
              <a:rPr lang="ru-RU" sz="2400" dirty="0">
                <a:solidFill>
                  <a:schemeClr val="bg1"/>
                </a:solidFill>
              </a:rPr>
              <a:t>крепостного права в </a:t>
            </a:r>
            <a:r>
              <a:rPr lang="ru-RU" sz="2400" dirty="0" smtClean="0">
                <a:solidFill>
                  <a:schemeClr val="bg1"/>
                </a:solidFill>
              </a:rPr>
              <a:t>России           14</a:t>
            </a:r>
          </a:p>
        </p:txBody>
      </p:sp>
      <p:sp>
        <p:nvSpPr>
          <p:cNvPr id="5" name="Управляющая кнопка: далее 4">
            <a:hlinkClick r:id="" action="ppaction://hlinkshowjump?jump=nextslide" highlightClick="1"/>
          </p:cNvPr>
          <p:cNvSpPr/>
          <p:nvPr/>
        </p:nvSpPr>
        <p:spPr>
          <a:xfrm>
            <a:off x="8604448" y="6309320"/>
            <a:ext cx="360040" cy="432048"/>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80459900"/>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ormAutofit fontScale="90000"/>
          </a:bodyPr>
          <a:lstStyle/>
          <a:p>
            <a:r>
              <a:rPr lang="ru-RU" dirty="0" smtClean="0"/>
              <a:t>Социально-экономические предпосылки. Общее</a:t>
            </a:r>
            <a:endParaRPr lang="ru-RU" dirty="0"/>
          </a:p>
        </p:txBody>
      </p:sp>
      <p:sp>
        <p:nvSpPr>
          <p:cNvPr id="3" name="Объект 2"/>
          <p:cNvSpPr>
            <a:spLocks noGrp="1"/>
          </p:cNvSpPr>
          <p:nvPr>
            <p:ph idx="1"/>
          </p:nvPr>
        </p:nvSpPr>
        <p:spPr/>
        <p:txBody>
          <a:bodyPr>
            <a:normAutofit fontScale="77500" lnSpcReduction="20000"/>
          </a:bodyPr>
          <a:lstStyle/>
          <a:p>
            <a:pPr marL="0" indent="0">
              <a:buNone/>
            </a:pPr>
            <a:r>
              <a:rPr lang="ru-RU" sz="2600" dirty="0"/>
              <a:t>В первой половине </a:t>
            </a:r>
            <a:r>
              <a:rPr lang="en-US" sz="2600" dirty="0"/>
              <a:t>XIX</a:t>
            </a:r>
            <a:r>
              <a:rPr lang="ru-RU" sz="2600" dirty="0"/>
              <a:t> века экономика России быстро развивалась, но за многими показателями Россия отставала от ведущих государств. Российская империя оставалась единственной большой европейской страной, где использовалось крепостное право. Дальнейшее развитие страны на базе существующей крепостной системы ставал невозможным. Крепостное право также тормозило начатие промышленного переворота. Мало было рабочей силы на фабриках и заводах. </a:t>
            </a:r>
          </a:p>
          <a:p>
            <a:pPr marL="0" indent="0">
              <a:buNone/>
            </a:pPr>
            <a:r>
              <a:rPr lang="ru-RU" sz="2600" dirty="0"/>
              <a:t>Соединённые Штаты Америки с самого начала возникла как рабовладельческое государство. Рабство было неотъемлемой частью образа жизни. Оно формировалось в недрах капитализма и отразило особенность его становления в аграрной экономике  Соединённых Штатов Америки: американские плантаторы по причине крайней узкости рынка наёмного труда вынуждены были прибегнуть к труду афроамериканских рабов. Но, использование рабского труда не прошло бесследно для плантаторской буржуазии. Использование рабов единство экономической системы страны.</a:t>
            </a:r>
          </a:p>
          <a:p>
            <a:pPr marL="0" indent="0">
              <a:buNone/>
            </a:pPr>
            <a:endParaRPr lang="ru-RU" sz="1400" dirty="0"/>
          </a:p>
        </p:txBody>
      </p:sp>
      <p:sp>
        <p:nvSpPr>
          <p:cNvPr id="6" name="Управляющая кнопка: далее 5">
            <a:hlinkClick r:id="" action="ppaction://hlinkshowjump?jump=nextslide" highlightClick="1"/>
          </p:cNvPr>
          <p:cNvSpPr/>
          <p:nvPr/>
        </p:nvSpPr>
        <p:spPr>
          <a:xfrm>
            <a:off x="8532440" y="6309320"/>
            <a:ext cx="432048" cy="548680"/>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7" name="Управляющая кнопка: домой 6">
            <a:hlinkClick r:id="rId3" action="ppaction://hlinksldjump" highlightClick="1"/>
          </p:cNvPr>
          <p:cNvSpPr/>
          <p:nvPr/>
        </p:nvSpPr>
        <p:spPr>
          <a:xfrm>
            <a:off x="7812360" y="6309320"/>
            <a:ext cx="576064" cy="548680"/>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31241714"/>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buNone/>
            </a:pPr>
            <a:r>
              <a:rPr lang="ru-RU" sz="2000" dirty="0"/>
              <a:t>Плантаторское хозяйство Юга, которое ориентировалось на выращивании двух-трёх сельскохозяйственных культур, работало, в основном, на экспорт, а свои потребности в промышленных товарах удовлетворяло за счёт импорта британских изделий. Ориентация Юга на экспортную торговлю тормозило торговлю  между северными  и южными штатами США. Товары, производимые на Севере, имели ограниченный сбыт на Юге. Британские товары «</a:t>
            </a:r>
            <a:r>
              <a:rPr lang="ru-RU" sz="2000" dirty="0" err="1"/>
              <a:t>придушивали</a:t>
            </a:r>
            <a:r>
              <a:rPr lang="ru-RU" sz="2000" dirty="0"/>
              <a:t>» национальную промышленность. Высокие темпы развития Севера, применение наёмного труда на заводах и фермах вступали в противоречие с использованием труда рабов на Юге, низкой производительностью их труда.</a:t>
            </a:r>
          </a:p>
          <a:p>
            <a:endParaRPr lang="ru-RU" sz="2000" dirty="0"/>
          </a:p>
        </p:txBody>
      </p:sp>
      <p:sp>
        <p:nvSpPr>
          <p:cNvPr id="4" name="Управляющая кнопка: далее 3">
            <a:hlinkClick r:id="" action="ppaction://hlinkshowjump?jump=nextslide" highlightClick="1"/>
          </p:cNvPr>
          <p:cNvSpPr/>
          <p:nvPr/>
        </p:nvSpPr>
        <p:spPr>
          <a:xfrm>
            <a:off x="8604448"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884368" y="6381328"/>
            <a:ext cx="504056"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236296" y="6381328"/>
            <a:ext cx="504056"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8467770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143000"/>
          </a:xfrm>
        </p:spPr>
        <p:txBody>
          <a:bodyPr>
            <a:normAutofit fontScale="90000"/>
          </a:bodyPr>
          <a:lstStyle/>
          <a:p>
            <a:r>
              <a:rPr lang="ru-RU" sz="4000" dirty="0">
                <a:solidFill>
                  <a:prstClr val="black"/>
                </a:solidFill>
              </a:rPr>
              <a:t>Социально-экономические предпосылки</a:t>
            </a:r>
            <a:r>
              <a:rPr lang="ru-RU" sz="4000" dirty="0" smtClean="0">
                <a:solidFill>
                  <a:prstClr val="black"/>
                </a:solidFill>
              </a:rPr>
              <a:t>. Разное</a:t>
            </a:r>
            <a:endParaRPr lang="ru-RU" dirty="0"/>
          </a:p>
        </p:txBody>
      </p:sp>
      <p:sp>
        <p:nvSpPr>
          <p:cNvPr id="3" name="Объект 2"/>
          <p:cNvSpPr>
            <a:spLocks noGrp="1"/>
          </p:cNvSpPr>
          <p:nvPr>
            <p:ph idx="1"/>
          </p:nvPr>
        </p:nvSpPr>
        <p:spPr/>
        <p:txBody>
          <a:bodyPr>
            <a:normAutofit/>
          </a:bodyPr>
          <a:lstStyle/>
          <a:p>
            <a:pPr indent="0">
              <a:lnSpc>
                <a:spcPct val="150000"/>
              </a:lnSpc>
              <a:spcAft>
                <a:spcPts val="0"/>
              </a:spcAft>
              <a:buNone/>
            </a:pPr>
            <a:r>
              <a:rPr lang="ru-RU" sz="2000" dirty="0">
                <a:latin typeface="Times New Roman"/>
                <a:ea typeface="Calibri"/>
                <a:cs typeface="Times New Roman"/>
              </a:rPr>
              <a:t>Россия была сельскохозяйственной страной и промышленный переворот проходил медленно. В Соединённых Штатах Америки Север был промышленно развит.</a:t>
            </a:r>
            <a:endParaRPr lang="ru-RU" sz="2000" dirty="0">
              <a:ea typeface="Calibri"/>
              <a:cs typeface="Times New Roman"/>
            </a:endParaRPr>
          </a:p>
          <a:p>
            <a:pPr marL="0" indent="0">
              <a:buNone/>
            </a:pPr>
            <a:endParaRPr lang="ru-RU" sz="1400" dirty="0"/>
          </a:p>
        </p:txBody>
      </p:sp>
      <p:sp>
        <p:nvSpPr>
          <p:cNvPr id="4" name="Управляющая кнопка: далее 3">
            <a:hlinkClick r:id="" action="ppaction://hlinkshowjump?jump=nextslide" highlightClick="1"/>
          </p:cNvPr>
          <p:cNvSpPr/>
          <p:nvPr/>
        </p:nvSpPr>
        <p:spPr>
          <a:xfrm>
            <a:off x="8604448"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915164" y="6381328"/>
            <a:ext cx="576064"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08304" y="6381328"/>
            <a:ext cx="504056"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88659131"/>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bg1"/>
                </a:solidFill>
              </a:rPr>
              <a:t>Условия освобождения крестьян в России и рабов в США</a:t>
            </a:r>
            <a:endParaRPr lang="ru-RU" dirty="0">
              <a:solidFill>
                <a:schemeClr val="bg1"/>
              </a:solidFill>
            </a:endParaRPr>
          </a:p>
        </p:txBody>
      </p:sp>
      <p:sp>
        <p:nvSpPr>
          <p:cNvPr id="3" name="Объект 2"/>
          <p:cNvSpPr>
            <a:spLocks noGrp="1"/>
          </p:cNvSpPr>
          <p:nvPr>
            <p:ph idx="1"/>
          </p:nvPr>
        </p:nvSpPr>
        <p:spPr>
          <a:xfrm>
            <a:off x="457200" y="1600200"/>
            <a:ext cx="8229600" cy="5069160"/>
          </a:xfrm>
        </p:spPr>
        <p:txBody>
          <a:bodyPr>
            <a:normAutofit fontScale="92500" lnSpcReduction="10000"/>
          </a:bodyPr>
          <a:lstStyle/>
          <a:p>
            <a:pPr indent="0">
              <a:lnSpc>
                <a:spcPct val="150000"/>
              </a:lnSpc>
              <a:spcAft>
                <a:spcPts val="0"/>
              </a:spcAft>
              <a:buNone/>
            </a:pPr>
            <a:r>
              <a:rPr lang="ru-RU" sz="2000" dirty="0">
                <a:solidFill>
                  <a:schemeClr val="bg1"/>
                </a:solidFill>
                <a:latin typeface="Times New Roman"/>
                <a:ea typeface="Calibri"/>
                <a:cs typeface="Times New Roman"/>
              </a:rPr>
              <a:t>19 февраля 1861 года царь Александр </a:t>
            </a:r>
            <a:r>
              <a:rPr lang="en-US" sz="2000" dirty="0">
                <a:solidFill>
                  <a:schemeClr val="bg1"/>
                </a:solidFill>
                <a:latin typeface="Times New Roman"/>
                <a:ea typeface="Calibri"/>
                <a:cs typeface="Times New Roman"/>
              </a:rPr>
              <a:t>II</a:t>
            </a:r>
            <a:r>
              <a:rPr lang="ru-RU" sz="2000" dirty="0">
                <a:solidFill>
                  <a:schemeClr val="bg1"/>
                </a:solidFill>
                <a:latin typeface="Times New Roman"/>
                <a:ea typeface="Calibri"/>
                <a:cs typeface="Times New Roman"/>
              </a:rPr>
              <a:t> издал Манифест об отмене крепостного права в России. С этого дня крепостное право отменялось, а крестьянам присваивалось звание свободных сельских обывателей. Их юридическая принадлежность помещику раз и навсегда ликвидировалась. Манифест и новые законы были опубликованы и зачитывались в церквах по всей </a:t>
            </a:r>
            <a:r>
              <a:rPr lang="ru-RU" sz="2000" dirty="0" smtClean="0">
                <a:solidFill>
                  <a:schemeClr val="bg1"/>
                </a:solidFill>
                <a:latin typeface="Times New Roman"/>
                <a:ea typeface="Calibri"/>
                <a:cs typeface="Times New Roman"/>
              </a:rPr>
              <a:t>России.</a:t>
            </a:r>
          </a:p>
          <a:p>
            <a:pPr indent="0">
              <a:lnSpc>
                <a:spcPct val="150000"/>
              </a:lnSpc>
              <a:spcAft>
                <a:spcPts val="0"/>
              </a:spcAft>
              <a:buNone/>
            </a:pPr>
            <a:r>
              <a:rPr lang="ru-RU" sz="2000" dirty="0" smtClean="0">
                <a:solidFill>
                  <a:schemeClr val="bg1"/>
                </a:solidFill>
                <a:latin typeface="Times New Roman"/>
                <a:ea typeface="Calibri"/>
                <a:cs typeface="Times New Roman"/>
              </a:rPr>
              <a:t>Суть </a:t>
            </a:r>
            <a:r>
              <a:rPr lang="ru-RU" sz="2000" dirty="0">
                <a:solidFill>
                  <a:schemeClr val="bg1"/>
                </a:solidFill>
                <a:latin typeface="Times New Roman"/>
                <a:ea typeface="Calibri"/>
                <a:cs typeface="Times New Roman"/>
              </a:rPr>
              <a:t>реформы была такова: крестьяне получали личную свободу и право свободно распоряжаться своим имуществом. Полицейская власть переходила к органам сельских общин. Помещики сохраняли право на всю принадлежавшую им землю, однако обязаны были предоставить в постоянное пользование крестьян землю около крестьянского </a:t>
            </a:r>
            <a:r>
              <a:rPr lang="ru-RU" sz="2000" dirty="0" err="1">
                <a:solidFill>
                  <a:schemeClr val="bg1"/>
                </a:solidFill>
                <a:latin typeface="Times New Roman"/>
                <a:ea typeface="Calibri"/>
                <a:cs typeface="Times New Roman"/>
              </a:rPr>
              <a:t>подворотья</a:t>
            </a:r>
            <a:r>
              <a:rPr lang="ru-RU" sz="2000" dirty="0">
                <a:solidFill>
                  <a:schemeClr val="bg1"/>
                </a:solidFill>
                <a:latin typeface="Times New Roman"/>
                <a:ea typeface="Calibri"/>
                <a:cs typeface="Times New Roman"/>
              </a:rPr>
              <a:t>, а также сельскохозяйственные угодья за </a:t>
            </a:r>
            <a:r>
              <a:rPr lang="ru-RU" sz="2000" dirty="0" smtClean="0">
                <a:solidFill>
                  <a:schemeClr val="bg1"/>
                </a:solidFill>
                <a:latin typeface="Times New Roman"/>
                <a:ea typeface="Calibri"/>
                <a:cs typeface="Times New Roman"/>
              </a:rPr>
              <a:t>пределами поселений.</a:t>
            </a:r>
            <a:endParaRPr lang="ru-RU" sz="2000" dirty="0">
              <a:solidFill>
                <a:schemeClr val="bg1"/>
              </a:solidFill>
            </a:endParaRPr>
          </a:p>
        </p:txBody>
      </p:sp>
      <p:sp>
        <p:nvSpPr>
          <p:cNvPr id="4" name="Управляющая кнопка: далее 3">
            <a:hlinkClick r:id="" action="ppaction://hlinkshowjump?jump=nextslide" highlightClick="1"/>
          </p:cNvPr>
          <p:cNvSpPr/>
          <p:nvPr/>
        </p:nvSpPr>
        <p:spPr>
          <a:xfrm>
            <a:off x="8604448"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884368" y="6381328"/>
            <a:ext cx="504056"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08304" y="6381328"/>
            <a:ext cx="432048"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9928023"/>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336704"/>
          </a:xfrm>
        </p:spPr>
        <p:txBody>
          <a:bodyPr>
            <a:normAutofit lnSpcReduction="10000"/>
          </a:bodyPr>
          <a:lstStyle/>
          <a:p>
            <a:pPr indent="0">
              <a:lnSpc>
                <a:spcPct val="150000"/>
              </a:lnSpc>
              <a:spcAft>
                <a:spcPts val="0"/>
              </a:spcAft>
              <a:buNone/>
            </a:pPr>
            <a:r>
              <a:rPr lang="ru-RU" sz="2000" dirty="0">
                <a:solidFill>
                  <a:schemeClr val="bg1"/>
                </a:solidFill>
                <a:latin typeface="Times New Roman"/>
                <a:ea typeface="Calibri"/>
                <a:cs typeface="Times New Roman"/>
              </a:rPr>
              <a:t>За пользование получаемой землёй крестьяне должны были или отрабатывать её стоимость на землях помещика, или платить оброк. Крестьянам предоставлялось право выкупа усадьбы и полевого надела.</a:t>
            </a:r>
          </a:p>
          <a:p>
            <a:pPr indent="0">
              <a:lnSpc>
                <a:spcPct val="150000"/>
              </a:lnSpc>
              <a:spcAft>
                <a:spcPts val="0"/>
              </a:spcAft>
              <a:buNone/>
            </a:pPr>
            <a:r>
              <a:rPr lang="ru-RU" sz="2000" dirty="0">
                <a:solidFill>
                  <a:schemeClr val="bg1"/>
                </a:solidFill>
                <a:latin typeface="Times New Roman"/>
                <a:ea typeface="Calibri"/>
                <a:cs typeface="Times New Roman"/>
              </a:rPr>
              <a:t>Правительство считало, что со временем вся земля, предоставленная, согласно реформе, крестьянству, перейдёт в полную собственность крестьян. Большинство крестьян не имело средств, чтобы выплатить помещику всю причитающуюся сумму, поэтому деньги за них вносило государство. Однако, крестьяне должны были каждый год выплачивать земельные долги небольшими ежегодными выплатами в течение 49 лет.</a:t>
            </a:r>
          </a:p>
          <a:p>
            <a:pPr indent="0">
              <a:lnSpc>
                <a:spcPct val="150000"/>
              </a:lnSpc>
              <a:spcAft>
                <a:spcPts val="0"/>
              </a:spcAft>
              <a:buNone/>
            </a:pPr>
            <a:r>
              <a:rPr lang="ru-RU" sz="2000" dirty="0">
                <a:solidFill>
                  <a:schemeClr val="bg1"/>
                </a:solidFill>
                <a:latin typeface="Times New Roman"/>
                <a:ea typeface="Calibri"/>
                <a:cs typeface="Times New Roman"/>
              </a:rPr>
              <a:t>После победы Республиканской партии и её кандидата Авраама Линкольна на президентских выборах 1860 года были предприняты  практические шаги к юридическим вопросам. </a:t>
            </a:r>
            <a:endParaRPr lang="ru-RU" sz="2000" dirty="0" smtClean="0">
              <a:solidFill>
                <a:schemeClr val="bg1"/>
              </a:solidFill>
              <a:latin typeface="Times New Roman"/>
              <a:ea typeface="Calibri"/>
              <a:cs typeface="Times New Roman"/>
            </a:endParaRPr>
          </a:p>
        </p:txBody>
      </p:sp>
      <p:sp>
        <p:nvSpPr>
          <p:cNvPr id="4" name="Управляющая кнопка: далее 3">
            <a:hlinkClick r:id="" action="ppaction://hlinkshowjump?jump=nextslide" highlightClick="1"/>
          </p:cNvPr>
          <p:cNvSpPr/>
          <p:nvPr/>
        </p:nvSpPr>
        <p:spPr>
          <a:xfrm>
            <a:off x="8532440"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884368" y="6383042"/>
            <a:ext cx="504056"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08304" y="6383042"/>
            <a:ext cx="432048"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89516314"/>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336704"/>
          </a:xfrm>
        </p:spPr>
        <p:txBody>
          <a:bodyPr>
            <a:normAutofit/>
          </a:bodyPr>
          <a:lstStyle/>
          <a:p>
            <a:pPr marL="0" indent="0">
              <a:lnSpc>
                <a:spcPct val="150000"/>
              </a:lnSpc>
              <a:buNone/>
            </a:pPr>
            <a:r>
              <a:rPr lang="ru-RU" sz="2000" dirty="0">
                <a:solidFill>
                  <a:schemeClr val="bg1"/>
                </a:solidFill>
              </a:rPr>
              <a:t>В ходе Гражданской войны столкнулись две противоположные системы производства – промышленная, основанная на наёмном труде, и плантационная, использовавшая рабский труд. В ходе войны в 1862 году был принят закон о гомстедах, согласно которому каждый гражданин  Соединённых Штатов Америки, достигший 21 года и не воевавший на стороне Юга против Севера, мог получить из земель общественного фонда участок не более 160 акров после уплаты регистрационного сбора.</a:t>
            </a:r>
          </a:p>
          <a:p>
            <a:pPr marL="0" indent="0">
              <a:lnSpc>
                <a:spcPct val="150000"/>
              </a:lnSpc>
              <a:buNone/>
            </a:pPr>
            <a:r>
              <a:rPr lang="ru-RU" sz="2000" dirty="0">
                <a:solidFill>
                  <a:schemeClr val="bg1"/>
                </a:solidFill>
              </a:rPr>
              <a:t>Во время Реконструкции Юга наступили невиданные – ни да, ни </a:t>
            </a:r>
            <a:r>
              <a:rPr lang="ru-RU" sz="2000" dirty="0" smtClean="0">
                <a:solidFill>
                  <a:schemeClr val="bg1"/>
                </a:solidFill>
              </a:rPr>
              <a:t>после-в </a:t>
            </a:r>
            <a:r>
              <a:rPr lang="ru-RU" sz="2000" dirty="0">
                <a:solidFill>
                  <a:schemeClr val="bg1"/>
                </a:solidFill>
              </a:rPr>
              <a:t>жизни Юга годы. Афроамериканцы, вчерашние рабы, активно участвовали в управлении и как избиратели, и как избираемые. Их представители не только заседали в муниципальных органах и законодательных собраниях штатов, но и посылались в конгресс Соединённых Штатов Америки. </a:t>
            </a:r>
            <a:endParaRPr lang="ru-RU" sz="2000" dirty="0">
              <a:solidFill>
                <a:schemeClr val="bg1"/>
              </a:solidFill>
            </a:endParaRPr>
          </a:p>
        </p:txBody>
      </p:sp>
      <p:sp>
        <p:nvSpPr>
          <p:cNvPr id="4" name="Управляющая кнопка: далее 3">
            <a:hlinkClick r:id="" action="ppaction://hlinkshowjump?jump=nextslide" highlightClick="1"/>
          </p:cNvPr>
          <p:cNvSpPr/>
          <p:nvPr/>
        </p:nvSpPr>
        <p:spPr>
          <a:xfrm>
            <a:off x="8604448"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977293" y="6381328"/>
            <a:ext cx="432048"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80312" y="6381328"/>
            <a:ext cx="432048"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8101995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264696"/>
          </a:xfrm>
        </p:spPr>
        <p:txBody>
          <a:bodyPr>
            <a:normAutofit/>
          </a:bodyPr>
          <a:lstStyle/>
          <a:p>
            <a:pPr marL="0" indent="0">
              <a:lnSpc>
                <a:spcPct val="150000"/>
              </a:lnSpc>
              <a:spcAft>
                <a:spcPts val="0"/>
              </a:spcAft>
              <a:buNone/>
            </a:pPr>
            <a:r>
              <a:rPr lang="ru-RU" sz="2000" dirty="0">
                <a:solidFill>
                  <a:schemeClr val="bg1"/>
                </a:solidFill>
                <a:latin typeface="Times New Roman"/>
                <a:ea typeface="Calibri"/>
                <a:cs typeface="Times New Roman"/>
              </a:rPr>
              <a:t>Те органы власти, в которых преобладали представители трудовых масс негритянского и белого населения, провели ряд демократических реформ. Большое внимание было уделено просвещению, к которому жадно стремились вчерашние рабы. Открылось много негритянских школ, где обучались грамоте дети и взрослые. Богачи, в особенности крупные плантаторы, облагались большими налогами, поступления с которых шли на общественное благоустройство. Всё это происходило при небывалой активности афроамериканских и европейских трудящихся, организованных в боевые «союзные лиги», в условиях острой борьбы с прежним господствующим </a:t>
            </a:r>
            <a:r>
              <a:rPr lang="ru-RU" sz="2000" dirty="0" smtClean="0">
                <a:solidFill>
                  <a:schemeClr val="bg1"/>
                </a:solidFill>
                <a:latin typeface="Times New Roman"/>
                <a:ea typeface="Calibri"/>
                <a:cs typeface="Times New Roman"/>
              </a:rPr>
              <a:t>классом.</a:t>
            </a:r>
            <a:endParaRPr lang="ru-RU" sz="2000" dirty="0" smtClean="0">
              <a:solidFill>
                <a:schemeClr val="bg1"/>
              </a:solidFill>
              <a:ea typeface="Calibri"/>
              <a:cs typeface="Times New Roman"/>
            </a:endParaRPr>
          </a:p>
          <a:p>
            <a:pPr marL="0" indent="0">
              <a:lnSpc>
                <a:spcPct val="150000"/>
              </a:lnSpc>
              <a:spcAft>
                <a:spcPts val="0"/>
              </a:spcAft>
              <a:buNone/>
            </a:pPr>
            <a:r>
              <a:rPr lang="ru-RU" sz="2000" dirty="0" smtClean="0">
                <a:solidFill>
                  <a:schemeClr val="bg1"/>
                </a:solidFill>
                <a:latin typeface="Times New Roman"/>
                <a:ea typeface="Calibri"/>
                <a:cs typeface="Times New Roman"/>
              </a:rPr>
              <a:t>В </a:t>
            </a:r>
            <a:r>
              <a:rPr lang="ru-RU" sz="2000" dirty="0">
                <a:solidFill>
                  <a:schemeClr val="bg1"/>
                </a:solidFill>
                <a:latin typeface="Times New Roman"/>
                <a:ea typeface="Calibri"/>
                <a:cs typeface="Times New Roman"/>
              </a:rPr>
              <a:t>Соединённых Штатах Америки бывшие рабы получали всё больше прав, а в России крестьяне так и оставались низшим сословием.</a:t>
            </a:r>
            <a:endParaRPr lang="ru-RU" sz="2000" dirty="0">
              <a:solidFill>
                <a:schemeClr val="bg1"/>
              </a:solidFill>
              <a:ea typeface="Calibri"/>
              <a:cs typeface="Times New Roman"/>
            </a:endParaRPr>
          </a:p>
          <a:p>
            <a:pPr marL="0" indent="0">
              <a:buNone/>
            </a:pPr>
            <a:endParaRPr lang="ru-RU" sz="2000" dirty="0">
              <a:solidFill>
                <a:schemeClr val="bg1"/>
              </a:solidFill>
            </a:endParaRPr>
          </a:p>
        </p:txBody>
      </p:sp>
      <p:sp>
        <p:nvSpPr>
          <p:cNvPr id="4" name="Управляющая кнопка: далее 3">
            <a:hlinkClick r:id="" action="ppaction://hlinkshowjump?jump=nextslide" highlightClick="1"/>
          </p:cNvPr>
          <p:cNvSpPr/>
          <p:nvPr/>
        </p:nvSpPr>
        <p:spPr>
          <a:xfrm>
            <a:off x="8532440" y="6453336"/>
            <a:ext cx="432048" cy="404664"/>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956376" y="6453336"/>
            <a:ext cx="432048" cy="404664"/>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272300" y="6453336"/>
            <a:ext cx="504056" cy="404664"/>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1504780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Экономические последствия. Россия</a:t>
            </a:r>
            <a:endParaRPr lang="ru-RU" dirty="0"/>
          </a:p>
        </p:txBody>
      </p:sp>
      <p:sp>
        <p:nvSpPr>
          <p:cNvPr id="3" name="Объект 2"/>
          <p:cNvSpPr>
            <a:spLocks noGrp="1"/>
          </p:cNvSpPr>
          <p:nvPr>
            <p:ph idx="1"/>
          </p:nvPr>
        </p:nvSpPr>
        <p:spPr>
          <a:xfrm>
            <a:off x="457200" y="1600200"/>
            <a:ext cx="8229600" cy="5069160"/>
          </a:xfrm>
        </p:spPr>
        <p:txBody>
          <a:bodyPr>
            <a:noAutofit/>
          </a:bodyPr>
          <a:lstStyle/>
          <a:p>
            <a:pPr indent="0">
              <a:lnSpc>
                <a:spcPct val="150000"/>
              </a:lnSpc>
              <a:spcAft>
                <a:spcPts val="0"/>
              </a:spcAft>
              <a:buNone/>
            </a:pPr>
            <a:r>
              <a:rPr lang="ru-RU" sz="2000" dirty="0">
                <a:solidFill>
                  <a:schemeClr val="bg1"/>
                </a:solidFill>
                <a:latin typeface="Times New Roman"/>
                <a:ea typeface="Calibri"/>
                <a:cs typeface="Times New Roman"/>
              </a:rPr>
              <a:t>После отмены крепостного права в 1861 году капитализм в России утвердился, как господствующая формация. «Россия сохи и цепа, водяной мельницы и ручного ткацкого станка стала быстро превращаться в Россию плуга и молотилки, паровой мельницы и парового ткацкого станка» - писал В. И. Ленин. Из аграрной страны Россия превращалась в аграрно-индустриальную: быстро развивалась крупная машинная индустрия, возникали новые виды промышленности, складывались новые районы промышленности и сельскохозяйственного производства, создавалась разветвленная сеть железных дорог, формировался единый внутренний рынок, происходили важные социальные сдвиги в стране.</a:t>
            </a:r>
            <a:endParaRPr lang="ru-RU" sz="2000" dirty="0">
              <a:solidFill>
                <a:schemeClr val="bg1"/>
              </a:solidFill>
              <a:ea typeface="Calibri"/>
              <a:cs typeface="Times New Roman"/>
            </a:endParaRPr>
          </a:p>
          <a:p>
            <a:pPr marL="0" indent="0">
              <a:buNone/>
            </a:pPr>
            <a:endParaRPr lang="ru-RU" sz="2000" dirty="0">
              <a:solidFill>
                <a:schemeClr val="bg1"/>
              </a:solidFill>
            </a:endParaRPr>
          </a:p>
        </p:txBody>
      </p:sp>
      <p:sp>
        <p:nvSpPr>
          <p:cNvPr id="4" name="Управляющая кнопка: далее 3">
            <a:hlinkClick r:id="" action="ppaction://hlinkshowjump?jump=nextslide" highlightClick="1"/>
          </p:cNvPr>
          <p:cNvSpPr/>
          <p:nvPr/>
        </p:nvSpPr>
        <p:spPr>
          <a:xfrm>
            <a:off x="8604448" y="6453336"/>
            <a:ext cx="360040" cy="404664"/>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956376" y="6453336"/>
            <a:ext cx="432048" cy="404664"/>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08946" y="6453336"/>
            <a:ext cx="432048" cy="404664"/>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30872581"/>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3000" r="-13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6264696"/>
          </a:xfrm>
        </p:spPr>
        <p:txBody>
          <a:bodyPr>
            <a:normAutofit/>
          </a:bodyPr>
          <a:lstStyle/>
          <a:p>
            <a:pPr indent="0">
              <a:lnSpc>
                <a:spcPct val="150000"/>
              </a:lnSpc>
              <a:spcAft>
                <a:spcPts val="0"/>
              </a:spcAft>
              <a:buNone/>
            </a:pPr>
            <a:r>
              <a:rPr lang="ru-RU" sz="2000" dirty="0">
                <a:latin typeface="Times New Roman"/>
                <a:ea typeface="Calibri"/>
                <a:cs typeface="Times New Roman"/>
              </a:rPr>
              <a:t>Реформа не оправдала надежд крестьян на полное освобождение от крепостничества. Их наделы уменьшились по сравнению с дореформенными. В сравнении со старым оброком возросли платежи. Община фактически потеряла свои права на пользование лесами, лугами и водоемами; крестьяне оставались обособленным сословием. Крестьянство по-прежнему рассматривалось как особое сословие, существующее в особом правовом режиме, не подпадающее под действия общих правовых установлений.</a:t>
            </a:r>
            <a:endParaRPr lang="ru-RU" sz="1600" dirty="0">
              <a:ea typeface="Calibri"/>
              <a:cs typeface="Times New Roman"/>
            </a:endParaRPr>
          </a:p>
          <a:p>
            <a:pPr marL="0" indent="0">
              <a:buNone/>
            </a:pPr>
            <a:endParaRPr lang="ru-RU" sz="2000" dirty="0"/>
          </a:p>
        </p:txBody>
      </p:sp>
      <p:sp>
        <p:nvSpPr>
          <p:cNvPr id="4" name="Управляющая кнопка: далее 3">
            <a:hlinkClick r:id="" action="ppaction://hlinkshowjump?jump=nextslide" highlightClick="1"/>
          </p:cNvPr>
          <p:cNvSpPr/>
          <p:nvPr/>
        </p:nvSpPr>
        <p:spPr>
          <a:xfrm>
            <a:off x="8532440"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956376" y="6381328"/>
            <a:ext cx="432048"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380312" y="6381328"/>
            <a:ext cx="432048"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2483224"/>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a:solidFill>
                  <a:prstClr val="black"/>
                </a:solidFill>
              </a:rPr>
              <a:t>Экономические последствия</a:t>
            </a:r>
            <a:r>
              <a:rPr lang="ru-RU" sz="4000" dirty="0" smtClean="0">
                <a:solidFill>
                  <a:prstClr val="black"/>
                </a:solidFill>
              </a:rPr>
              <a:t>. США</a:t>
            </a:r>
            <a:endParaRPr lang="ru-RU" dirty="0"/>
          </a:p>
        </p:txBody>
      </p:sp>
      <p:sp>
        <p:nvSpPr>
          <p:cNvPr id="3" name="Объект 2"/>
          <p:cNvSpPr>
            <a:spLocks noGrp="1"/>
          </p:cNvSpPr>
          <p:nvPr>
            <p:ph idx="1"/>
          </p:nvPr>
        </p:nvSpPr>
        <p:spPr>
          <a:xfrm>
            <a:off x="457200" y="1600200"/>
            <a:ext cx="8229600" cy="5141168"/>
          </a:xfrm>
        </p:spPr>
        <p:txBody>
          <a:bodyPr>
            <a:normAutofit fontScale="92500"/>
          </a:bodyPr>
          <a:lstStyle/>
          <a:p>
            <a:pPr indent="0" algn="just">
              <a:lnSpc>
                <a:spcPct val="150000"/>
              </a:lnSpc>
              <a:spcAft>
                <a:spcPts val="0"/>
              </a:spcAft>
              <a:buNone/>
            </a:pPr>
            <a:r>
              <a:rPr lang="ru-RU" sz="2200" dirty="0">
                <a:latin typeface="Times New Roman"/>
                <a:ea typeface="Calibri"/>
                <a:cs typeface="Times New Roman"/>
              </a:rPr>
              <a:t>Отмена рабства создала решающую предпосылку для   формирования на Юге рынка рабочей силы, но он полностью не   сложился даже в годы радикальной Реконструкции. Главным препятствием тому стала расовая дискриминация – черных американцев   обычно принимали лишь на</a:t>
            </a:r>
            <a:r>
              <a:rPr lang="ru-RU" sz="2200" i="1" dirty="0">
                <a:latin typeface="Times New Roman"/>
                <a:ea typeface="Calibri"/>
                <a:cs typeface="Times New Roman"/>
              </a:rPr>
              <a:t> </a:t>
            </a:r>
            <a:r>
              <a:rPr lang="ru-RU" sz="2200" dirty="0">
                <a:latin typeface="Times New Roman"/>
                <a:ea typeface="Calibri"/>
                <a:cs typeface="Times New Roman"/>
              </a:rPr>
              <a:t>самые тяжелые и грязные работы. Расхожее выражение «этот труд не для белого» имело там буквальный</a:t>
            </a:r>
            <a:r>
              <a:rPr lang="ru-RU" sz="2200" i="1" dirty="0">
                <a:latin typeface="Times New Roman"/>
                <a:ea typeface="Calibri"/>
                <a:cs typeface="Times New Roman"/>
              </a:rPr>
              <a:t> </a:t>
            </a:r>
            <a:r>
              <a:rPr lang="ru-RU" sz="2200" dirty="0">
                <a:latin typeface="Times New Roman"/>
                <a:ea typeface="Calibri"/>
                <a:cs typeface="Times New Roman"/>
              </a:rPr>
              <a:t>смысл. Даже после отмены рабства и формального уравнения в правах   (14-я и 15-я поправки к Конституции) негритянский народ в целом   остался на положении «низшего сословия», хотя небольшая часть афроамериканцев стала образованными людьми, собственниками и даже   предпринимателями. </a:t>
            </a:r>
            <a:endParaRPr lang="ru-RU" sz="2200" dirty="0">
              <a:ea typeface="Calibri"/>
              <a:cs typeface="Times New Roman"/>
            </a:endParaRPr>
          </a:p>
          <a:p>
            <a:pPr marL="0" indent="0">
              <a:buNone/>
            </a:pPr>
            <a:endParaRPr lang="ru-RU" sz="2000" dirty="0"/>
          </a:p>
        </p:txBody>
      </p:sp>
      <p:sp>
        <p:nvSpPr>
          <p:cNvPr id="4" name="Управляющая кнопка: далее 3">
            <a:hlinkClick r:id="" action="ppaction://hlinkshowjump?jump=nextslide" highlightClick="1"/>
          </p:cNvPr>
          <p:cNvSpPr/>
          <p:nvPr/>
        </p:nvSpPr>
        <p:spPr>
          <a:xfrm>
            <a:off x="8604448" y="6381328"/>
            <a:ext cx="432048" cy="476672"/>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884368" y="6381328"/>
            <a:ext cx="504056" cy="47667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164288" y="6381328"/>
            <a:ext cx="432048" cy="476672"/>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5503899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806896" y="404664"/>
            <a:ext cx="8229600" cy="6048672"/>
          </a:xfrm>
        </p:spPr>
        <p:txBody>
          <a:bodyPr>
            <a:normAutofit/>
          </a:bodyPr>
          <a:lstStyle/>
          <a:p>
            <a:pPr indent="0" algn="just">
              <a:lnSpc>
                <a:spcPct val="150000"/>
              </a:lnSpc>
              <a:spcAft>
                <a:spcPts val="0"/>
              </a:spcAft>
              <a:buNone/>
            </a:pPr>
            <a:r>
              <a:rPr lang="ru-RU" sz="2000" dirty="0">
                <a:solidFill>
                  <a:schemeClr val="bg1"/>
                </a:solidFill>
                <a:latin typeface="Times New Roman"/>
                <a:ea typeface="Calibri"/>
                <a:cs typeface="Times New Roman"/>
              </a:rPr>
              <a:t>Реконструкция не могла решить </a:t>
            </a:r>
            <a:r>
              <a:rPr lang="ru-RU" sz="2000" dirty="0">
                <a:latin typeface="Times New Roman"/>
                <a:ea typeface="Calibri"/>
                <a:cs typeface="Times New Roman"/>
              </a:rPr>
              <a:t>всех задач по превращению Юга   в </a:t>
            </a:r>
            <a:r>
              <a:rPr lang="ru-RU" sz="2000" dirty="0">
                <a:solidFill>
                  <a:schemeClr val="bg1"/>
                </a:solidFill>
                <a:latin typeface="Times New Roman"/>
                <a:ea typeface="Calibri"/>
                <a:cs typeface="Times New Roman"/>
              </a:rPr>
              <a:t>такой же регион США, как ранее </a:t>
            </a:r>
            <a:r>
              <a:rPr lang="ru-RU" sz="2000" dirty="0">
                <a:latin typeface="Times New Roman"/>
                <a:ea typeface="Calibri"/>
                <a:cs typeface="Times New Roman"/>
              </a:rPr>
              <a:t>свободные Север и Запад. Для   этого </a:t>
            </a:r>
            <a:r>
              <a:rPr lang="ru-RU" sz="2000" dirty="0">
                <a:solidFill>
                  <a:schemeClr val="bg1"/>
                </a:solidFill>
                <a:latin typeface="Times New Roman"/>
                <a:ea typeface="Calibri"/>
                <a:cs typeface="Times New Roman"/>
              </a:rPr>
              <a:t>потребовалось бы отобрать землю у плантаторов </a:t>
            </a:r>
            <a:r>
              <a:rPr lang="ru-RU" sz="2000" dirty="0">
                <a:latin typeface="Times New Roman"/>
                <a:ea typeface="Calibri"/>
                <a:cs typeface="Times New Roman"/>
              </a:rPr>
              <a:t>и наделить </a:t>
            </a:r>
            <a:r>
              <a:rPr lang="ru-RU" sz="2000" dirty="0">
                <a:solidFill>
                  <a:schemeClr val="bg1"/>
                </a:solidFill>
                <a:latin typeface="Times New Roman"/>
                <a:ea typeface="Calibri"/>
                <a:cs typeface="Times New Roman"/>
              </a:rPr>
              <a:t>ею афроамериканцев и белых </a:t>
            </a:r>
            <a:r>
              <a:rPr lang="ru-RU" sz="2000" dirty="0">
                <a:latin typeface="Times New Roman"/>
                <a:ea typeface="Calibri"/>
                <a:cs typeface="Times New Roman"/>
              </a:rPr>
              <a:t>бедняков. Лидеры радикальных </a:t>
            </a:r>
            <a:r>
              <a:rPr lang="ru-RU" sz="2000" dirty="0">
                <a:solidFill>
                  <a:schemeClr val="bg1"/>
                </a:solidFill>
                <a:latin typeface="Times New Roman"/>
                <a:ea typeface="Calibri"/>
                <a:cs typeface="Times New Roman"/>
              </a:rPr>
              <a:t>республиканцев были   полны решимости пойти на это, но такие меры означали бы долгие   годы </a:t>
            </a:r>
            <a:r>
              <a:rPr lang="ru-RU" sz="2000" dirty="0">
                <a:latin typeface="Times New Roman"/>
                <a:ea typeface="Calibri"/>
                <a:cs typeface="Times New Roman"/>
              </a:rPr>
              <a:t>потрясений и кровопролития для </a:t>
            </a:r>
            <a:r>
              <a:rPr lang="ru-RU" sz="2000" dirty="0">
                <a:solidFill>
                  <a:schemeClr val="bg1"/>
                </a:solidFill>
                <a:latin typeface="Times New Roman"/>
                <a:ea typeface="Calibri"/>
                <a:cs typeface="Times New Roman"/>
              </a:rPr>
              <a:t>Соединенных Штатов. События   </a:t>
            </a:r>
            <a:r>
              <a:rPr lang="ru-RU" sz="2000" dirty="0">
                <a:latin typeface="Times New Roman"/>
                <a:ea typeface="Calibri"/>
                <a:cs typeface="Times New Roman"/>
              </a:rPr>
              <a:t>же пошли по эволюционному пути</a:t>
            </a:r>
            <a:r>
              <a:rPr lang="ru-RU" sz="2000" dirty="0">
                <a:solidFill>
                  <a:schemeClr val="bg1"/>
                </a:solidFill>
                <a:latin typeface="Times New Roman"/>
                <a:ea typeface="Calibri"/>
                <a:cs typeface="Times New Roman"/>
              </a:rPr>
              <a:t>. </a:t>
            </a:r>
            <a:endParaRPr lang="ru-RU" sz="1600" dirty="0">
              <a:solidFill>
                <a:schemeClr val="bg1"/>
              </a:solidFill>
              <a:ea typeface="Calibri"/>
              <a:cs typeface="Times New Roman"/>
            </a:endParaRPr>
          </a:p>
          <a:p>
            <a:pPr indent="0">
              <a:lnSpc>
                <a:spcPct val="150000"/>
              </a:lnSpc>
              <a:spcAft>
                <a:spcPts val="0"/>
              </a:spcAft>
              <a:buNone/>
            </a:pPr>
            <a:endParaRPr lang="ru-RU" sz="1600" dirty="0">
              <a:ea typeface="Calibri"/>
              <a:cs typeface="Times New Roman"/>
            </a:endParaRPr>
          </a:p>
          <a:p>
            <a:pPr marL="0" indent="0">
              <a:buNone/>
            </a:pPr>
            <a:endParaRPr lang="ru-RU" sz="2000" dirty="0"/>
          </a:p>
        </p:txBody>
      </p:sp>
      <p:sp>
        <p:nvSpPr>
          <p:cNvPr id="4" name="Управляющая кнопка: далее 3">
            <a:hlinkClick r:id="" action="ppaction://hlinkshowjump?jump=nextslide" highlightClick="1"/>
          </p:cNvPr>
          <p:cNvSpPr/>
          <p:nvPr/>
        </p:nvSpPr>
        <p:spPr>
          <a:xfrm>
            <a:off x="8604448" y="6453336"/>
            <a:ext cx="432048" cy="404664"/>
          </a:xfrm>
          <a:prstGeom prst="actionButtonForwardNex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5" name="Управляющая кнопка: домой 4">
            <a:hlinkClick r:id="rId3" action="ppaction://hlinksldjump" highlightClick="1"/>
          </p:cNvPr>
          <p:cNvSpPr/>
          <p:nvPr/>
        </p:nvSpPr>
        <p:spPr>
          <a:xfrm>
            <a:off x="7884368" y="6453336"/>
            <a:ext cx="432048" cy="404664"/>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6" name="Управляющая кнопка: назад 5">
            <a:hlinkClick r:id="" action="ppaction://hlinkshowjump?jump=previousslide" highlightClick="1"/>
          </p:cNvPr>
          <p:cNvSpPr/>
          <p:nvPr/>
        </p:nvSpPr>
        <p:spPr>
          <a:xfrm>
            <a:off x="7020272" y="6453336"/>
            <a:ext cx="504056" cy="404664"/>
          </a:xfrm>
          <a:prstGeom prst="actionButtonBackPreviou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68982713"/>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31901"/>
            <a:ext cx="4497288" cy="6700959"/>
          </a:xfrm>
          <a:prstGeom prst="rect">
            <a:avLst/>
          </a:prstGeom>
        </p:spPr>
      </p:pic>
      <p:sp>
        <p:nvSpPr>
          <p:cNvPr id="3" name="Управляющая кнопка: домой 2">
            <a:hlinkClick r:id="rId3" action="ppaction://hlinksldjump" highlightClick="1"/>
          </p:cNvPr>
          <p:cNvSpPr/>
          <p:nvPr/>
        </p:nvSpPr>
        <p:spPr>
          <a:xfrm>
            <a:off x="8532440" y="6381328"/>
            <a:ext cx="504056" cy="351532"/>
          </a:xfrm>
          <a:prstGeom prst="actionButtonHom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5472911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118</TotalTime>
  <Words>1119</Words>
  <Application>Microsoft Office PowerPoint</Application>
  <PresentationFormat>Экран (4:3)</PresentationFormat>
  <Paragraphs>31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Экономический подъём в пореформенной России и в Соединённых Штатах Америки в 1877-1900 </vt:lpstr>
      <vt:lpstr>Содержание</vt:lpstr>
      <vt:lpstr>Социально-экономические предпосылки. Общее</vt:lpstr>
      <vt:lpstr>Презентация PowerPoint</vt:lpstr>
      <vt:lpstr>Социально-экономические предпосылки. Разное</vt:lpstr>
      <vt:lpstr>Условия освобождения крестьян в России и рабов в США</vt:lpstr>
      <vt:lpstr>Презентация PowerPoint</vt:lpstr>
      <vt:lpstr>Презентация PowerPoint</vt:lpstr>
      <vt:lpstr>Презентация PowerPoint</vt:lpstr>
      <vt:lpstr>Экономические последствия. Россия</vt:lpstr>
      <vt:lpstr>Презентация PowerPoint</vt:lpstr>
      <vt:lpstr>Экономические последствия. США</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Экономический подъём в пореформенной России и в Соединённых Штатах Америки в 1877-1900 </dc:title>
  <dc:creator>xxx</dc:creator>
  <cp:lastModifiedBy>xxx</cp:lastModifiedBy>
  <cp:revision>10</cp:revision>
  <dcterms:created xsi:type="dcterms:W3CDTF">2012-04-22T13:17:29Z</dcterms:created>
  <dcterms:modified xsi:type="dcterms:W3CDTF">2012-04-22T15:26:22Z</dcterms:modified>
</cp:coreProperties>
</file>